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diagrams/data7.xml" ContentType="application/vnd.openxmlformats-officedocument.drawingml.diagramData+xml"/>
  <Override PartName="/ppt/diagrams/data2.xml" ContentType="application/vnd.openxmlformats-officedocument.drawingml.diagramData+xml"/>
  <Override PartName="/ppt/diagrams/data8.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diagrams/data1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10.xml" ContentType="application/vnd.openxmlformats-officedocument.drawingml.diagramData+xml"/>
  <Override PartName="/ppt/diagrams/data9.xml" ContentType="application/vnd.openxmlformats-officedocument.drawingml.diagramData+xml"/>
  <Override PartName="/ppt/diagrams/data1.xml" ContentType="application/vnd.openxmlformats-officedocument.drawingml.diagramData+xml"/>
  <Override PartName="/ppt/diagrams/data11.xml" ContentType="application/vnd.openxmlformats-officedocument.drawingml.diagramData+xml"/>
  <Override PartName="/ppt/presentation.xml" ContentType="application/vnd.openxmlformats-officedocument.presentationml.presentation.main+xml"/>
  <Override PartName="/ppt/diagrams/data6.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slideLayouts/slideLayout390.xml" ContentType="application/vnd.openxmlformats-officedocument.presentationml.slideLayou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8.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layout10.xml" ContentType="application/vnd.openxmlformats-officedocument.drawingml.diagram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layout9.xml" ContentType="application/vnd.openxmlformats-officedocument.drawingml.diagramLayout+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authors.xml" ContentType="application/vnd.ms-powerpoint.authors+xml"/>
  <Override PartName="/ppt/diagrams/quickStyle9.xml" ContentType="application/vnd.openxmlformats-officedocument.drawingml.diagramStyle+xml"/>
  <Override PartName="/ppt/diagrams/drawing8.xml" ContentType="application/vnd.ms-office.drawingml.diagramDrawing+xml"/>
  <Override PartName="/ppt/diagrams/drawing9.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2.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colors9.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colors2.xml" ContentType="application/vnd.openxmlformats-officedocument.drawingml.diagramColors+xml"/>
  <Override PartName="/ppt/diagrams/quickStyle2.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xml" ContentType="application/vnd.openxmlformats-officedocument.presentationml.tag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93" r:id="rId5"/>
    <p:sldMasterId id="2147483794" r:id="rId6"/>
    <p:sldMasterId id="2147483858" r:id="rId7"/>
    <p:sldMasterId id="2147484395" r:id="rId8"/>
    <p:sldMasterId id="2147484432" r:id="rId9"/>
    <p:sldMasterId id="2147484478" r:id="rId10"/>
  </p:sldMasterIdLst>
  <p:notesMasterIdLst>
    <p:notesMasterId r:id="rId84"/>
  </p:notesMasterIdLst>
  <p:sldIdLst>
    <p:sldId id="1870" r:id="rId11"/>
    <p:sldId id="4463" r:id="rId12"/>
    <p:sldId id="2367" r:id="rId13"/>
    <p:sldId id="2463" r:id="rId14"/>
    <p:sldId id="262" r:id="rId15"/>
    <p:sldId id="853" r:id="rId16"/>
    <p:sldId id="4495" r:id="rId17"/>
    <p:sldId id="4513" r:id="rId18"/>
    <p:sldId id="4494" r:id="rId19"/>
    <p:sldId id="2364" r:id="rId20"/>
    <p:sldId id="4497" r:id="rId21"/>
    <p:sldId id="4498" r:id="rId22"/>
    <p:sldId id="4450" r:id="rId23"/>
    <p:sldId id="2249" r:id="rId24"/>
    <p:sldId id="2499" r:id="rId25"/>
    <p:sldId id="4447" r:id="rId26"/>
    <p:sldId id="2444" r:id="rId27"/>
    <p:sldId id="2445" r:id="rId28"/>
    <p:sldId id="2365" r:id="rId29"/>
    <p:sldId id="2505" r:id="rId30"/>
    <p:sldId id="2446" r:id="rId31"/>
    <p:sldId id="2501" r:id="rId32"/>
    <p:sldId id="316" r:id="rId33"/>
    <p:sldId id="1878" r:id="rId34"/>
    <p:sldId id="1877" r:id="rId35"/>
    <p:sldId id="322" r:id="rId36"/>
    <p:sldId id="2500" r:id="rId37"/>
    <p:sldId id="1873" r:id="rId38"/>
    <p:sldId id="2447" r:id="rId39"/>
    <p:sldId id="2369" r:id="rId40"/>
    <p:sldId id="2370" r:id="rId41"/>
    <p:sldId id="2371" r:id="rId42"/>
    <p:sldId id="1881" r:id="rId43"/>
    <p:sldId id="327" r:id="rId44"/>
    <p:sldId id="2372" r:id="rId45"/>
    <p:sldId id="2450" r:id="rId46"/>
    <p:sldId id="2384" r:id="rId47"/>
    <p:sldId id="263" r:id="rId48"/>
    <p:sldId id="2498" r:id="rId49"/>
    <p:sldId id="2847" r:id="rId50"/>
    <p:sldId id="5215" r:id="rId51"/>
    <p:sldId id="2451" r:id="rId52"/>
    <p:sldId id="2383" r:id="rId53"/>
    <p:sldId id="2454" r:id="rId54"/>
    <p:sldId id="4512" r:id="rId55"/>
    <p:sldId id="4526" r:id="rId56"/>
    <p:sldId id="324" r:id="rId57"/>
    <p:sldId id="2382" r:id="rId58"/>
    <p:sldId id="4491" r:id="rId59"/>
    <p:sldId id="4449" r:id="rId60"/>
    <p:sldId id="4527" r:id="rId61"/>
    <p:sldId id="307" r:id="rId62"/>
    <p:sldId id="2361" r:id="rId63"/>
    <p:sldId id="2437" r:id="rId64"/>
    <p:sldId id="309" r:id="rId65"/>
    <p:sldId id="2363" r:id="rId66"/>
    <p:sldId id="2443" r:id="rId67"/>
    <p:sldId id="2355" r:id="rId68"/>
    <p:sldId id="310" r:id="rId69"/>
    <p:sldId id="311" r:id="rId70"/>
    <p:sldId id="2456" r:id="rId71"/>
    <p:sldId id="2502" r:id="rId72"/>
    <p:sldId id="2457" r:id="rId73"/>
    <p:sldId id="2458" r:id="rId74"/>
    <p:sldId id="1882" r:id="rId75"/>
    <p:sldId id="2442" r:id="rId76"/>
    <p:sldId id="2497" r:id="rId77"/>
    <p:sldId id="2237" r:id="rId78"/>
    <p:sldId id="4585" r:id="rId79"/>
    <p:sldId id="1307" r:id="rId80"/>
    <p:sldId id="2353" r:id="rId81"/>
    <p:sldId id="279" r:id="rId82"/>
    <p:sldId id="278"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873AD1-3CEC-4BDD-B2D1-DB0A45E363CC}">
          <p14:sldIdLst>
            <p14:sldId id="1870"/>
            <p14:sldId id="4463"/>
            <p14:sldId id="2367"/>
            <p14:sldId id="2463"/>
            <p14:sldId id="262"/>
            <p14:sldId id="853"/>
            <p14:sldId id="4495"/>
            <p14:sldId id="4513"/>
            <p14:sldId id="4494"/>
            <p14:sldId id="2364"/>
            <p14:sldId id="4497"/>
            <p14:sldId id="4498"/>
            <p14:sldId id="4450"/>
            <p14:sldId id="2249"/>
            <p14:sldId id="2499"/>
            <p14:sldId id="4447"/>
            <p14:sldId id="2444"/>
            <p14:sldId id="2445"/>
            <p14:sldId id="2365"/>
            <p14:sldId id="2505"/>
            <p14:sldId id="2446"/>
            <p14:sldId id="2501"/>
            <p14:sldId id="316"/>
            <p14:sldId id="1878"/>
            <p14:sldId id="1877"/>
            <p14:sldId id="322"/>
            <p14:sldId id="2500"/>
            <p14:sldId id="1873"/>
            <p14:sldId id="2447"/>
            <p14:sldId id="2369"/>
            <p14:sldId id="2370"/>
            <p14:sldId id="2371"/>
            <p14:sldId id="1881"/>
            <p14:sldId id="327"/>
            <p14:sldId id="2372"/>
            <p14:sldId id="2450"/>
            <p14:sldId id="2384"/>
            <p14:sldId id="263"/>
            <p14:sldId id="2498"/>
            <p14:sldId id="2847"/>
            <p14:sldId id="5215"/>
            <p14:sldId id="2451"/>
            <p14:sldId id="2383"/>
            <p14:sldId id="2454"/>
            <p14:sldId id="4512"/>
            <p14:sldId id="4526"/>
            <p14:sldId id="324"/>
            <p14:sldId id="2382"/>
            <p14:sldId id="4491"/>
            <p14:sldId id="4449"/>
            <p14:sldId id="4527"/>
            <p14:sldId id="307"/>
            <p14:sldId id="2361"/>
            <p14:sldId id="2437"/>
            <p14:sldId id="309"/>
            <p14:sldId id="2363"/>
            <p14:sldId id="2443"/>
            <p14:sldId id="2355"/>
            <p14:sldId id="310"/>
            <p14:sldId id="311"/>
            <p14:sldId id="2456"/>
            <p14:sldId id="2502"/>
            <p14:sldId id="2457"/>
            <p14:sldId id="2458"/>
            <p14:sldId id="1882"/>
            <p14:sldId id="2442"/>
            <p14:sldId id="2497"/>
            <p14:sldId id="2237"/>
            <p14:sldId id="4585"/>
            <p14:sldId id="1307"/>
            <p14:sldId id="2353"/>
            <p14:sldId id="279"/>
            <p14:sldId id="2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35D"/>
    <a:srgbClr val="555FAD"/>
    <a:srgbClr val="F7EDF0"/>
    <a:srgbClr val="FCFCFC"/>
    <a:srgbClr val="DFF5F4"/>
    <a:srgbClr val="40C1BD"/>
    <a:srgbClr val="F8F4F9"/>
    <a:srgbClr val="FFB7B7"/>
    <a:srgbClr val="174A9F"/>
    <a:srgbClr val="FFD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026" autoAdjust="0"/>
  </p:normalViewPr>
  <p:slideViewPr>
    <p:cSldViewPr snapToGrid="0">
      <p:cViewPr varScale="1">
        <p:scale>
          <a:sx n="49" d="100"/>
          <a:sy n="49" d="100"/>
        </p:scale>
        <p:origin x="1973"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heme" Target="theme/theme1.xml"/><Relationship Id="rId9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s>
</file>

<file path=ppt/diagrams/_rels/data10.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ata11.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ata3.xml.rels><?xml version="1.0" encoding="UTF-8" standalone="yes"?>
<Relationships xmlns="http://schemas.openxmlformats.org/package/2006/relationships"><Relationship Id="rId1" Type="http://schemas.openxmlformats.org/officeDocument/2006/relationships/image" Target="../media/image45.jpeg"/></Relationships>
</file>

<file path=ppt/diagrams/_rels/drawing10.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rawing11.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rawing3.xml.rels><?xml version="1.0" encoding="UTF-8" standalone="yes"?>
<Relationships xmlns="http://schemas.openxmlformats.org/package/2006/relationships"><Relationship Id="rId1" Type="http://schemas.openxmlformats.org/officeDocument/2006/relationships/image" Target="../media/image4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a:solidFill>
                <a:schemeClr val="tx1">
                  <a:lumMod val="75000"/>
                  <a:lumOff val="25000"/>
                </a:schemeClr>
              </a:solidFill>
              <a:latin typeface="Arial Black"/>
            </a:rPr>
            <a:t>Introduction</a:t>
          </a:r>
          <a:endParaRPr lang="en-US">
            <a:solidFill>
              <a:schemeClr val="tx1">
                <a:lumMod val="75000"/>
                <a:lumOff val="25000"/>
              </a:schemeClr>
            </a:solidFill>
          </a:endParaRPr>
        </a:p>
      </dgm:t>
    </dgm:pt>
    <dgm:pt modelId="{D59D1448-CB94-4963-9913-21D07E104E72}" type="parTrans" cxnId="{2F48DE74-4C25-45F3-A115-AF5FB6120F63}">
      <dgm:prSet/>
      <dgm:spPr/>
      <dgm:t>
        <a:bodyPr/>
        <a:lstStyle/>
        <a:p>
          <a:endParaRPr lang="en-US">
            <a:solidFill>
              <a:schemeClr val="tx1">
                <a:lumMod val="75000"/>
                <a:lumOff val="25000"/>
              </a:schemeClr>
            </a:solidFill>
          </a:endParaRPr>
        </a:p>
      </dgm:t>
    </dgm:pt>
    <dgm:pt modelId="{1E9FFAC8-87A1-4A43-ADBD-32C69A094B54}" type="sibTrans" cxnId="{2F48DE74-4C25-45F3-A115-AF5FB6120F63}">
      <dgm:prSet/>
      <dgm:spPr/>
      <dgm:t>
        <a:bodyPr/>
        <a:lstStyle/>
        <a:p>
          <a:endParaRPr lang="en-US">
            <a:solidFill>
              <a:schemeClr val="tx1">
                <a:lumMod val="75000"/>
                <a:lumOff val="25000"/>
              </a:schemeClr>
            </a:solidFill>
          </a:endParaRPr>
        </a:p>
      </dgm:t>
    </dgm:pt>
    <dgm:pt modelId="{10582A1E-161D-4A1E-B435-2D664E6E7C81}">
      <dgm:prSet phldrT="[Text]" phldr="0" custT="1"/>
      <dgm:spPr>
        <a:noFill/>
      </dgm:spPr>
      <dgm:t>
        <a:bodyPr/>
        <a:lstStyle/>
        <a:p>
          <a:pPr rtl="0"/>
          <a:r>
            <a:rPr lang="en-US" altLang="en-US" sz="1600" b="0">
              <a:solidFill>
                <a:schemeClr val="tx1">
                  <a:lumMod val="75000"/>
                  <a:lumOff val="25000"/>
                </a:schemeClr>
              </a:solidFill>
            </a:rPr>
            <a:t>System Overview</a:t>
          </a:r>
          <a:endParaRPr lang="en-US" sz="1600" b="0">
            <a:solidFill>
              <a:schemeClr val="tx1">
                <a:lumMod val="75000"/>
                <a:lumOff val="25000"/>
              </a:schemeClr>
            </a:solidFill>
          </a:endParaRPr>
        </a:p>
      </dgm:t>
    </dgm:pt>
    <dgm:pt modelId="{4DC8E2A5-8DE4-4C5A-9B57-664E5BD42192}" type="parTrans" cxnId="{DB3895A8-AD1D-4507-A1B9-8F05224F73CC}">
      <dgm:prSet/>
      <dgm:spPr/>
      <dgm:t>
        <a:bodyPr/>
        <a:lstStyle/>
        <a:p>
          <a:endParaRPr lang="en-US">
            <a:solidFill>
              <a:schemeClr val="tx1">
                <a:lumMod val="75000"/>
                <a:lumOff val="25000"/>
              </a:schemeClr>
            </a:solidFill>
          </a:endParaRPr>
        </a:p>
      </dgm:t>
    </dgm:pt>
    <dgm:pt modelId="{24B11BB8-C5C3-49A6-A8E2-9FA8AB717248}" type="sibTrans" cxnId="{DB3895A8-AD1D-4507-A1B9-8F05224F73CC}">
      <dgm:prSet/>
      <dgm:spPr/>
      <dgm:t>
        <a:bodyPr/>
        <a:lstStyle/>
        <a:p>
          <a:endParaRPr lang="en-US">
            <a:solidFill>
              <a:schemeClr val="tx1">
                <a:lumMod val="75000"/>
                <a:lumOff val="25000"/>
              </a:schemeClr>
            </a:solidFill>
          </a:endParaRPr>
        </a:p>
      </dgm:t>
    </dgm:pt>
    <dgm:pt modelId="{A139F051-93AE-4C9E-A45D-178CFC443E21}">
      <dgm:prSet phldrT="[Text]"/>
      <dgm:spPr/>
      <dgm:t>
        <a:bodyPr/>
        <a:lstStyle/>
        <a:p>
          <a:r>
            <a:rPr lang="en-US" b="1">
              <a:solidFill>
                <a:schemeClr val="tx1">
                  <a:lumMod val="75000"/>
                  <a:lumOff val="25000"/>
                </a:schemeClr>
              </a:solidFill>
              <a:latin typeface="Arial Black"/>
            </a:rPr>
            <a:t>Basics</a:t>
          </a:r>
          <a:endParaRPr lang="en-US">
            <a:solidFill>
              <a:schemeClr val="tx1">
                <a:lumMod val="75000"/>
                <a:lumOff val="25000"/>
              </a:schemeClr>
            </a:solidFill>
          </a:endParaRPr>
        </a:p>
      </dgm:t>
    </dgm:pt>
    <dgm:pt modelId="{C9A2B6FA-78C6-4DE0-A80B-BBFD00D09F0C}" type="parTrans" cxnId="{2C1E7EC0-2B60-4B9A-BD35-FA2D0A1C7B85}">
      <dgm:prSet/>
      <dgm:spPr/>
      <dgm:t>
        <a:bodyPr/>
        <a:lstStyle/>
        <a:p>
          <a:endParaRPr lang="en-US">
            <a:solidFill>
              <a:schemeClr val="tx1">
                <a:lumMod val="75000"/>
                <a:lumOff val="25000"/>
              </a:schemeClr>
            </a:solidFill>
          </a:endParaRPr>
        </a:p>
      </dgm:t>
    </dgm:pt>
    <dgm:pt modelId="{7B14000E-0E70-4F97-A86B-D86644DE76FF}" type="sibTrans" cxnId="{2C1E7EC0-2B60-4B9A-BD35-FA2D0A1C7B85}">
      <dgm:prSet/>
      <dgm:spPr/>
      <dgm:t>
        <a:bodyPr/>
        <a:lstStyle/>
        <a:p>
          <a:endParaRPr lang="en-US">
            <a:solidFill>
              <a:schemeClr val="tx1">
                <a:lumMod val="75000"/>
                <a:lumOff val="25000"/>
              </a:schemeClr>
            </a:solidFill>
          </a:endParaRPr>
        </a:p>
      </dgm:t>
    </dgm:pt>
    <dgm:pt modelId="{64DD7311-3C08-43C3-A8D9-110A64BB38A9}">
      <dgm:prSet phldrT="[Text]" custT="1"/>
      <dgm:spPr>
        <a:noFill/>
        <a:ln>
          <a:solidFill>
            <a:schemeClr val="accent1"/>
          </a:solidFill>
        </a:ln>
      </dgm:spPr>
      <dgm:t>
        <a:bodyPr/>
        <a:lstStyle/>
        <a:p>
          <a:r>
            <a:rPr lang="en-US" sz="1600" b="0">
              <a:solidFill>
                <a:schemeClr val="tx1">
                  <a:lumMod val="75000"/>
                  <a:lumOff val="25000"/>
                </a:schemeClr>
              </a:solidFill>
            </a:rPr>
            <a:t>Submission: Data Population</a:t>
          </a:r>
        </a:p>
      </dgm:t>
    </dgm:pt>
    <dgm:pt modelId="{81B82FD3-F8E2-4DDD-B89B-4DC4B0EE65C2}" type="parTrans" cxnId="{61244263-73B9-44CF-BB5F-A6BE8923FA9D}">
      <dgm:prSet/>
      <dgm:spPr/>
      <dgm:t>
        <a:bodyPr/>
        <a:lstStyle/>
        <a:p>
          <a:endParaRPr lang="en-US">
            <a:solidFill>
              <a:schemeClr val="tx1">
                <a:lumMod val="75000"/>
                <a:lumOff val="25000"/>
              </a:schemeClr>
            </a:solidFill>
          </a:endParaRPr>
        </a:p>
      </dgm:t>
    </dgm:pt>
    <dgm:pt modelId="{7345F03A-2A5E-4B3A-8322-A0B8CF35DD3D}" type="sibTrans" cxnId="{61244263-73B9-44CF-BB5F-A6BE8923FA9D}">
      <dgm:prSet/>
      <dgm:spPr/>
      <dgm:t>
        <a:bodyPr/>
        <a:lstStyle/>
        <a:p>
          <a:endParaRPr lang="en-US">
            <a:solidFill>
              <a:schemeClr val="tx1">
                <a:lumMod val="75000"/>
                <a:lumOff val="25000"/>
              </a:schemeClr>
            </a:solidFill>
          </a:endParaRPr>
        </a:p>
      </dgm:t>
    </dgm:pt>
    <dgm:pt modelId="{B7799AF1-D484-486D-9DAB-325E821F59A3}">
      <dgm:prSet phldrT="[Text]" custT="1"/>
      <dgm:spPr/>
      <dgm:t>
        <a:bodyPr/>
        <a:lstStyle/>
        <a:p>
          <a:r>
            <a:rPr lang="en-US" sz="1600">
              <a:solidFill>
                <a:schemeClr val="tx1">
                  <a:lumMod val="75000"/>
                  <a:lumOff val="25000"/>
                </a:schemeClr>
              </a:solidFill>
            </a:rPr>
            <a:t>File Type: Data Population</a:t>
          </a:r>
        </a:p>
      </dgm:t>
    </dgm:pt>
    <dgm:pt modelId="{F3B74A81-CA8D-4FB5-8287-77E49AF43BE0}" type="parTrans" cxnId="{A9D3D255-A2AF-44D5-AFB6-0C8AAD57DF4A}">
      <dgm:prSet/>
      <dgm:spPr/>
      <dgm:t>
        <a:bodyPr/>
        <a:lstStyle/>
        <a:p>
          <a:endParaRPr lang="en-US">
            <a:solidFill>
              <a:schemeClr val="tx1">
                <a:lumMod val="75000"/>
                <a:lumOff val="25000"/>
              </a:schemeClr>
            </a:solidFill>
          </a:endParaRPr>
        </a:p>
      </dgm:t>
    </dgm:pt>
    <dgm:pt modelId="{E1461868-B11F-4B16-806B-DA754AF3F353}" type="sibTrans" cxnId="{A9D3D255-A2AF-44D5-AFB6-0C8AAD57DF4A}">
      <dgm:prSet/>
      <dgm:spPr/>
      <dgm:t>
        <a:bodyPr/>
        <a:lstStyle/>
        <a:p>
          <a:endParaRPr lang="en-US">
            <a:solidFill>
              <a:schemeClr val="tx1">
                <a:lumMod val="75000"/>
                <a:lumOff val="25000"/>
              </a:schemeClr>
            </a:solidFill>
          </a:endParaRPr>
        </a:p>
      </dgm:t>
    </dgm:pt>
    <dgm:pt modelId="{0E481DC1-F15C-42F7-B5B7-FA5109090FEF}">
      <dgm:prSet phldrT="[Text]"/>
      <dgm:spPr>
        <a:solidFill>
          <a:srgbClr val="177799"/>
        </a:solidFill>
      </dgm:spPr>
      <dgm:t>
        <a:bodyPr/>
        <a:lstStyle/>
        <a:p>
          <a:r>
            <a:rPr lang="en-US" b="1">
              <a:solidFill>
                <a:schemeClr val="tx1">
                  <a:lumMod val="75000"/>
                  <a:lumOff val="25000"/>
                </a:schemeClr>
              </a:solidFill>
            </a:rPr>
            <a:t>Data Collections</a:t>
          </a:r>
        </a:p>
      </dgm:t>
    </dgm:pt>
    <dgm:pt modelId="{A08D532F-9CB9-4DDF-BFAB-6515CBB68CEC}" type="parTrans" cxnId="{2FEFD63D-355A-4353-A1BE-80BBA2C2BCEC}">
      <dgm:prSet/>
      <dgm:spPr/>
      <dgm:t>
        <a:bodyPr/>
        <a:lstStyle/>
        <a:p>
          <a:endParaRPr lang="en-US">
            <a:solidFill>
              <a:schemeClr val="tx1">
                <a:lumMod val="75000"/>
                <a:lumOff val="25000"/>
              </a:schemeClr>
            </a:solidFill>
          </a:endParaRPr>
        </a:p>
      </dgm:t>
    </dgm:pt>
    <dgm:pt modelId="{5D3FFCC1-6D1B-4919-AE1C-DCE9C0330EFE}" type="sibTrans" cxnId="{2FEFD63D-355A-4353-A1BE-80BBA2C2BCEC}">
      <dgm:prSet/>
      <dgm:spPr/>
      <dgm:t>
        <a:bodyPr/>
        <a:lstStyle/>
        <a:p>
          <a:endParaRPr lang="en-US">
            <a:solidFill>
              <a:schemeClr val="tx1">
                <a:lumMod val="75000"/>
                <a:lumOff val="25000"/>
              </a:schemeClr>
            </a:solidFill>
          </a:endParaRPr>
        </a:p>
      </dgm:t>
    </dgm:pt>
    <dgm:pt modelId="{9E6FEBFF-C7CB-409D-9451-F4384C60EADB}">
      <dgm:prSet phldrT="[Text]" custT="1"/>
      <dgm:spPr>
        <a:noFill/>
        <a:ln w="12700">
          <a:solidFill>
            <a:schemeClr val="accent1"/>
          </a:solidFill>
        </a:ln>
      </dgm:spPr>
      <dgm:t>
        <a:bodyPr anchor="ctr"/>
        <a:lstStyle/>
        <a:p>
          <a:pPr algn="ctr"/>
          <a:r>
            <a:rPr lang="en-US" sz="1600">
              <a:solidFill>
                <a:schemeClr val="tx1">
                  <a:lumMod val="75000"/>
                  <a:lumOff val="25000"/>
                </a:schemeClr>
              </a:solidFill>
            </a:rPr>
            <a:t>Fall 1-2 Reporting and Certification</a:t>
          </a:r>
        </a:p>
      </dgm:t>
    </dgm:pt>
    <dgm:pt modelId="{85FE5EB1-1EDE-49D5-83ED-848B8B42906F}" type="parTrans" cxnId="{E7625CD9-EEEF-4332-B482-0ED16EEA5741}">
      <dgm:prSet/>
      <dgm:spPr/>
      <dgm:t>
        <a:bodyPr/>
        <a:lstStyle/>
        <a:p>
          <a:endParaRPr lang="en-US">
            <a:solidFill>
              <a:schemeClr val="tx1">
                <a:lumMod val="75000"/>
                <a:lumOff val="25000"/>
              </a:schemeClr>
            </a:solidFill>
          </a:endParaRPr>
        </a:p>
      </dgm:t>
    </dgm:pt>
    <dgm:pt modelId="{079EBFA9-6DAD-4376-877B-3CE3A7227136}" type="sibTrans" cxnId="{E7625CD9-EEEF-4332-B482-0ED16EEA5741}">
      <dgm:prSet/>
      <dgm:spPr/>
      <dgm:t>
        <a:bodyPr/>
        <a:lstStyle/>
        <a:p>
          <a:endParaRPr lang="en-US">
            <a:solidFill>
              <a:schemeClr val="tx1">
                <a:lumMod val="75000"/>
                <a:lumOff val="25000"/>
              </a:schemeClr>
            </a:solidFill>
          </a:endParaRPr>
        </a:p>
      </dgm:t>
    </dgm:pt>
    <dgm:pt modelId="{0B0556BB-1EE8-408C-9ED0-D6D3A79807FA}">
      <dgm:prSet phldrT="[Text]" custT="1"/>
      <dgm:spPr>
        <a:solidFill>
          <a:schemeClr val="accent2">
            <a:lumMod val="60000"/>
            <a:lumOff val="40000"/>
            <a:alpha val="90000"/>
          </a:schemeClr>
        </a:solidFill>
      </dgm:spPr>
      <dgm:t>
        <a:bodyPr anchor="ctr"/>
        <a:lstStyle/>
        <a:p>
          <a:pPr algn="ctr">
            <a:buNone/>
          </a:pPr>
          <a:r>
            <a:rPr lang="en-US" sz="1600" dirty="0">
              <a:solidFill>
                <a:schemeClr val="tx1">
                  <a:lumMod val="75000"/>
                  <a:lumOff val="25000"/>
                </a:schemeClr>
              </a:solidFill>
            </a:rPr>
            <a:t>EOY 1-2 Reporting and Certification</a:t>
          </a:r>
        </a:p>
      </dgm:t>
    </dgm:pt>
    <dgm:pt modelId="{FE9ABBC9-2ACF-4BF1-9447-A626A59E1D64}" type="parTrans" cxnId="{18B4ED15-E8B2-4E66-AF36-E28BCC71B9C3}">
      <dgm:prSet/>
      <dgm:spPr/>
      <dgm:t>
        <a:bodyPr/>
        <a:lstStyle/>
        <a:p>
          <a:endParaRPr lang="en-US">
            <a:solidFill>
              <a:schemeClr val="tx1">
                <a:lumMod val="75000"/>
                <a:lumOff val="25000"/>
              </a:schemeClr>
            </a:solidFill>
          </a:endParaRPr>
        </a:p>
      </dgm:t>
    </dgm:pt>
    <dgm:pt modelId="{C36ACCFA-BDCC-48A3-A096-0638513ED910}" type="sibTrans" cxnId="{18B4ED15-E8B2-4E66-AF36-E28BCC71B9C3}">
      <dgm:prSet/>
      <dgm:spPr/>
      <dgm:t>
        <a:bodyPr/>
        <a:lstStyle/>
        <a:p>
          <a:endParaRPr lang="en-US">
            <a:solidFill>
              <a:schemeClr val="tx1">
                <a:lumMod val="75000"/>
                <a:lumOff val="25000"/>
              </a:schemeClr>
            </a:solidFill>
          </a:endParaRPr>
        </a:p>
      </dgm:t>
    </dgm:pt>
    <dgm:pt modelId="{AD37D249-B5FA-4C9A-A54C-E2C276BBE1F3}">
      <dgm:prSet phldrT="[Text]"/>
      <dgm:spPr>
        <a:solidFill>
          <a:srgbClr val="008986"/>
        </a:solidFill>
      </dgm:spPr>
      <dgm:t>
        <a:bodyPr/>
        <a:lstStyle/>
        <a:p>
          <a:r>
            <a:rPr lang="en-US" b="1">
              <a:solidFill>
                <a:schemeClr val="tx1">
                  <a:lumMod val="75000"/>
                  <a:lumOff val="25000"/>
                </a:schemeClr>
              </a:solidFill>
            </a:rPr>
            <a:t>Skill Building</a:t>
          </a:r>
        </a:p>
      </dgm:t>
    </dgm:pt>
    <dgm:pt modelId="{248C769C-B331-4BED-A8C9-8ED8A2F7F1CF}" type="parTrans" cxnId="{9924C52E-CFC9-434A-B9E4-8B1AF972B8BE}">
      <dgm:prSet/>
      <dgm:spPr/>
      <dgm:t>
        <a:bodyPr/>
        <a:lstStyle/>
        <a:p>
          <a:endParaRPr lang="en-US">
            <a:solidFill>
              <a:schemeClr val="tx1">
                <a:lumMod val="75000"/>
                <a:lumOff val="25000"/>
              </a:schemeClr>
            </a:solidFill>
          </a:endParaRPr>
        </a:p>
      </dgm:t>
    </dgm:pt>
    <dgm:pt modelId="{413F49CC-5992-4E0F-894F-ED060D8254B0}" type="sibTrans" cxnId="{9924C52E-CFC9-434A-B9E4-8B1AF972B8BE}">
      <dgm:prSet/>
      <dgm:spPr/>
      <dgm:t>
        <a:bodyPr/>
        <a:lstStyle/>
        <a:p>
          <a:endParaRPr lang="en-US">
            <a:solidFill>
              <a:schemeClr val="tx1">
                <a:lumMod val="75000"/>
                <a:lumOff val="25000"/>
              </a:schemeClr>
            </a:solidFill>
          </a:endParaRPr>
        </a:p>
      </dgm:t>
    </dgm:pt>
    <dgm:pt modelId="{1840CCAF-81EF-484D-A4C6-B34E41136218}">
      <dgm:prSet phldrT="[Text]" custT="1"/>
      <dgm:spPr/>
      <dgm:t>
        <a:bodyPr/>
        <a:lstStyle/>
        <a:p>
          <a:r>
            <a:rPr lang="en-US" sz="1600">
              <a:solidFill>
                <a:schemeClr val="tx1">
                  <a:lumMod val="75000"/>
                  <a:lumOff val="25000"/>
                </a:schemeClr>
              </a:solidFill>
            </a:rPr>
            <a:t>Skill Building</a:t>
          </a:r>
        </a:p>
      </dgm:t>
    </dgm:pt>
    <dgm:pt modelId="{A2A9D434-60D1-43DD-928F-FBD7728AD44A}" type="parTrans" cxnId="{C7183F64-C6FC-41CD-B493-660E043D0E7F}">
      <dgm:prSet/>
      <dgm:spPr/>
      <dgm:t>
        <a:bodyPr/>
        <a:lstStyle/>
        <a:p>
          <a:endParaRPr lang="en-US">
            <a:solidFill>
              <a:schemeClr val="tx1">
                <a:lumMod val="75000"/>
                <a:lumOff val="25000"/>
              </a:schemeClr>
            </a:solidFill>
          </a:endParaRPr>
        </a:p>
      </dgm:t>
    </dgm:pt>
    <dgm:pt modelId="{5990DAC7-C329-4428-B81A-46B0B83FD942}" type="sibTrans" cxnId="{C7183F64-C6FC-41CD-B493-660E043D0E7F}">
      <dgm:prSet/>
      <dgm:spPr/>
      <dgm:t>
        <a:bodyPr/>
        <a:lstStyle/>
        <a:p>
          <a:endParaRPr lang="en-US">
            <a:solidFill>
              <a:schemeClr val="tx1">
                <a:lumMod val="75000"/>
                <a:lumOff val="25000"/>
              </a:schemeClr>
            </a:solidFill>
          </a:endParaRPr>
        </a:p>
      </dgm:t>
    </dgm:pt>
    <dgm:pt modelId="{B9066618-8CD9-48F3-B8EA-21156C5970AA}">
      <dgm:prSet phldrT="[Text]" phldr="0" custT="1"/>
      <dgm:spPr>
        <a:noFill/>
      </dgm:spPr>
      <dgm:t>
        <a:bodyPr/>
        <a:lstStyle/>
        <a:p>
          <a:r>
            <a:rPr lang="en-US" sz="1600" b="0">
              <a:solidFill>
                <a:schemeClr val="tx1">
                  <a:lumMod val="75000"/>
                  <a:lumOff val="25000"/>
                </a:schemeClr>
              </a:solidFill>
              <a:latin typeface="+mn-lt"/>
            </a:rPr>
            <a:t>Data Privacy</a:t>
          </a:r>
          <a:endParaRPr lang="en-US" sz="1600" b="0">
            <a:solidFill>
              <a:schemeClr val="tx1">
                <a:lumMod val="75000"/>
                <a:lumOff val="25000"/>
              </a:schemeClr>
            </a:solidFill>
          </a:endParaRPr>
        </a:p>
      </dgm:t>
    </dgm:pt>
    <dgm:pt modelId="{ACF18B79-F59A-4C8C-9D75-71811888B9E2}" type="parTrans" cxnId="{88CFAE2B-D4C4-439A-A93A-65DCA1AC1228}">
      <dgm:prSet/>
      <dgm:spPr/>
      <dgm:t>
        <a:bodyPr/>
        <a:lstStyle/>
        <a:p>
          <a:endParaRPr lang="en-US">
            <a:solidFill>
              <a:schemeClr val="tx1">
                <a:lumMod val="75000"/>
                <a:lumOff val="25000"/>
              </a:schemeClr>
            </a:solidFill>
          </a:endParaRPr>
        </a:p>
      </dgm:t>
    </dgm:pt>
    <dgm:pt modelId="{8CF29508-8752-4AF9-82A6-E9B7A7E921E0}" type="sibTrans" cxnId="{88CFAE2B-D4C4-439A-A93A-65DCA1AC1228}">
      <dgm:prSet/>
      <dgm:spPr/>
      <dgm:t>
        <a:bodyPr/>
        <a:lstStyle/>
        <a:p>
          <a:endParaRPr lang="en-US">
            <a:solidFill>
              <a:schemeClr val="tx1">
                <a:lumMod val="75000"/>
                <a:lumOff val="25000"/>
              </a:schemeClr>
            </a:solidFill>
          </a:endParaRPr>
        </a:p>
      </dgm:t>
    </dgm:pt>
    <dgm:pt modelId="{87CE2151-A147-4EB9-93E3-3BFB2CFAB326}">
      <dgm:prSet phldrT="[Text]"/>
      <dgm:spPr/>
      <dgm:t>
        <a:bodyPr/>
        <a:lstStyle/>
        <a:p>
          <a:r>
            <a:rPr lang="en-US" b="1">
              <a:solidFill>
                <a:schemeClr val="tx1">
                  <a:lumMod val="75000"/>
                  <a:lumOff val="25000"/>
                </a:schemeClr>
              </a:solidFill>
            </a:rPr>
            <a:t>Data Population</a:t>
          </a:r>
        </a:p>
      </dgm:t>
    </dgm:pt>
    <dgm:pt modelId="{BA5306DA-3F97-4870-A0A0-EF3F34782110}" type="parTrans" cxnId="{6D269DAB-501B-44A2-850A-604C24C3D421}">
      <dgm:prSet/>
      <dgm:spPr/>
      <dgm:t>
        <a:bodyPr/>
        <a:lstStyle/>
        <a:p>
          <a:endParaRPr lang="en-US">
            <a:solidFill>
              <a:schemeClr val="tx1">
                <a:lumMod val="75000"/>
                <a:lumOff val="25000"/>
              </a:schemeClr>
            </a:solidFill>
          </a:endParaRPr>
        </a:p>
      </dgm:t>
    </dgm:pt>
    <dgm:pt modelId="{8E3CBFE4-521D-43E8-ABC0-06867E8F9765}" type="sibTrans" cxnId="{6D269DAB-501B-44A2-850A-604C24C3D421}">
      <dgm:prSet/>
      <dgm:spPr/>
      <dgm:t>
        <a:bodyPr/>
        <a:lstStyle/>
        <a:p>
          <a:endParaRPr lang="en-US">
            <a:solidFill>
              <a:schemeClr val="tx1">
                <a:lumMod val="75000"/>
                <a:lumOff val="25000"/>
              </a:schemeClr>
            </a:solidFill>
          </a:endParaRPr>
        </a:p>
      </dgm:t>
    </dgm:pt>
    <dgm:pt modelId="{4AED50ED-B46A-5949-9AC4-E461C0B8AEBD}">
      <dgm:prSet phldrT="[Text]" custT="1"/>
      <dgm:spPr/>
      <dgm:t>
        <a:bodyPr/>
        <a:lstStyle/>
        <a:p>
          <a:r>
            <a:rPr lang="en-US" sz="1600">
              <a:solidFill>
                <a:schemeClr val="tx1">
                  <a:lumMod val="75000"/>
                  <a:lumOff val="25000"/>
                </a:schemeClr>
              </a:solidFill>
            </a:rPr>
            <a:t>CALPADS Basics</a:t>
          </a:r>
        </a:p>
      </dgm:t>
    </dgm:pt>
    <dgm:pt modelId="{6CF4C0EB-5110-E54C-B32B-9287F14FAD29}" type="parTrans" cxnId="{A34C4DA7-994C-E241-9518-2428F6F0F7B4}">
      <dgm:prSet/>
      <dgm:spPr/>
      <dgm:t>
        <a:bodyPr/>
        <a:lstStyle/>
        <a:p>
          <a:endParaRPr lang="en-US">
            <a:solidFill>
              <a:schemeClr val="tx1">
                <a:lumMod val="75000"/>
                <a:lumOff val="25000"/>
              </a:schemeClr>
            </a:solidFill>
          </a:endParaRPr>
        </a:p>
      </dgm:t>
    </dgm:pt>
    <dgm:pt modelId="{70D8D119-9A97-744D-8A61-915B6B3F9174}" type="sibTrans" cxnId="{A34C4DA7-994C-E241-9518-2428F6F0F7B4}">
      <dgm:prSet/>
      <dgm:spPr/>
      <dgm:t>
        <a:bodyPr/>
        <a:lstStyle/>
        <a:p>
          <a:endParaRPr lang="en-US">
            <a:solidFill>
              <a:schemeClr val="tx1">
                <a:lumMod val="75000"/>
                <a:lumOff val="25000"/>
              </a:schemeClr>
            </a:solidFill>
          </a:endParaRPr>
        </a:p>
      </dgm:t>
    </dgm:pt>
    <dgm:pt modelId="{D79267C7-AEEB-D748-8B33-2E55DBF3D274}">
      <dgm:prSet phldrT="[Text]" custT="1"/>
      <dgm:spPr/>
      <dgm:t>
        <a:bodyPr/>
        <a:lstStyle/>
        <a:p>
          <a:r>
            <a:rPr lang="en-US" sz="1600">
              <a:solidFill>
                <a:schemeClr val="tx1">
                  <a:lumMod val="75000"/>
                  <a:lumOff val="25000"/>
                </a:schemeClr>
              </a:solidFill>
            </a:rPr>
            <a:t>CALPADS Basics (SELPA)</a:t>
          </a:r>
        </a:p>
      </dgm:t>
    </dgm:pt>
    <dgm:pt modelId="{17856E23-FC32-E644-A7B2-7359B5DA8D44}" type="parTrans" cxnId="{D6D0CCCD-E422-B342-A63D-D3F399EBF4CC}">
      <dgm:prSet/>
      <dgm:spPr/>
      <dgm:t>
        <a:bodyPr/>
        <a:lstStyle/>
        <a:p>
          <a:endParaRPr lang="en-US">
            <a:solidFill>
              <a:schemeClr val="tx1">
                <a:lumMod val="75000"/>
                <a:lumOff val="25000"/>
              </a:schemeClr>
            </a:solidFill>
          </a:endParaRPr>
        </a:p>
      </dgm:t>
    </dgm:pt>
    <dgm:pt modelId="{01AE63F0-0FE2-1349-8E3B-FE3775BA3232}" type="sibTrans" cxnId="{D6D0CCCD-E422-B342-A63D-D3F399EBF4CC}">
      <dgm:prSet/>
      <dgm:spPr/>
      <dgm:t>
        <a:bodyPr/>
        <a:lstStyle/>
        <a:p>
          <a:endParaRPr lang="en-US">
            <a:solidFill>
              <a:schemeClr val="tx1">
                <a:lumMod val="75000"/>
                <a:lumOff val="25000"/>
              </a:schemeClr>
            </a:solidFill>
          </a:endParaRPr>
        </a:p>
      </dgm:t>
    </dgm:pt>
    <dgm:pt modelId="{8140BA73-33B6-C942-9498-C6CF12E744FF}">
      <dgm:prSet phldrT="[Text]" custT="1"/>
      <dgm:spPr>
        <a:noFill/>
      </dgm:spPr>
      <dgm:t>
        <a:bodyPr anchor="ctr"/>
        <a:lstStyle/>
        <a:p>
          <a:pPr algn="ctr">
            <a:buNone/>
          </a:pPr>
          <a:r>
            <a:rPr lang="en-US" sz="1600">
              <a:solidFill>
                <a:schemeClr val="tx1">
                  <a:lumMod val="75000"/>
                  <a:lumOff val="25000"/>
                </a:schemeClr>
              </a:solidFill>
            </a:rPr>
            <a:t>4 Year Cohort</a:t>
          </a:r>
        </a:p>
      </dgm:t>
    </dgm:pt>
    <dgm:pt modelId="{4C49CB04-1924-8841-95CA-56DBF7CE45E8}" type="parTrans" cxnId="{6471A6AE-AACB-CE4A-B2C2-1DD29EE06CAB}">
      <dgm:prSet/>
      <dgm:spPr/>
      <dgm:t>
        <a:bodyPr/>
        <a:lstStyle/>
        <a:p>
          <a:endParaRPr lang="en-US">
            <a:solidFill>
              <a:schemeClr val="tx1">
                <a:lumMod val="75000"/>
                <a:lumOff val="25000"/>
              </a:schemeClr>
            </a:solidFill>
          </a:endParaRPr>
        </a:p>
      </dgm:t>
    </dgm:pt>
    <dgm:pt modelId="{444A83B5-16F0-6248-A841-A8BB0152839D}" type="sibTrans" cxnId="{6471A6AE-AACB-CE4A-B2C2-1DD29EE06CAB}">
      <dgm:prSet/>
      <dgm:spPr/>
      <dgm:t>
        <a:bodyPr/>
        <a:lstStyle/>
        <a:p>
          <a:endParaRPr lang="en-US">
            <a:solidFill>
              <a:schemeClr val="tx1">
                <a:lumMod val="75000"/>
                <a:lumOff val="25000"/>
              </a:schemeClr>
            </a:solidFill>
          </a:endParaRPr>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2" csCatId="colorful" phldr="1"/>
      <dgm:spPr/>
      <dgm:t>
        <a:bodyPr/>
        <a:lstStyle/>
        <a:p>
          <a:endParaRPr lang="en-US"/>
        </a:p>
      </dgm:t>
    </dgm:pt>
    <dgm:pt modelId="{B9516B90-F720-467C-9D0A-343B150499FC}">
      <dgm:prSet phldrT="[Text]" custT="1"/>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chemeClr val="tx1"/>
              </a:solidFill>
              <a:latin typeface="Arial" panose="020B0604020202020204"/>
              <a:ea typeface="+mn-ea"/>
              <a:cs typeface="+mn-cs"/>
            </a:rPr>
            <a:t>Report 3.9</a:t>
          </a:r>
        </a:p>
      </dgm:t>
    </dgm:pt>
    <dgm:pt modelId="{D67661EB-63E2-4113-918D-067E0CB6DEA0}" type="parTrans" cxnId="{3956EF6A-CBEA-4396-B66B-F77BCCE2CA67}">
      <dgm:prSet/>
      <dgm:spPr/>
      <dgm:t>
        <a:bodyPr/>
        <a:lstStyle/>
        <a:p>
          <a:endParaRPr lang="en-US">
            <a:solidFill>
              <a:schemeClr val="tx1"/>
            </a:solidFill>
          </a:endParaRPr>
        </a:p>
      </dgm:t>
    </dgm:pt>
    <dgm:pt modelId="{0F8C27DA-6DC1-4259-A2A3-54F9208C20BB}" type="sibTrans" cxnId="{3956EF6A-CBEA-4396-B66B-F77BCCE2CA67}">
      <dgm:prSet/>
      <dgm:spPr/>
      <dgm:t>
        <a:bodyPr/>
        <a:lstStyle/>
        <a:p>
          <a:endParaRPr lang="en-US">
            <a:solidFill>
              <a:schemeClr val="tx1"/>
            </a:solidFill>
          </a:endParaRPr>
        </a:p>
      </dgm:t>
    </dgm:pt>
    <dgm:pt modelId="{618AB715-26CB-42F6-A400-AEBCED27021F}">
      <dgm:prSet phldrT="[Text]"/>
      <dgm:spPr>
        <a:solidFill>
          <a:schemeClr val="accent2"/>
        </a:solidFill>
      </dgm:spPr>
      <dgm:t>
        <a:bodyPr/>
        <a:lstStyle/>
        <a:p>
          <a:r>
            <a:rPr lang="en-US">
              <a:solidFill>
                <a:schemeClr val="tx1"/>
              </a:solidFill>
            </a:rPr>
            <a:t>Report 3.10</a:t>
          </a:r>
        </a:p>
      </dgm:t>
    </dgm:pt>
    <dgm:pt modelId="{11190C7B-DF44-4B6C-B35A-05AE849CEA61}" type="parTrans" cxnId="{88655F68-1414-4DE9-91CE-BA755D675430}">
      <dgm:prSet/>
      <dgm:spPr/>
      <dgm:t>
        <a:bodyPr/>
        <a:lstStyle/>
        <a:p>
          <a:endParaRPr lang="en-US">
            <a:solidFill>
              <a:schemeClr val="tx1"/>
            </a:solidFill>
          </a:endParaRPr>
        </a:p>
      </dgm:t>
    </dgm:pt>
    <dgm:pt modelId="{C0263583-3CD0-4D64-B33E-B5B1EA85CA93}" type="sibTrans" cxnId="{88655F68-1414-4DE9-91CE-BA755D675430}">
      <dgm:prSet/>
      <dgm:spPr/>
      <dgm:t>
        <a:bodyPr/>
        <a:lstStyle/>
        <a:p>
          <a:endParaRPr lang="en-US">
            <a:solidFill>
              <a:schemeClr val="tx1"/>
            </a:solidFill>
          </a:endParaRPr>
        </a:p>
      </dgm:t>
    </dgm:pt>
    <dgm:pt modelId="{6DCD60B3-D7B9-498F-A4C2-C56C296F24F7}">
      <dgm:prSet phldrT="[Text]"/>
      <dgm:spPr/>
      <dgm:t>
        <a:bodyPr/>
        <a:lstStyle/>
        <a:p>
          <a:r>
            <a:rPr lang="en-US">
              <a:solidFill>
                <a:schemeClr val="tx1"/>
              </a:solidFill>
            </a:rPr>
            <a:t>Report 3.11</a:t>
          </a:r>
        </a:p>
      </dgm:t>
    </dgm:pt>
    <dgm:pt modelId="{EE7B729A-9E94-4965-AB87-EFC503C2B051}" type="parTrans" cxnId="{E69D4ED0-F455-4A42-8C85-BAA19A28B63B}">
      <dgm:prSet/>
      <dgm:spPr/>
      <dgm:t>
        <a:bodyPr/>
        <a:lstStyle/>
        <a:p>
          <a:endParaRPr lang="en-US">
            <a:solidFill>
              <a:schemeClr val="tx1"/>
            </a:solidFill>
          </a:endParaRPr>
        </a:p>
      </dgm:t>
    </dgm:pt>
    <dgm:pt modelId="{B0372DF0-896C-49AD-8E2D-41B6B9A43D10}" type="sibTrans" cxnId="{E69D4ED0-F455-4A42-8C85-BAA19A28B63B}">
      <dgm:prSet/>
      <dgm:spPr/>
      <dgm:t>
        <a:bodyPr/>
        <a:lstStyle/>
        <a:p>
          <a:endParaRPr lang="en-US">
            <a:solidFill>
              <a:schemeClr val="tx1"/>
            </a:solidFill>
          </a:endParaRPr>
        </a:p>
      </dgm:t>
    </dgm:pt>
    <dgm:pt modelId="{7B1EE247-00B8-487D-8179-23D496335152}">
      <dgm:prSet/>
      <dgm:spPr/>
      <dgm:t>
        <a:bodyPr/>
        <a:lstStyle/>
        <a:p>
          <a:r>
            <a:rPr lang="en-US">
              <a:hlinkClick xmlns:r="http://schemas.openxmlformats.org/officeDocument/2006/relationships" r:id="rId1">
                <a:extLst>
                  <a:ext uri="{A12FA001-AC4F-418D-AE19-62706E023703}">
                    <ahyp:hlinkClr xmlns:ahyp="http://schemas.microsoft.com/office/drawing/2018/hyperlinkcolor" val="tx"/>
                  </a:ext>
                </a:extLst>
              </a:hlinkClick>
            </a:rPr>
            <a:t>Course Sections Completed – Count by Content Area for Departmentalized Courses</a:t>
          </a:r>
          <a:endParaRPr lang="en-US"/>
        </a:p>
      </dgm:t>
    </dgm:pt>
    <dgm:pt modelId="{E4FD2013-FA18-4D3B-AA35-3BCBC16CE001}" type="parTrans" cxnId="{36155D87-620C-4F3C-88B7-D6A2E8D663E0}">
      <dgm:prSet/>
      <dgm:spPr/>
      <dgm:t>
        <a:bodyPr/>
        <a:lstStyle/>
        <a:p>
          <a:endParaRPr lang="en-US">
            <a:solidFill>
              <a:schemeClr val="tx1"/>
            </a:solidFill>
          </a:endParaRPr>
        </a:p>
      </dgm:t>
    </dgm:pt>
    <dgm:pt modelId="{5D59044D-8B18-42DD-80C8-94CBEDB3A931}" type="sibTrans" cxnId="{36155D87-620C-4F3C-88B7-D6A2E8D663E0}">
      <dgm:prSet/>
      <dgm:spPr/>
      <dgm:t>
        <a:bodyPr/>
        <a:lstStyle/>
        <a:p>
          <a:endParaRPr lang="en-US">
            <a:solidFill>
              <a:schemeClr val="tx1"/>
            </a:solidFill>
          </a:endParaRPr>
        </a:p>
      </dgm:t>
    </dgm:pt>
    <dgm:pt modelId="{013F0881-0E63-48FA-8AAD-64120E0EC7E5}">
      <dgm:prSet/>
      <dgm:spPr>
        <a:ln>
          <a:solidFill>
            <a:srgbClr val="FF735D"/>
          </a:solidFill>
        </a:ln>
      </dgm:spPr>
      <dgm:t>
        <a:bodyPr/>
        <a:lstStyle/>
        <a:p>
          <a:r>
            <a:rPr lang="en-US">
              <a:hlinkClick xmlns:r="http://schemas.openxmlformats.org/officeDocument/2006/relationships" r:id="rId2">
                <a:extLst>
                  <a:ext uri="{A12FA001-AC4F-418D-AE19-62706E023703}">
                    <ahyp:hlinkClr xmlns:ahyp="http://schemas.microsoft.com/office/drawing/2018/hyperlinkcolor" val="tx"/>
                  </a:ext>
                </a:extLst>
              </a:hlinkClick>
            </a:rPr>
            <a:t>Course Sections Completed – Count and Details for Departmentalized Courses</a:t>
          </a:r>
          <a:endParaRPr lang="en-US"/>
        </a:p>
      </dgm:t>
    </dgm:pt>
    <dgm:pt modelId="{1156ACD0-E211-479E-BD50-C87151388930}" type="parTrans" cxnId="{5C183268-8AC6-4BD4-8509-EAF7F0CD3DDA}">
      <dgm:prSet/>
      <dgm:spPr/>
      <dgm:t>
        <a:bodyPr/>
        <a:lstStyle/>
        <a:p>
          <a:endParaRPr lang="en-US">
            <a:solidFill>
              <a:schemeClr val="tx1"/>
            </a:solidFill>
          </a:endParaRPr>
        </a:p>
      </dgm:t>
    </dgm:pt>
    <dgm:pt modelId="{9D51D219-4BBC-48BC-A59A-5CC931438395}" type="sibTrans" cxnId="{5C183268-8AC6-4BD4-8509-EAF7F0CD3DDA}">
      <dgm:prSet/>
      <dgm:spPr/>
      <dgm:t>
        <a:bodyPr/>
        <a:lstStyle/>
        <a:p>
          <a:endParaRPr lang="en-US">
            <a:solidFill>
              <a:schemeClr val="tx1"/>
            </a:solidFill>
          </a:endParaRPr>
        </a:p>
      </dgm:t>
    </dgm:pt>
    <dgm:pt modelId="{96AD65EF-5A08-4691-A3EC-63673CC1C577}">
      <dgm:prSet/>
      <dgm:spPr/>
      <dgm:t>
        <a:bodyPr/>
        <a:lstStyle/>
        <a:p>
          <a:r>
            <a:rPr lang="en-US">
              <a:hlinkClick xmlns:r="http://schemas.openxmlformats.org/officeDocument/2006/relationships" r:id="rId3">
                <a:extLst>
                  <a:ext uri="{A12FA001-AC4F-418D-AE19-62706E023703}">
                    <ahyp:hlinkClr xmlns:ahyp="http://schemas.microsoft.com/office/drawing/2018/hyperlinkcolor" val="tx"/>
                  </a:ext>
                </a:extLst>
              </a:hlinkClick>
            </a:rPr>
            <a:t>Course Sections Completed – Student List for Departmentalized Courses</a:t>
          </a:r>
          <a:endParaRPr lang="en-US"/>
        </a:p>
      </dgm:t>
    </dgm:pt>
    <dgm:pt modelId="{65F06A86-CD3B-463C-A706-F7CBE374D04C}" type="parTrans" cxnId="{A1688476-EB6A-427C-A0EC-300409B621C0}">
      <dgm:prSet/>
      <dgm:spPr/>
      <dgm:t>
        <a:bodyPr/>
        <a:lstStyle/>
        <a:p>
          <a:endParaRPr lang="en-US">
            <a:solidFill>
              <a:schemeClr val="tx1"/>
            </a:solidFill>
          </a:endParaRPr>
        </a:p>
      </dgm:t>
    </dgm:pt>
    <dgm:pt modelId="{E396F7B6-7407-45FD-BDE1-46E71EBB4338}" type="sibTrans" cxnId="{A1688476-EB6A-427C-A0EC-300409B621C0}">
      <dgm:prSet/>
      <dgm:spPr/>
      <dgm:t>
        <a:bodyPr/>
        <a:lstStyle/>
        <a:p>
          <a:endParaRPr lang="en-US">
            <a:solidFill>
              <a:schemeClr val="tx1"/>
            </a:solidFill>
          </a:endParaRPr>
        </a:p>
      </dgm:t>
    </dgm:pt>
    <dgm:pt modelId="{71B372AA-8FFD-47AE-98C5-AD3216B4AC1D}">
      <dgm:prSet/>
      <dgm:spPr/>
      <dgm:t>
        <a:bodyPr/>
        <a:lstStyle/>
        <a:p>
          <a:endParaRPr lang="en-US">
            <a:solidFill>
              <a:schemeClr val="tx1"/>
            </a:solidFill>
          </a:endParaRPr>
        </a:p>
      </dgm:t>
    </dgm:pt>
    <dgm:pt modelId="{B848277A-08C2-4A63-80F4-0F68F9CEEB1A}" type="parTrans" cxnId="{CD2DA567-A8D5-48A4-BD86-C68EDB834A5C}">
      <dgm:prSet/>
      <dgm:spPr/>
      <dgm:t>
        <a:bodyPr/>
        <a:lstStyle/>
        <a:p>
          <a:endParaRPr lang="en-US">
            <a:solidFill>
              <a:schemeClr val="tx1"/>
            </a:solidFill>
          </a:endParaRPr>
        </a:p>
      </dgm:t>
    </dgm:pt>
    <dgm:pt modelId="{967A1A1F-BF94-422B-BC88-491AB14F14A0}" type="sibTrans" cxnId="{CD2DA567-A8D5-48A4-BD86-C68EDB834A5C}">
      <dgm:prSet/>
      <dgm:spPr/>
      <dgm:t>
        <a:bodyPr/>
        <a:lstStyle/>
        <a:p>
          <a:endParaRPr lang="en-US">
            <a:solidFill>
              <a:schemeClr val="tx1"/>
            </a:solidFill>
          </a:endParaRPr>
        </a:p>
      </dgm:t>
    </dgm:pt>
    <dgm:pt modelId="{E73721C2-7B42-4621-8770-DB7E5C6128D4}">
      <dgm:prSet/>
      <dgm:spPr>
        <a:ln>
          <a:solidFill>
            <a:srgbClr val="FF735D"/>
          </a:solidFill>
        </a:ln>
      </dgm:spPr>
      <dgm:t>
        <a:bodyPr/>
        <a:lstStyle/>
        <a:p>
          <a:endParaRPr lang="en-US">
            <a:solidFill>
              <a:schemeClr val="tx1"/>
            </a:solidFill>
          </a:endParaRPr>
        </a:p>
      </dgm:t>
    </dgm:pt>
    <dgm:pt modelId="{2ED05559-EE53-42C2-833D-A4AF1AAB3F98}" type="parTrans" cxnId="{771BAC3E-74D6-46FA-B95E-3396D87F2B67}">
      <dgm:prSet/>
      <dgm:spPr/>
      <dgm:t>
        <a:bodyPr/>
        <a:lstStyle/>
        <a:p>
          <a:endParaRPr lang="en-US">
            <a:solidFill>
              <a:schemeClr val="tx1"/>
            </a:solidFill>
          </a:endParaRPr>
        </a:p>
      </dgm:t>
    </dgm:pt>
    <dgm:pt modelId="{8557EC3E-8AF1-4C38-A71E-6A3DFBDD2D87}" type="sibTrans" cxnId="{771BAC3E-74D6-46FA-B95E-3396D87F2B67}">
      <dgm:prSet/>
      <dgm:spPr/>
      <dgm:t>
        <a:bodyPr/>
        <a:lstStyle/>
        <a:p>
          <a:endParaRPr lang="en-US">
            <a:solidFill>
              <a:schemeClr val="tx1"/>
            </a:solidFill>
          </a:endParaRPr>
        </a:p>
      </dgm:t>
    </dgm:pt>
    <dgm:pt modelId="{125BF390-1E1D-47CC-9DCD-CDB76520F5C2}">
      <dgm:prSet/>
      <dgm:spPr/>
      <dgm:t>
        <a:bodyPr/>
        <a:lstStyle/>
        <a:p>
          <a:endParaRPr lang="en-US">
            <a:solidFill>
              <a:schemeClr val="tx1"/>
            </a:solidFill>
          </a:endParaRPr>
        </a:p>
      </dgm:t>
    </dgm:pt>
    <dgm:pt modelId="{BF24C4BE-6DF2-4FCC-86B3-0F3D49292D68}" type="parTrans" cxnId="{1977BC77-E90A-4DC8-8C3C-30EA7B8DA025}">
      <dgm:prSet/>
      <dgm:spPr/>
      <dgm:t>
        <a:bodyPr/>
        <a:lstStyle/>
        <a:p>
          <a:endParaRPr lang="en-US">
            <a:solidFill>
              <a:schemeClr val="tx1"/>
            </a:solidFill>
          </a:endParaRPr>
        </a:p>
      </dgm:t>
    </dgm:pt>
    <dgm:pt modelId="{C5942DAD-77EB-4FFB-B840-8715F851B02F}" type="sibTrans" cxnId="{1977BC77-E90A-4DC8-8C3C-30EA7B8DA025}">
      <dgm:prSet/>
      <dgm:spPr/>
      <dgm:t>
        <a:bodyPr/>
        <a:lstStyle/>
        <a:p>
          <a:endParaRPr lang="en-US">
            <a:solidFill>
              <a:schemeClr val="tx1"/>
            </a:solidFill>
          </a:endParaRPr>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a:xfrm>
          <a:off x="78940" y="26572"/>
          <a:ext cx="1513928" cy="475200"/>
        </a:xfrm>
        <a:prstGeom prst="roundRect">
          <a:avLst>
            <a:gd name="adj" fmla="val 10000"/>
          </a:avLst>
        </a:prstGeom>
      </dgm:spPr>
    </dgm:pt>
    <dgm:pt modelId="{C667CE1B-53A2-4AFA-95A9-F9BE5EBD9521}" type="pres">
      <dgm:prSet presAssocID="{B9516B90-F720-467C-9D0A-343B150499FC}" presName="desTx" presStyleLbl="fgAcc1" presStyleIdx="0" presStyleCnt="3" custScaleX="126341" custScaleY="64479" custLinFactNeighborX="10786" custLinFactNeighborY="-15752">
        <dgm:presLayoutVars>
          <dgm:bulletEnabled val="1"/>
        </dgm:presLayoutVars>
      </dgm:prSet>
      <dgm:spPr/>
    </dgm:pt>
    <dgm:pt modelId="{00C6806D-34FE-4E93-8A2E-BC646CEB24B1}" type="pres">
      <dgm:prSet presAssocID="{0F8C27DA-6DC1-4259-A2A3-54F9208C20BB}" presName="sibTrans" presStyleLbl="sibTrans2D1" presStyleIdx="0" presStyleCnt="2" custScaleX="122432" custLinFactNeighborX="8877" custLinFactNeighborY="3973"/>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custScaleX="137427" custScaleY="68493" custLinFactNeighborX="2856" custLinFactNeighborY="-13593">
        <dgm:presLayoutVars>
          <dgm:bulletEnabled val="1"/>
        </dgm:presLayoutVars>
      </dgm:prSet>
      <dgm:spPr/>
    </dgm:pt>
    <dgm:pt modelId="{CD3ADB74-BDF5-45BD-8060-602268BDE1E4}" type="pres">
      <dgm:prSet presAssocID="{C0263583-3CD0-4D64-B33E-B5B1EA85CA93}" presName="sibTrans" presStyleLbl="sibTrans2D1" presStyleIdx="1" presStyleCnt="2" custLinFactNeighborX="-8352" custLinFactNeighborY="-15"/>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custScaleX="156900" custScaleY="54129" custLinFactNeighborX="1142" custLinFactNeighborY="-24415">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C81E2710-F8FB-478E-BF8A-B3DE2BEC2ACA}" type="presOf" srcId="{71B372AA-8FFD-47AE-98C5-AD3216B4AC1D}" destId="{C667CE1B-53A2-4AFA-95A9-F9BE5EBD9521}" srcOrd="0" destOrd="1"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771BAC3E-74D6-46FA-B95E-3396D87F2B67}" srcId="{618AB715-26CB-42F6-A400-AEBCED27021F}" destId="{E73721C2-7B42-4621-8770-DB7E5C6128D4}" srcOrd="1" destOrd="0" parTransId="{2ED05559-EE53-42C2-833D-A4AF1AAB3F98}" sibTransId="{8557EC3E-8AF1-4C38-A71E-6A3DFBDD2D87}"/>
    <dgm:cxn modelId="{2148595D-251A-4B0E-8A7F-BA92FB5F8B69}" type="presOf" srcId="{125BF390-1E1D-47CC-9DCD-CDB76520F5C2}" destId="{A7A61D85-2C7F-49D4-B79B-A797EF34FC6F}" srcOrd="0" destOrd="1" presId="urn:microsoft.com/office/officeart/2005/8/layout/process3"/>
    <dgm:cxn modelId="{FD349065-755C-4393-8CD6-FFA621109954}" type="presOf" srcId="{7B1EE247-00B8-487D-8179-23D496335152}" destId="{C667CE1B-53A2-4AFA-95A9-F9BE5EBD9521}" srcOrd="0" destOrd="0" presId="urn:microsoft.com/office/officeart/2005/8/layout/process3"/>
    <dgm:cxn modelId="{CD2DA567-A8D5-48A4-BD86-C68EDB834A5C}" srcId="{B9516B90-F720-467C-9D0A-343B150499FC}" destId="{71B372AA-8FFD-47AE-98C5-AD3216B4AC1D}" srcOrd="1" destOrd="0" parTransId="{B848277A-08C2-4A63-80F4-0F68F9CEEB1A}" sibTransId="{967A1A1F-BF94-422B-BC88-491AB14F14A0}"/>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1977BC77-E90A-4DC8-8C3C-30EA7B8DA025}" srcId="{6DCD60B3-D7B9-498F-A4C2-C56C296F24F7}" destId="{125BF390-1E1D-47CC-9DCD-CDB76520F5C2}" srcOrd="1" destOrd="0" parTransId="{BF24C4BE-6DF2-4FCC-86B3-0F3D49292D68}" sibTransId="{C5942DAD-77EB-4FFB-B840-8715F851B02F}"/>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11B55ED4-76D7-4705-A1F7-0FFC780FE406}" type="presOf" srcId="{E73721C2-7B42-4621-8770-DB7E5C6128D4}" destId="{0AD73FA7-AC78-4246-8DA1-CFE53596208B}" srcOrd="0" destOrd="1" presId="urn:microsoft.com/office/officeart/2005/8/layout/process3"/>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35D"/>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chemeClr val="tx1"/>
              </a:solidFill>
              <a:latin typeface="Arial" panose="020B0604020202020204"/>
              <a:ea typeface="+mn-ea"/>
              <a:cs typeface="+mn-cs"/>
            </a:rPr>
            <a:t>Report 3.16</a:t>
          </a:r>
        </a:p>
      </dgm:t>
    </dgm:pt>
    <dgm:pt modelId="{D67661EB-63E2-4113-918D-067E0CB6DEA0}" type="parTrans" cxnId="{3956EF6A-CBEA-4396-B66B-F77BCCE2CA67}">
      <dgm:prSet/>
      <dgm:spPr/>
      <dgm:t>
        <a:bodyPr/>
        <a:lstStyle/>
        <a:p>
          <a:endParaRPr lang="en-US">
            <a:solidFill>
              <a:schemeClr val="tx1"/>
            </a:solidFill>
          </a:endParaRPr>
        </a:p>
      </dgm:t>
    </dgm:pt>
    <dgm:pt modelId="{0F8C27DA-6DC1-4259-A2A3-54F9208C20BB}" type="sibTrans" cxnId="{3956EF6A-CBEA-4396-B66B-F77BCCE2CA67}">
      <dgm:prSet/>
      <dgm:spPr/>
      <dgm:t>
        <a:bodyPr/>
        <a:lstStyle/>
        <a:p>
          <a:endParaRPr lang="en-US">
            <a:solidFill>
              <a:schemeClr val="tx1"/>
            </a:solidFill>
          </a:endParaRPr>
        </a:p>
      </dgm:t>
    </dgm:pt>
    <dgm:pt modelId="{EC4F8AA7-42E4-4221-B660-17F8A23FA32E}">
      <dgm:prSet/>
      <dgm:spPr>
        <a:ln>
          <a:solidFill>
            <a:srgbClr val="FF735D"/>
          </a:solidFill>
        </a:ln>
      </dgm:spPr>
      <dgm:t>
        <a:bodyPr/>
        <a:lstStyle/>
        <a:p>
          <a:r>
            <a:rPr lang="en-US">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Educational Options Course Completion – Student Count</a:t>
          </a:r>
          <a:r>
            <a:rPr lang="en-US">
              <a:solidFill>
                <a:schemeClr val="tx1"/>
              </a:solidFill>
            </a:rPr>
            <a:t> </a:t>
          </a:r>
        </a:p>
      </dgm:t>
    </dgm:pt>
    <dgm:pt modelId="{FBA3FBE6-5626-431D-8F0F-A92589B5B6F9}" type="parTrans" cxnId="{DCC5EE11-C8DD-4939-BB9A-7203DBEFB15A}">
      <dgm:prSet/>
      <dgm:spPr/>
      <dgm:t>
        <a:bodyPr/>
        <a:lstStyle/>
        <a:p>
          <a:endParaRPr lang="en-US">
            <a:solidFill>
              <a:schemeClr val="tx1"/>
            </a:solidFill>
          </a:endParaRPr>
        </a:p>
      </dgm:t>
    </dgm:pt>
    <dgm:pt modelId="{4070C3A8-9345-4A35-98E2-F2C2FC739F02}" type="sibTrans" cxnId="{DCC5EE11-C8DD-4939-BB9A-7203DBEFB15A}">
      <dgm:prSet/>
      <dgm:spPr/>
      <dgm:t>
        <a:bodyPr/>
        <a:lstStyle/>
        <a:p>
          <a:endParaRPr lang="en-US">
            <a:solidFill>
              <a:schemeClr val="tx1"/>
            </a:solidFill>
          </a:endParaRPr>
        </a:p>
      </dgm:t>
    </dgm:pt>
    <dgm:pt modelId="{523D914D-FDE6-4240-A8F3-718C7D2B88CB}">
      <dgm:prSet/>
      <dgm:spPr>
        <a:ln>
          <a:solidFill>
            <a:srgbClr val="FF735D"/>
          </a:solidFill>
        </a:ln>
      </dgm:spPr>
      <dgm:t>
        <a:bodyPr/>
        <a:lstStyle/>
        <a:p>
          <a:endParaRPr lang="en-US">
            <a:solidFill>
              <a:schemeClr val="tx1"/>
            </a:solidFill>
          </a:endParaRPr>
        </a:p>
      </dgm:t>
    </dgm:pt>
    <dgm:pt modelId="{6ED3EE30-EA4C-4B0B-B093-FE4883607317}" type="parTrans" cxnId="{CE23FEE0-EC6A-49F3-96BA-339C125C6198}">
      <dgm:prSet/>
      <dgm:spPr/>
      <dgm:t>
        <a:bodyPr/>
        <a:lstStyle/>
        <a:p>
          <a:endParaRPr lang="en-US">
            <a:solidFill>
              <a:schemeClr val="tx1"/>
            </a:solidFill>
          </a:endParaRPr>
        </a:p>
      </dgm:t>
    </dgm:pt>
    <dgm:pt modelId="{5506F93E-D563-4DA6-8662-E53509810E0E}" type="sibTrans" cxnId="{CE23FEE0-EC6A-49F3-96BA-339C125C6198}">
      <dgm:prSet/>
      <dgm:spPr/>
      <dgm:t>
        <a:bodyPr/>
        <a:lstStyle/>
        <a:p>
          <a:endParaRPr lang="en-US">
            <a:solidFill>
              <a:schemeClr val="tx1"/>
            </a:solidFill>
          </a:endParaRPr>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dgm:spPr>
        <a:xfrm>
          <a:off x="1018" y="18095"/>
          <a:ext cx="1613970" cy="432000"/>
        </a:xfrm>
        <a:prstGeom prst="roundRect">
          <a:avLst>
            <a:gd name="adj" fmla="val 10000"/>
          </a:avLst>
        </a:prstGeom>
      </dgm:spPr>
    </dgm:pt>
    <dgm:pt modelId="{01A871B4-AA96-41F9-9854-6A16387FB0F9}" type="pres">
      <dgm:prSet presAssocID="{B9516B90-F720-467C-9D0A-343B150499FC}" presName="desTx" presStyleLbl="fgAcc1" presStyleIdx="0" presStyleCnt="1" custScaleX="130831" custLinFactNeighborX="63" custLinFactNeighborY="494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dgm:spPr>
      <dgm:t>
        <a:bodyPr/>
        <a:lstStyle/>
        <a:p>
          <a:pPr algn="ctr">
            <a:buNone/>
          </a:pPr>
          <a:r>
            <a:rPr lang="en-US" sz="900" b="0">
              <a:solidFill>
                <a:schemeClr val="tx1"/>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solidFill>
              <a:schemeClr val="tx1"/>
            </a:solidFill>
          </a:endParaRPr>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dgm:spPr>
      <dgm:t>
        <a:bodyPr/>
        <a:lstStyle/>
        <a:p>
          <a:pPr algn="ctr">
            <a:buNone/>
          </a:pPr>
          <a:endParaRPr lang="en-US" sz="1000" b="0">
            <a:solidFill>
              <a:schemeClr val="tx1"/>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dgm:spPr>
      <dgm:t>
        <a:bodyPr/>
        <a:lstStyle/>
        <a:p>
          <a:pPr algn="ctr">
            <a:buNone/>
          </a:pPr>
          <a:r>
            <a:rPr lang="en-US" sz="900" b="0">
              <a:solidFill>
                <a:schemeClr val="tx1"/>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solidFill>
              <a:schemeClr val="tx1"/>
            </a:solidFill>
          </a:endParaRPr>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dgm:spPr>
      <dgm:t>
        <a:bodyPr/>
        <a:lstStyle/>
        <a:p>
          <a:pPr algn="ctr">
            <a:buNone/>
          </a:pPr>
          <a:endParaRPr lang="en-US" sz="1000" b="0">
            <a:solidFill>
              <a:schemeClr val="tx1"/>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5EE4B-61F9-49F4-8A23-469657C2E79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2A28297-6A0E-48AE-A0D7-3B8F8F3256C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a:t>Snapshot </a:t>
          </a:r>
        </a:p>
        <a:p>
          <a:r>
            <a:rPr lang="en-US" sz="1800"/>
            <a:t>starts</a:t>
          </a:r>
        </a:p>
        <a:p>
          <a:r>
            <a:rPr lang="en-US" sz="1800"/>
            <a:t>May 5, 2026</a:t>
          </a:r>
        </a:p>
      </dgm:t>
    </dgm:pt>
    <dgm:pt modelId="{3E813BA6-76A0-4C37-B2AB-B105157CDD7B}" type="parTrans" cxnId="{AA558E61-3921-407F-9E1D-AE176DD0BB51}">
      <dgm:prSet/>
      <dgm:spPr/>
      <dgm:t>
        <a:bodyPr/>
        <a:lstStyle/>
        <a:p>
          <a:endParaRPr lang="en-US"/>
        </a:p>
      </dgm:t>
    </dgm:pt>
    <dgm:pt modelId="{5E8FA7AF-1240-4746-BDE2-70B170C3398A}" type="sibTrans" cxnId="{AA558E61-3921-407F-9E1D-AE176DD0BB51}">
      <dgm:prSet/>
      <dgm:spPr/>
      <dgm:t>
        <a:bodyPr/>
        <a:lstStyle/>
        <a:p>
          <a:endParaRPr lang="en-US"/>
        </a:p>
      </dgm:t>
    </dgm:pt>
    <dgm:pt modelId="{814294EC-4731-4BAB-810F-3D065CF1A44D}">
      <dgm:prSet phldrT="[Text]" custT="1">
        <dgm:style>
          <a:lnRef idx="0">
            <a:schemeClr val="dk1"/>
          </a:lnRef>
          <a:fillRef idx="3">
            <a:schemeClr val="dk1"/>
          </a:fillRef>
          <a:effectRef idx="3">
            <a:schemeClr val="dk1"/>
          </a:effectRef>
          <a:fontRef idx="minor">
            <a:schemeClr val="lt1"/>
          </a:fontRef>
        </dgm:style>
      </dgm:prSet>
      <dgm:spPr>
        <a:solidFill>
          <a:schemeClr val="accent2"/>
        </a:solidFill>
      </dgm:spPr>
      <dgm:t>
        <a:bodyPr/>
        <a:lstStyle/>
        <a:p>
          <a:r>
            <a:rPr lang="en-US" sz="1800"/>
            <a:t>Certification Deadline</a:t>
          </a:r>
        </a:p>
        <a:p>
          <a:r>
            <a:rPr lang="en-US" sz="1700"/>
            <a:t>Aug. 17, 2026</a:t>
          </a:r>
        </a:p>
      </dgm:t>
    </dgm:pt>
    <dgm:pt modelId="{D1345975-C22C-4A21-B960-4B7087E3F3C1}" type="parTrans" cxnId="{950FE9B2-88E3-40E2-B614-920695AD1B46}">
      <dgm:prSet/>
      <dgm:spPr/>
      <dgm:t>
        <a:bodyPr/>
        <a:lstStyle/>
        <a:p>
          <a:endParaRPr lang="en-US"/>
        </a:p>
      </dgm:t>
    </dgm:pt>
    <dgm:pt modelId="{952EB42A-B2FE-49C4-AE13-4C14715ABE20}" type="sibTrans" cxnId="{950FE9B2-88E3-40E2-B614-920695AD1B46}">
      <dgm:prSet/>
      <dgm:spPr/>
      <dgm:t>
        <a:bodyPr/>
        <a:lstStyle/>
        <a:p>
          <a:endParaRPr lang="en-US"/>
        </a:p>
      </dgm:t>
    </dgm:pt>
    <dgm:pt modelId="{5F2B5E88-41F3-4A33-8F86-51201F3CA857}">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a:t>Error Free &amp; Review Reports Aug. 3, 2026</a:t>
          </a:r>
        </a:p>
      </dgm:t>
    </dgm:pt>
    <dgm:pt modelId="{42CCA88F-3EBA-4130-ACF3-F310896AF254}" type="parTrans" cxnId="{2B58FAF0-5BEA-4B92-AE8A-8EC4B2B2DD64}">
      <dgm:prSet/>
      <dgm:spPr/>
      <dgm:t>
        <a:bodyPr/>
        <a:lstStyle/>
        <a:p>
          <a:endParaRPr lang="en-US"/>
        </a:p>
      </dgm:t>
    </dgm:pt>
    <dgm:pt modelId="{EEE0864E-05F9-43C3-BD8E-0499961828D3}" type="sibTrans" cxnId="{2B58FAF0-5BEA-4B92-AE8A-8EC4B2B2DD64}">
      <dgm:prSet/>
      <dgm:spPr/>
      <dgm:t>
        <a:bodyPr/>
        <a:lstStyle/>
        <a:p>
          <a:endParaRPr lang="en-US"/>
        </a:p>
      </dgm:t>
    </dgm:pt>
    <dgm:pt modelId="{399D1A36-0CCF-4CC5-BB4B-A94536ADFC21}" type="pres">
      <dgm:prSet presAssocID="{8DF5EE4B-61F9-49F4-8A23-469657C2E794}" presName="CompostProcess" presStyleCnt="0">
        <dgm:presLayoutVars>
          <dgm:dir/>
          <dgm:resizeHandles val="exact"/>
        </dgm:presLayoutVars>
      </dgm:prSet>
      <dgm:spPr/>
    </dgm:pt>
    <dgm:pt modelId="{59749499-ADA5-4488-A8EA-639D0DF89978}" type="pres">
      <dgm:prSet presAssocID="{8DF5EE4B-61F9-49F4-8A23-469657C2E794}" presName="arrow" presStyleLbl="bgShp" presStyleIdx="0" presStyleCnt="1" custScaleX="117647" custLinFactNeighborX="-1381" custLinFactNeighborY="-18147"/>
      <dgm:spPr>
        <a:solidFill>
          <a:schemeClr val="bg1">
            <a:alpha val="50000"/>
          </a:schemeClr>
        </a:solidFill>
      </dgm:spPr>
    </dgm:pt>
    <dgm:pt modelId="{88EC00A5-0119-4251-AB4F-2E134295CFBF}" type="pres">
      <dgm:prSet presAssocID="{8DF5EE4B-61F9-49F4-8A23-469657C2E794}" presName="linearProcess" presStyleCnt="0"/>
      <dgm:spPr/>
    </dgm:pt>
    <dgm:pt modelId="{89A2E5F4-BCD4-4E31-A5B3-3353C0117F8D}" type="pres">
      <dgm:prSet presAssocID="{A2A28297-6A0E-48AE-A0D7-3B8F8F3256CD}" presName="textNode" presStyleLbl="node1" presStyleIdx="0" presStyleCnt="3" custScaleX="86988" custLinFactX="-2401" custLinFactNeighborX="-100000" custLinFactNeighborY="893">
        <dgm:presLayoutVars>
          <dgm:bulletEnabled val="1"/>
        </dgm:presLayoutVars>
      </dgm:prSet>
      <dgm:spPr/>
    </dgm:pt>
    <dgm:pt modelId="{702C86C6-B784-4177-A6A5-BCF0971A3DA5}" type="pres">
      <dgm:prSet presAssocID="{5E8FA7AF-1240-4746-BDE2-70B170C3398A}" presName="sibTrans" presStyleCnt="0"/>
      <dgm:spPr/>
    </dgm:pt>
    <dgm:pt modelId="{8FA5EE87-B6F2-45C2-A454-199D108D489A}" type="pres">
      <dgm:prSet presAssocID="{5F2B5E88-41F3-4A33-8F86-51201F3CA857}" presName="textNode" presStyleLbl="node1" presStyleIdx="1" presStyleCnt="3" custLinFactNeighborX="-57562" custLinFactNeighborY="2546">
        <dgm:presLayoutVars>
          <dgm:bulletEnabled val="1"/>
        </dgm:presLayoutVars>
      </dgm:prSet>
      <dgm:spPr/>
    </dgm:pt>
    <dgm:pt modelId="{6CAB2D70-64E3-4F44-8A8A-5B7C87B9D7AC}" type="pres">
      <dgm:prSet presAssocID="{EEE0864E-05F9-43C3-BD8E-0499961828D3}" presName="sibTrans" presStyleCnt="0"/>
      <dgm:spPr/>
    </dgm:pt>
    <dgm:pt modelId="{E6501237-9603-43D2-8C01-5D20CFC9EEF0}" type="pres">
      <dgm:prSet presAssocID="{814294EC-4731-4BAB-810F-3D065CF1A44D}" presName="textNode" presStyleLbl="node1" presStyleIdx="2" presStyleCnt="3" custScaleX="85134" custLinFactNeighborX="-90183" custLinFactNeighborY="2546">
        <dgm:presLayoutVars>
          <dgm:bulletEnabled val="1"/>
        </dgm:presLayoutVars>
      </dgm:prSet>
      <dgm:spPr/>
    </dgm:pt>
  </dgm:ptLst>
  <dgm:cxnLst>
    <dgm:cxn modelId="{AC70F438-8103-49D2-961E-300E83D7EACE}" type="presOf" srcId="{A2A28297-6A0E-48AE-A0D7-3B8F8F3256CD}" destId="{89A2E5F4-BCD4-4E31-A5B3-3353C0117F8D}" srcOrd="0" destOrd="0" presId="urn:microsoft.com/office/officeart/2005/8/layout/hProcess9"/>
    <dgm:cxn modelId="{AA558E61-3921-407F-9E1D-AE176DD0BB51}" srcId="{8DF5EE4B-61F9-49F4-8A23-469657C2E794}" destId="{A2A28297-6A0E-48AE-A0D7-3B8F8F3256CD}" srcOrd="0" destOrd="0" parTransId="{3E813BA6-76A0-4C37-B2AB-B105157CDD7B}" sibTransId="{5E8FA7AF-1240-4746-BDE2-70B170C3398A}"/>
    <dgm:cxn modelId="{C14AF2B0-CECE-422B-8B86-F71F5AD259E7}" type="presOf" srcId="{814294EC-4731-4BAB-810F-3D065CF1A44D}" destId="{E6501237-9603-43D2-8C01-5D20CFC9EEF0}" srcOrd="0" destOrd="0" presId="urn:microsoft.com/office/officeart/2005/8/layout/hProcess9"/>
    <dgm:cxn modelId="{950FE9B2-88E3-40E2-B614-920695AD1B46}" srcId="{8DF5EE4B-61F9-49F4-8A23-469657C2E794}" destId="{814294EC-4731-4BAB-810F-3D065CF1A44D}" srcOrd="2" destOrd="0" parTransId="{D1345975-C22C-4A21-B960-4B7087E3F3C1}" sibTransId="{952EB42A-B2FE-49C4-AE13-4C14715ABE20}"/>
    <dgm:cxn modelId="{8ADE7BD0-F3D0-481F-ACB3-93A8DB3D7CA9}" type="presOf" srcId="{5F2B5E88-41F3-4A33-8F86-51201F3CA857}" destId="{8FA5EE87-B6F2-45C2-A454-199D108D489A}" srcOrd="0" destOrd="0" presId="urn:microsoft.com/office/officeart/2005/8/layout/hProcess9"/>
    <dgm:cxn modelId="{2B58FAF0-5BEA-4B92-AE8A-8EC4B2B2DD64}" srcId="{8DF5EE4B-61F9-49F4-8A23-469657C2E794}" destId="{5F2B5E88-41F3-4A33-8F86-51201F3CA857}" srcOrd="1" destOrd="0" parTransId="{42CCA88F-3EBA-4130-ACF3-F310896AF254}" sibTransId="{EEE0864E-05F9-43C3-BD8E-0499961828D3}"/>
    <dgm:cxn modelId="{C6601CFB-E516-4BFE-8904-CB7EB7693440}" type="presOf" srcId="{8DF5EE4B-61F9-49F4-8A23-469657C2E794}" destId="{399D1A36-0CCF-4CC5-BB4B-A94536ADFC21}" srcOrd="0" destOrd="0" presId="urn:microsoft.com/office/officeart/2005/8/layout/hProcess9"/>
    <dgm:cxn modelId="{ADBA3BC0-7621-44C3-95F2-A00451FCC4C7}" type="presParOf" srcId="{399D1A36-0CCF-4CC5-BB4B-A94536ADFC21}" destId="{59749499-ADA5-4488-A8EA-639D0DF89978}" srcOrd="0" destOrd="0" presId="urn:microsoft.com/office/officeart/2005/8/layout/hProcess9"/>
    <dgm:cxn modelId="{EFB37ADD-1A3A-43B5-9DCB-BFA921208D7C}" type="presParOf" srcId="{399D1A36-0CCF-4CC5-BB4B-A94536ADFC21}" destId="{88EC00A5-0119-4251-AB4F-2E134295CFBF}" srcOrd="1" destOrd="0" presId="urn:microsoft.com/office/officeart/2005/8/layout/hProcess9"/>
    <dgm:cxn modelId="{C3C74053-5D8D-49E8-9ED9-764D0E13CF1D}" type="presParOf" srcId="{88EC00A5-0119-4251-AB4F-2E134295CFBF}" destId="{89A2E5F4-BCD4-4E31-A5B3-3353C0117F8D}" srcOrd="0" destOrd="0" presId="urn:microsoft.com/office/officeart/2005/8/layout/hProcess9"/>
    <dgm:cxn modelId="{41BC1DA5-FC93-4D5B-9455-83784E15F4AB}" type="presParOf" srcId="{88EC00A5-0119-4251-AB4F-2E134295CFBF}" destId="{702C86C6-B784-4177-A6A5-BCF0971A3DA5}" srcOrd="1" destOrd="0" presId="urn:microsoft.com/office/officeart/2005/8/layout/hProcess9"/>
    <dgm:cxn modelId="{D61404C9-E0F4-4C81-95FE-E340F48A8E33}" type="presParOf" srcId="{88EC00A5-0119-4251-AB4F-2E134295CFBF}" destId="{8FA5EE87-B6F2-45C2-A454-199D108D489A}" srcOrd="2" destOrd="0" presId="urn:microsoft.com/office/officeart/2005/8/layout/hProcess9"/>
    <dgm:cxn modelId="{0D808E57-E374-492A-A1CC-698500FD764D}" type="presParOf" srcId="{88EC00A5-0119-4251-AB4F-2E134295CFBF}" destId="{6CAB2D70-64E3-4F44-8A8A-5B7C87B9D7AC}" srcOrd="3" destOrd="0" presId="urn:microsoft.com/office/officeart/2005/8/layout/hProcess9"/>
    <dgm:cxn modelId="{7439F253-B3E7-4375-AF8D-86AF36BC1197}" type="presParOf" srcId="{88EC00A5-0119-4251-AB4F-2E134295CFBF}" destId="{E6501237-9603-43D2-8C01-5D20CFC9EEF0}"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a:ln>
          <a:solidFill>
            <a:schemeClr val="tx1">
              <a:lumMod val="85000"/>
              <a:lumOff val="15000"/>
            </a:schemeClr>
          </a:solidFill>
        </a:ln>
      </dgm:spPr>
      <dgm:t>
        <a:bodyPr/>
        <a:lstStyle/>
        <a:p>
          <a:r>
            <a:rPr lang="en-US" sz="1600">
              <a:solidFill>
                <a:schemeClr val="accent5">
                  <a:lumMod val="75000"/>
                </a:schemeClr>
              </a:solidFill>
            </a:rPr>
            <a:t>  </a:t>
          </a:r>
          <a:r>
            <a:rPr lang="en-US" sz="1400" b="1">
              <a:solidFill>
                <a:schemeClr val="tx1">
                  <a:lumMod val="85000"/>
                  <a:lumOff val="15000"/>
                </a:schemeClr>
              </a:solidFill>
            </a:rPr>
            <a:t>Student Enrollment (SENR)</a:t>
          </a:r>
          <a:endParaRPr lang="en-US" sz="1600"/>
        </a:p>
      </dgm:t>
    </dgm:pt>
    <dgm:pt modelId="{38B02B3C-A698-EB49-924A-A0E9AFDAECBC}" type="parTrans" cxnId="{F6106F27-7B48-0347-ADE2-3AE1BDD0DE30}">
      <dgm:prSet/>
      <dgm:spPr/>
      <dgm:t>
        <a:bodyPr/>
        <a:lstStyle/>
        <a:p>
          <a:endParaRPr lang="en-US" sz="1600"/>
        </a:p>
      </dgm:t>
    </dgm:pt>
    <dgm:pt modelId="{7033C3B6-BB76-9B45-95FE-32BAD1EB26E5}" type="sibTrans" cxnId="{F6106F27-7B48-0347-ADE2-3AE1BDD0DE30}">
      <dgm:prSet/>
      <dgm:spPr/>
      <dgm:t>
        <a:bodyPr/>
        <a:lstStyle/>
        <a:p>
          <a:endParaRPr lang="en-US" sz="1600"/>
        </a:p>
      </dgm:t>
    </dgm:pt>
    <dgm:pt modelId="{D8320F1C-155C-A944-ADC3-99D67978359A}">
      <dgm:prSet custT="1"/>
      <dgm:spPr>
        <a:ln>
          <a:solidFill>
            <a:schemeClr val="tx1">
              <a:lumMod val="85000"/>
              <a:lumOff val="15000"/>
            </a:schemeClr>
          </a:solidFill>
        </a:ln>
      </dgm:spPr>
      <dgm:t>
        <a:bodyPr/>
        <a:lstStyle/>
        <a:p>
          <a:r>
            <a:rPr lang="en-US" sz="1400" i="0">
              <a:solidFill>
                <a:schemeClr val="tx1">
                  <a:lumMod val="85000"/>
                  <a:lumOff val="15000"/>
                </a:schemeClr>
              </a:solidFill>
            </a:rPr>
            <a:t>a-g Requirements</a:t>
          </a:r>
        </a:p>
      </dgm:t>
    </dgm:pt>
    <dgm:pt modelId="{580DC24E-683B-2645-927F-6A460ECEABE2}" type="parTrans" cxnId="{729C2C53-1523-7E45-9979-15267F781477}">
      <dgm:prSet/>
      <dgm:spPr/>
      <dgm:t>
        <a:bodyPr/>
        <a:lstStyle/>
        <a:p>
          <a:endParaRPr lang="en-US" sz="1600"/>
        </a:p>
      </dgm:t>
    </dgm:pt>
    <dgm:pt modelId="{B3CE9DD7-B5FD-EC44-9246-F8B4A45B531E}" type="sibTrans" cxnId="{729C2C53-1523-7E45-9979-15267F781477}">
      <dgm:prSet/>
      <dgm:spPr/>
      <dgm:t>
        <a:bodyPr/>
        <a:lstStyle/>
        <a:p>
          <a:endParaRPr lang="en-US" sz="1600"/>
        </a:p>
      </dgm:t>
    </dgm:pt>
    <dgm:pt modelId="{818CF788-70B9-5940-BCF1-D1227EBEA6A8}">
      <dgm:prSet custT="1"/>
      <dgm:spPr>
        <a:ln>
          <a:solidFill>
            <a:schemeClr val="tx1">
              <a:lumMod val="85000"/>
              <a:lumOff val="15000"/>
            </a:schemeClr>
          </a:solidFill>
        </a:ln>
      </dgm:spPr>
      <dgm:t>
        <a:bodyPr/>
        <a:lstStyle/>
        <a:p>
          <a:r>
            <a:rPr lang="en-US" sz="1400" i="0">
              <a:solidFill>
                <a:schemeClr val="tx1">
                  <a:lumMod val="85000"/>
                  <a:lumOff val="15000"/>
                </a:schemeClr>
              </a:solidFill>
            </a:rPr>
            <a:t>Credits</a:t>
          </a:r>
        </a:p>
      </dgm:t>
    </dgm:pt>
    <dgm:pt modelId="{803FCC0C-DA25-4247-A5D9-4B35F91AB5D3}" type="parTrans" cxnId="{AB760D34-8ADE-3E4B-B5EB-7B8ECBA928BD}">
      <dgm:prSet/>
      <dgm:spPr/>
      <dgm:t>
        <a:bodyPr/>
        <a:lstStyle/>
        <a:p>
          <a:endParaRPr lang="en-US" sz="1600"/>
        </a:p>
      </dgm:t>
    </dgm:pt>
    <dgm:pt modelId="{BCCCB841-E8ED-B441-8D47-95D364B677C7}" type="sibTrans" cxnId="{AB760D34-8ADE-3E4B-B5EB-7B8ECBA928BD}">
      <dgm:prSet/>
      <dgm:spPr/>
      <dgm:t>
        <a:bodyPr/>
        <a:lstStyle/>
        <a:p>
          <a:endParaRPr lang="en-US" sz="1600"/>
        </a:p>
      </dgm:t>
    </dgm:pt>
    <dgm:pt modelId="{CE69AF75-B1B5-5E4F-8357-DF42113AAA85}">
      <dgm:prSet custT="1"/>
      <dgm:spPr>
        <a:ln>
          <a:solidFill>
            <a:schemeClr val="tx1">
              <a:lumMod val="85000"/>
              <a:lumOff val="15000"/>
            </a:schemeClr>
          </a:solidFill>
        </a:ln>
      </dgm:spPr>
      <dgm:t>
        <a:bodyPr/>
        <a:lstStyle/>
        <a:p>
          <a:r>
            <a:rPr lang="en-US" sz="1400" i="0">
              <a:solidFill>
                <a:schemeClr val="tx1">
                  <a:lumMod val="85000"/>
                  <a:lumOff val="15000"/>
                </a:schemeClr>
              </a:solidFill>
            </a:rPr>
            <a:t>Grades</a:t>
          </a:r>
        </a:p>
      </dgm:t>
    </dgm:pt>
    <dgm:pt modelId="{A6104AAB-EEFA-484D-9B0C-E97566FEED0A}" type="parTrans" cxnId="{3E688F41-67EC-164B-886C-60F7FB998000}">
      <dgm:prSet/>
      <dgm:spPr/>
      <dgm:t>
        <a:bodyPr/>
        <a:lstStyle/>
        <a:p>
          <a:endParaRPr lang="en-US" sz="1600"/>
        </a:p>
      </dgm:t>
    </dgm:pt>
    <dgm:pt modelId="{3A9C6816-D724-F14D-AF4A-6E0F2E283D62}" type="sibTrans" cxnId="{3E688F41-67EC-164B-886C-60F7FB998000}">
      <dgm:prSet/>
      <dgm:spPr/>
      <dgm:t>
        <a:bodyPr/>
        <a:lstStyle/>
        <a:p>
          <a:endParaRPr lang="en-US" sz="1600"/>
        </a:p>
      </dgm:t>
    </dgm:pt>
    <dgm:pt modelId="{0E883352-194C-3942-9679-8D2352497854}">
      <dgm:prSet custT="1"/>
      <dgm:spPr>
        <a:ln>
          <a:solidFill>
            <a:schemeClr val="tx1">
              <a:lumMod val="85000"/>
              <a:lumOff val="15000"/>
            </a:schemeClr>
          </a:solidFill>
        </a:ln>
      </dgm:spPr>
      <dgm:t>
        <a:bodyPr/>
        <a:lstStyle/>
        <a:p>
          <a:r>
            <a:rPr lang="en-US" sz="1400" b="1" i="0">
              <a:solidFill>
                <a:schemeClr val="tx1">
                  <a:lumMod val="85000"/>
                  <a:lumOff val="15000"/>
                </a:schemeClr>
              </a:solidFill>
            </a:rPr>
            <a:t>CTE (SCTE)</a:t>
          </a:r>
        </a:p>
      </dgm:t>
    </dgm:pt>
    <dgm:pt modelId="{1CA8F35C-334A-BF49-B386-5AEBDF664DBD}" type="parTrans" cxnId="{52B879AD-C85F-B84C-B090-4523B569A6DC}">
      <dgm:prSet/>
      <dgm:spPr/>
      <dgm:t>
        <a:bodyPr/>
        <a:lstStyle/>
        <a:p>
          <a:endParaRPr lang="en-US" sz="1600"/>
        </a:p>
      </dgm:t>
    </dgm:pt>
    <dgm:pt modelId="{EC8E2AA0-6799-BC4C-B57E-818426BA0383}" type="sibTrans" cxnId="{52B879AD-C85F-B84C-B090-4523B569A6DC}">
      <dgm:prSet/>
      <dgm:spPr/>
      <dgm:t>
        <a:bodyPr/>
        <a:lstStyle/>
        <a:p>
          <a:endParaRPr lang="en-US" sz="1600"/>
        </a:p>
      </dgm:t>
    </dgm:pt>
    <dgm:pt modelId="{AC25B589-AD53-1C47-8475-48D6E02EF9AE}">
      <dgm:prSet custT="1"/>
      <dgm:spPr>
        <a:ln>
          <a:solidFill>
            <a:schemeClr val="tx1">
              <a:lumMod val="85000"/>
              <a:lumOff val="15000"/>
            </a:schemeClr>
          </a:solidFill>
        </a:ln>
      </dgm:spPr>
      <dgm:t>
        <a:bodyPr/>
        <a:lstStyle/>
        <a:p>
          <a:r>
            <a:rPr lang="en-US" sz="1400" i="0">
              <a:solidFill>
                <a:schemeClr val="tx1">
                  <a:lumMod val="85000"/>
                  <a:lumOff val="15000"/>
                </a:schemeClr>
              </a:solidFill>
            </a:rPr>
            <a:t>Pathways</a:t>
          </a:r>
        </a:p>
      </dgm:t>
    </dgm:pt>
    <dgm:pt modelId="{CDA93C4B-F09E-5444-B506-556F0956A102}" type="parTrans" cxnId="{0D895A2B-D71F-9A45-83E7-B7C758291711}">
      <dgm:prSet/>
      <dgm:spPr/>
      <dgm:t>
        <a:bodyPr/>
        <a:lstStyle/>
        <a:p>
          <a:endParaRPr lang="en-US" sz="1600"/>
        </a:p>
      </dgm:t>
    </dgm:pt>
    <dgm:pt modelId="{236A713E-35CB-CF4A-BA24-B518654F91C6}" type="sibTrans" cxnId="{0D895A2B-D71F-9A45-83E7-B7C758291711}">
      <dgm:prSet/>
      <dgm:spPr/>
      <dgm:t>
        <a:bodyPr/>
        <a:lstStyle/>
        <a:p>
          <a:endParaRPr lang="en-US" sz="1600"/>
        </a:p>
      </dgm:t>
    </dgm:pt>
    <dgm:pt modelId="{B0A9497E-2756-4587-81B6-4108801DB61A}">
      <dgm:prSet custT="1"/>
      <dgm:spPr>
        <a:ln>
          <a:solidFill>
            <a:schemeClr val="tx1">
              <a:lumMod val="85000"/>
              <a:lumOff val="15000"/>
            </a:schemeClr>
          </a:solidFill>
        </a:ln>
      </dgm:spPr>
      <dgm:t>
        <a:bodyPr/>
        <a:lstStyle/>
        <a:p>
          <a:r>
            <a:rPr lang="en-US" sz="1400" i="0">
              <a:solidFill>
                <a:schemeClr val="tx1">
                  <a:lumMod val="85000"/>
                  <a:lumOff val="15000"/>
                </a:schemeClr>
              </a:solidFill>
            </a:rPr>
            <a:t>Completers</a:t>
          </a:r>
        </a:p>
      </dgm:t>
    </dgm:pt>
    <dgm:pt modelId="{2A2B7080-3483-4533-8E1C-18A8C9B6A907}" type="parTrans" cxnId="{02EF341C-57BA-46F8-B2F5-E72F80E13E8B}">
      <dgm:prSet/>
      <dgm:spPr/>
      <dgm:t>
        <a:bodyPr/>
        <a:lstStyle/>
        <a:p>
          <a:endParaRPr lang="en-US" sz="1600"/>
        </a:p>
      </dgm:t>
    </dgm:pt>
    <dgm:pt modelId="{325B7CCA-00A7-4FED-9887-AFF0C36DBC9E}" type="sibTrans" cxnId="{02EF341C-57BA-46F8-B2F5-E72F80E13E8B}">
      <dgm:prSet/>
      <dgm:spPr/>
      <dgm:t>
        <a:bodyPr/>
        <a:lstStyle/>
        <a:p>
          <a:endParaRPr lang="en-US" sz="1600"/>
        </a:p>
      </dgm:t>
    </dgm:pt>
    <dgm:pt modelId="{F40112D5-9080-E143-BC78-2493B3DC4C78}">
      <dgm:prSet custT="1"/>
      <dgm:spPr>
        <a:ln>
          <a:solidFill>
            <a:schemeClr val="tx1">
              <a:lumMod val="85000"/>
              <a:lumOff val="15000"/>
            </a:schemeClr>
          </a:solidFill>
        </a:ln>
      </dgm:spPr>
      <dgm:t>
        <a:bodyPr/>
        <a:lstStyle/>
        <a:p>
          <a:r>
            <a:rPr lang="en-US" sz="1400" i="0">
              <a:solidFill>
                <a:schemeClr val="tx1">
                  <a:lumMod val="85000"/>
                  <a:lumOff val="15000"/>
                </a:schemeClr>
              </a:solidFill>
            </a:rPr>
            <a:t>State Course codes</a:t>
          </a:r>
        </a:p>
      </dgm:t>
    </dgm:pt>
    <dgm:pt modelId="{D1967A1F-3D6F-CA46-8F6D-77BC33D7270B}" type="parTrans" cxnId="{4F1FA805-C3D0-E942-85B0-F3D17AAC3AA3}">
      <dgm:prSet/>
      <dgm:spPr/>
      <dgm:t>
        <a:bodyPr/>
        <a:lstStyle/>
        <a:p>
          <a:endParaRPr lang="en-US" sz="1600"/>
        </a:p>
      </dgm:t>
    </dgm:pt>
    <dgm:pt modelId="{7E49C8F4-22DC-464D-84C6-8A556B7172C1}" type="sibTrans" cxnId="{4F1FA805-C3D0-E942-85B0-F3D17AAC3AA3}">
      <dgm:prSet/>
      <dgm:spPr/>
      <dgm:t>
        <a:bodyPr/>
        <a:lstStyle/>
        <a:p>
          <a:endParaRPr lang="en-US" sz="1600"/>
        </a:p>
      </dgm:t>
    </dgm:pt>
    <dgm:pt modelId="{5B7886C8-3A36-6341-B9F3-E1E7BBDD3AC2}">
      <dgm:prSet custT="1"/>
      <dgm:spPr>
        <a:ln>
          <a:solidFill>
            <a:schemeClr val="tx1">
              <a:lumMod val="85000"/>
              <a:lumOff val="15000"/>
            </a:schemeClr>
          </a:solidFill>
        </a:ln>
      </dgm:spPr>
      <dgm:t>
        <a:bodyPr/>
        <a:lstStyle/>
        <a:p>
          <a:r>
            <a:rPr lang="en-US" sz="1400" b="1">
              <a:solidFill>
                <a:schemeClr val="tx1">
                  <a:lumMod val="85000"/>
                  <a:lumOff val="15000"/>
                </a:schemeClr>
              </a:solidFill>
            </a:rPr>
            <a:t>Student Course Completion (SCSC)</a:t>
          </a:r>
          <a:endParaRPr lang="en-US" sz="1400" b="1" i="1">
            <a:solidFill>
              <a:schemeClr val="tx1">
                <a:lumMod val="85000"/>
                <a:lumOff val="15000"/>
              </a:schemeClr>
            </a:solidFill>
          </a:endParaRPr>
        </a:p>
      </dgm:t>
    </dgm:pt>
    <dgm:pt modelId="{85CA2AF1-34D6-2D44-9BF4-FEA44F1CFD45}" type="parTrans" cxnId="{1D9508A5-1217-714C-958E-A37E753017EB}">
      <dgm:prSet/>
      <dgm:spPr/>
      <dgm:t>
        <a:bodyPr/>
        <a:lstStyle/>
        <a:p>
          <a:endParaRPr lang="en-US" sz="1600"/>
        </a:p>
      </dgm:t>
    </dgm:pt>
    <dgm:pt modelId="{BEB971A7-301E-6D42-BF31-03B9BB352087}" type="sibTrans" cxnId="{1D9508A5-1217-714C-958E-A37E753017EB}">
      <dgm:prSet/>
      <dgm:spPr/>
      <dgm:t>
        <a:bodyPr/>
        <a:lstStyle/>
        <a:p>
          <a:endParaRPr lang="en-US" sz="1600"/>
        </a:p>
      </dgm:t>
    </dgm:pt>
    <dgm:pt modelId="{C181491F-386D-BC47-BD75-E6CE3EFCC16F}">
      <dgm:prSet custT="1"/>
      <dgm:spPr>
        <a:ln>
          <a:solidFill>
            <a:schemeClr val="tx1">
              <a:lumMod val="85000"/>
              <a:lumOff val="15000"/>
            </a:schemeClr>
          </a:solidFill>
        </a:ln>
      </dgm:spPr>
      <dgm:t>
        <a:bodyPr/>
        <a:lstStyle/>
        <a:p>
          <a:r>
            <a:rPr lang="en-US" sz="1400" i="0">
              <a:solidFill>
                <a:schemeClr val="tx1">
                  <a:lumMod val="85000"/>
                  <a:lumOff val="15000"/>
                </a:schemeClr>
              </a:solidFill>
            </a:rPr>
            <a:t>Postsecondary Articulated Course Indicator</a:t>
          </a:r>
        </a:p>
      </dgm:t>
    </dgm:pt>
    <dgm:pt modelId="{5E308D37-BE2E-B945-A70A-5B0A1FD51EEA}" type="parTrans" cxnId="{7A0163A4-D5A7-5743-BFED-DA65C6B7F7B7}">
      <dgm:prSet/>
      <dgm:spPr/>
      <dgm:t>
        <a:bodyPr/>
        <a:lstStyle/>
        <a:p>
          <a:endParaRPr lang="en-US" sz="1600"/>
        </a:p>
      </dgm:t>
    </dgm:pt>
    <dgm:pt modelId="{66252B49-1322-F648-9311-3AB00EC7A537}" type="sibTrans" cxnId="{7A0163A4-D5A7-5743-BFED-DA65C6B7F7B7}">
      <dgm:prSet/>
      <dgm:spPr/>
      <dgm:t>
        <a:bodyPr/>
        <a:lstStyle/>
        <a:p>
          <a:endParaRPr lang="en-US" sz="1600"/>
        </a:p>
      </dgm:t>
    </dgm:pt>
    <dgm:pt modelId="{ABF32C57-9A47-7945-891D-8826E5EB0903}">
      <dgm:prSet custT="1"/>
      <dgm:spPr>
        <a:ln>
          <a:solidFill>
            <a:schemeClr val="tx1">
              <a:lumMod val="85000"/>
              <a:lumOff val="15000"/>
            </a:schemeClr>
          </a:solidFill>
        </a:ln>
      </dgm:spPr>
      <dgm:t>
        <a:bodyPr/>
        <a:lstStyle/>
        <a:p>
          <a:r>
            <a:rPr lang="en-US" sz="1400" b="1">
              <a:solidFill>
                <a:schemeClr val="tx1">
                  <a:lumMod val="85000"/>
                  <a:lumOff val="15000"/>
                </a:schemeClr>
              </a:solidFill>
            </a:rPr>
            <a:t>Course Completion (CRSC)</a:t>
          </a:r>
        </a:p>
      </dgm:t>
    </dgm:pt>
    <dgm:pt modelId="{329C408F-0C09-A545-AF80-E4500DBAFB34}" type="sibTrans" cxnId="{CCEBB3FB-919A-9440-A2EA-EEEC27C674D3}">
      <dgm:prSet/>
      <dgm:spPr/>
      <dgm:t>
        <a:bodyPr/>
        <a:lstStyle/>
        <a:p>
          <a:endParaRPr lang="en-US" sz="1600"/>
        </a:p>
      </dgm:t>
    </dgm:pt>
    <dgm:pt modelId="{18605F3A-974E-4E40-9DAE-90D4E2F83823}" type="parTrans" cxnId="{CCEBB3FB-919A-9440-A2EA-EEEC27C674D3}">
      <dgm:prSet/>
      <dgm:spPr/>
      <dgm:t>
        <a:bodyPr/>
        <a:lstStyle/>
        <a:p>
          <a:endParaRPr lang="en-US" sz="1600"/>
        </a:p>
      </dgm:t>
    </dgm:pt>
    <dgm:pt modelId="{8F909B6D-2535-3944-8D61-5E06CDB5AC5C}">
      <dgm:prSet custT="1"/>
      <dgm:spPr>
        <a:ln>
          <a:solidFill>
            <a:schemeClr val="tx1">
              <a:lumMod val="85000"/>
              <a:lumOff val="15000"/>
            </a:schemeClr>
          </a:solidFill>
        </a:ln>
      </dgm:spPr>
      <dgm:t>
        <a:bodyPr/>
        <a:lstStyle/>
        <a:p>
          <a:r>
            <a:rPr lang="en-US" sz="1400" i="0">
              <a:solidFill>
                <a:schemeClr val="tx1">
                  <a:lumMod val="85000"/>
                  <a:lumOff val="15000"/>
                </a:schemeClr>
              </a:solidFill>
            </a:rPr>
            <a:t>Course Attributes (</a:t>
          </a:r>
          <a:r>
            <a:rPr lang="en-US" sz="1400">
              <a:solidFill>
                <a:schemeClr val="tx1">
                  <a:lumMod val="85000"/>
                  <a:lumOff val="15000"/>
                </a:schemeClr>
              </a:solidFill>
            </a:rPr>
            <a:t>AP/IB,  College Credit Course, Met UC/CSU Req, HQ CTE)</a:t>
          </a:r>
          <a:endParaRPr lang="en-US" sz="1400" i="0">
            <a:solidFill>
              <a:schemeClr val="tx1">
                <a:lumMod val="85000"/>
                <a:lumOff val="15000"/>
              </a:schemeClr>
            </a:solidFill>
          </a:endParaRPr>
        </a:p>
      </dgm:t>
    </dgm:pt>
    <dgm:pt modelId="{9F167727-4541-6D45-87A4-E539A6AB4251}" type="parTrans" cxnId="{88AB94DC-216C-554E-BBB7-62F8EE9B0880}">
      <dgm:prSet/>
      <dgm:spPr/>
      <dgm:t>
        <a:bodyPr/>
        <a:lstStyle/>
        <a:p>
          <a:endParaRPr lang="en-US" sz="1600"/>
        </a:p>
      </dgm:t>
    </dgm:pt>
    <dgm:pt modelId="{45C469E2-0DDA-4D4B-8628-52AA970A3FF2}" type="sibTrans" cxnId="{88AB94DC-216C-554E-BBB7-62F8EE9B0880}">
      <dgm:prSet/>
      <dgm:spPr/>
      <dgm:t>
        <a:bodyPr/>
        <a:lstStyle/>
        <a:p>
          <a:endParaRPr lang="en-US" sz="1600"/>
        </a:p>
      </dgm:t>
    </dgm:pt>
    <dgm:pt modelId="{80C4D119-195B-43AD-9733-643E5B026E7A}">
      <dgm:prSet custT="1"/>
      <dgm:spPr>
        <a:ln>
          <a:solidFill>
            <a:schemeClr val="tx1">
              <a:lumMod val="85000"/>
              <a:lumOff val="15000"/>
            </a:schemeClr>
          </a:solidFill>
        </a:ln>
      </dgm:spPr>
      <dgm:t>
        <a:bodyPr/>
        <a:lstStyle/>
        <a:p>
          <a:r>
            <a:rPr lang="en-US" sz="1400" b="1" i="0">
              <a:solidFill>
                <a:schemeClr val="tx1">
                  <a:lumMod val="85000"/>
                  <a:lumOff val="15000"/>
                </a:schemeClr>
              </a:solidFill>
            </a:rPr>
            <a:t>Work-based Learning </a:t>
          </a:r>
        </a:p>
      </dgm:t>
    </dgm:pt>
    <dgm:pt modelId="{C61D7250-41E5-4E5D-928B-41C7811B62B2}" type="parTrans" cxnId="{0937337B-3048-4E56-81A0-C94A7B121134}">
      <dgm:prSet/>
      <dgm:spPr/>
      <dgm:t>
        <a:bodyPr/>
        <a:lstStyle/>
        <a:p>
          <a:endParaRPr lang="en-US" sz="1600"/>
        </a:p>
      </dgm:t>
    </dgm:pt>
    <dgm:pt modelId="{C84EDF86-CC3E-4CD9-985F-D79534CB1D6A}" type="sibTrans" cxnId="{0937337B-3048-4E56-81A0-C94A7B121134}">
      <dgm:prSet/>
      <dgm:spPr/>
      <dgm:t>
        <a:bodyPr/>
        <a:lstStyle/>
        <a:p>
          <a:endParaRPr lang="en-US" sz="1600"/>
        </a:p>
      </dgm:t>
    </dgm:pt>
    <dgm:pt modelId="{FB53EBD4-6583-4A2B-A09D-72841410FD7A}">
      <dgm:prSet custT="1"/>
      <dgm:spPr>
        <a:ln>
          <a:solidFill>
            <a:schemeClr val="tx1">
              <a:lumMod val="85000"/>
              <a:lumOff val="15000"/>
            </a:schemeClr>
          </a:solidFill>
        </a:ln>
      </dgm:spPr>
      <dgm:t>
        <a:bodyPr/>
        <a:lstStyle/>
        <a:p>
          <a:r>
            <a:rPr lang="en-US" sz="1400" i="0">
              <a:solidFill>
                <a:schemeClr val="tx1">
                  <a:lumMod val="85000"/>
                  <a:lumOff val="15000"/>
                </a:schemeClr>
              </a:solidFill>
            </a:rPr>
            <a:t>Carnegie Units</a:t>
          </a:r>
        </a:p>
      </dgm:t>
    </dgm:pt>
    <dgm:pt modelId="{285DB0A6-0746-4CC3-B6ED-4ECF51AAF80F}" type="parTrans" cxnId="{80C216A6-3878-44B4-84A0-EC8CA4816E1C}">
      <dgm:prSet/>
      <dgm:spPr/>
      <dgm:t>
        <a:bodyPr/>
        <a:lstStyle/>
        <a:p>
          <a:endParaRPr lang="en-US" sz="1600"/>
        </a:p>
      </dgm:t>
    </dgm:pt>
    <dgm:pt modelId="{67519344-1107-4890-BE29-AA2727678192}" type="sibTrans" cxnId="{80C216A6-3878-44B4-84A0-EC8CA4816E1C}">
      <dgm:prSet/>
      <dgm:spPr/>
      <dgm:t>
        <a:bodyPr/>
        <a:lstStyle/>
        <a:p>
          <a:endParaRPr lang="en-US" sz="1600"/>
        </a:p>
      </dgm:t>
    </dgm:pt>
    <dgm:pt modelId="{55ACCCC5-B000-4A11-9B41-EB28A662242B}">
      <dgm:prSet custT="1"/>
      <dgm:spPr>
        <a:ln>
          <a:solidFill>
            <a:schemeClr val="tx1">
              <a:lumMod val="85000"/>
              <a:lumOff val="15000"/>
            </a:schemeClr>
          </a:solidFill>
        </a:ln>
      </dgm:spPr>
      <dgm:t>
        <a:bodyPr/>
        <a:lstStyle/>
        <a:p>
          <a:r>
            <a:rPr lang="en-US" sz="1400">
              <a:solidFill>
                <a:schemeClr val="tx1">
                  <a:lumMod val="85000"/>
                  <a:lumOff val="15000"/>
                </a:schemeClr>
              </a:solidFill>
            </a:rPr>
            <a:t>(SEIDs) </a:t>
          </a:r>
        </a:p>
      </dgm:t>
    </dgm:pt>
    <dgm:pt modelId="{D1275C91-9AB1-4CB3-AED0-662DC8B97A99}" type="parTrans" cxnId="{8EDDCE0C-C395-4B4F-A66F-6768256D778E}">
      <dgm:prSet/>
      <dgm:spPr/>
      <dgm:t>
        <a:bodyPr/>
        <a:lstStyle/>
        <a:p>
          <a:endParaRPr lang="en-US"/>
        </a:p>
      </dgm:t>
    </dgm:pt>
    <dgm:pt modelId="{FE29F9E1-F384-48F9-B6B1-CF5B70328AA4}" type="sibTrans" cxnId="{8EDDCE0C-C395-4B4F-A66F-6768256D778E}">
      <dgm:prSet/>
      <dgm:spPr/>
      <dgm:t>
        <a:bodyPr/>
        <a:lstStyle/>
        <a:p>
          <a:endParaRPr lang="en-US"/>
        </a:p>
      </dgm:t>
    </dgm:pt>
    <dgm:pt modelId="{79001DD2-C672-4410-9202-B5BD39C4225A}">
      <dgm:prSet custT="1"/>
      <dgm:spPr>
        <a:ln>
          <a:solidFill>
            <a:schemeClr val="tx1">
              <a:lumMod val="85000"/>
              <a:lumOff val="15000"/>
            </a:schemeClr>
          </a:solidFill>
        </a:ln>
      </dgm:spPr>
      <dgm:t>
        <a:bodyPr/>
        <a:lstStyle/>
        <a:p>
          <a:r>
            <a:rPr lang="en-US" sz="1400" i="0">
              <a:solidFill>
                <a:schemeClr val="tx1">
                  <a:lumMod val="85000"/>
                  <a:lumOff val="15000"/>
                </a:schemeClr>
              </a:solidFill>
            </a:rPr>
            <a:t>Work-Based Learning Types</a:t>
          </a:r>
        </a:p>
      </dgm:t>
    </dgm:pt>
    <dgm:pt modelId="{A96926FB-6691-48C6-A041-4FA753D4E762}" type="parTrans" cxnId="{CEEAEF9E-5D29-403A-8B88-936C0E32DDCC}">
      <dgm:prSet/>
      <dgm:spPr/>
      <dgm:t>
        <a:bodyPr/>
        <a:lstStyle/>
        <a:p>
          <a:endParaRPr lang="en-US"/>
        </a:p>
      </dgm:t>
    </dgm:pt>
    <dgm:pt modelId="{E8058306-E28F-4B20-967F-67F161463E97}" type="sibTrans" cxnId="{CEEAEF9E-5D29-403A-8B88-936C0E32DDCC}">
      <dgm:prSet/>
      <dgm:spPr/>
      <dgm:t>
        <a:bodyPr/>
        <a:lstStyle/>
        <a:p>
          <a:endParaRPr lang="en-US"/>
        </a:p>
      </dgm:t>
    </dgm:pt>
    <dgm:pt modelId="{38987751-3CAD-4484-939A-9D8E1A507930}">
      <dgm:prSet custT="1"/>
      <dgm:spPr>
        <a:ln>
          <a:solidFill>
            <a:schemeClr val="tx1">
              <a:lumMod val="85000"/>
              <a:lumOff val="15000"/>
            </a:schemeClr>
          </a:solidFill>
        </a:ln>
      </dgm:spPr>
      <dgm:t>
        <a:bodyPr/>
        <a:lstStyle/>
        <a:p>
          <a:r>
            <a:rPr lang="en-US" sz="1400" i="0">
              <a:solidFill>
                <a:schemeClr val="tx1">
                  <a:lumMod val="85000"/>
                  <a:lumOff val="15000"/>
                </a:schemeClr>
              </a:solidFill>
            </a:rPr>
            <a:t>Internship Attributes</a:t>
          </a:r>
        </a:p>
      </dgm:t>
    </dgm:pt>
    <dgm:pt modelId="{CC85F7CA-69CA-48C2-A479-0E85085EF918}" type="parTrans" cxnId="{C6180B0D-AE3F-451D-A24B-F6EAADD6D03B}">
      <dgm:prSet/>
      <dgm:spPr/>
      <dgm:t>
        <a:bodyPr/>
        <a:lstStyle/>
        <a:p>
          <a:endParaRPr lang="en-US"/>
        </a:p>
      </dgm:t>
    </dgm:pt>
    <dgm:pt modelId="{4D2895AD-AB02-4C9E-99F5-1D0CE2DA4C92}" type="sibTrans" cxnId="{C6180B0D-AE3F-451D-A24B-F6EAADD6D03B}">
      <dgm:prSet/>
      <dgm:spPr/>
      <dgm:t>
        <a:bodyPr/>
        <a:lstStyle/>
        <a:p>
          <a:endParaRPr lang="en-US"/>
        </a:p>
      </dgm:t>
    </dgm:pt>
    <dgm:pt modelId="{CF6DD6DC-5B4E-4688-AF9D-CE5E4B5ECD56}">
      <dgm:prSet custT="1"/>
      <dgm:spPr>
        <a:ln>
          <a:solidFill>
            <a:schemeClr val="tx1">
              <a:lumMod val="85000"/>
              <a:lumOff val="15000"/>
            </a:schemeClr>
          </a:solidFill>
        </a:ln>
      </dgm:spPr>
      <dgm:t>
        <a:bodyPr/>
        <a:lstStyle/>
        <a:p>
          <a:r>
            <a:rPr lang="en-US" sz="1400" i="0">
              <a:solidFill>
                <a:schemeClr val="tx1">
                  <a:lumMod val="85000"/>
                  <a:lumOff val="15000"/>
                </a:schemeClr>
              </a:solidFill>
            </a:rPr>
            <a:t>Hours</a:t>
          </a:r>
        </a:p>
      </dgm:t>
    </dgm:pt>
    <dgm:pt modelId="{89B30439-385E-475F-902C-E87590B8904F}" type="parTrans" cxnId="{637DC9A5-4B9B-48C4-9EFF-3F3C02C09E4F}">
      <dgm:prSet/>
      <dgm:spPr/>
      <dgm:t>
        <a:bodyPr/>
        <a:lstStyle/>
        <a:p>
          <a:endParaRPr lang="en-US"/>
        </a:p>
      </dgm:t>
    </dgm:pt>
    <dgm:pt modelId="{E4245F44-C502-4CE7-B20C-61F348C16AEF}" type="sibTrans" cxnId="{637DC9A5-4B9B-48C4-9EFF-3F3C02C09E4F}">
      <dgm:prSet/>
      <dgm:spPr/>
      <dgm:t>
        <a:bodyPr/>
        <a:lstStyle/>
        <a:p>
          <a:endParaRPr lang="en-US"/>
        </a:p>
      </dgm:t>
    </dgm:pt>
    <dgm:pt modelId="{324E0ABC-EBEA-482A-B5FE-AFAEC602E2CB}">
      <dgm:prSet custT="1"/>
      <dgm:spPr>
        <a:ln>
          <a:solidFill>
            <a:schemeClr val="tx1">
              <a:lumMod val="85000"/>
              <a:lumOff val="15000"/>
            </a:schemeClr>
          </a:solidFill>
        </a:ln>
      </dgm:spPr>
      <dgm:t>
        <a:bodyPr/>
        <a:lstStyle/>
        <a:p>
          <a:r>
            <a:rPr lang="en-US" sz="1400" b="1">
              <a:solidFill>
                <a:schemeClr val="tx1">
                  <a:lumMod val="85000"/>
                  <a:lumOff val="15000"/>
                </a:schemeClr>
              </a:solidFill>
            </a:rPr>
            <a:t>Teachers Demographics (SDEM)</a:t>
          </a:r>
        </a:p>
      </dgm:t>
    </dgm:pt>
    <dgm:pt modelId="{7D14AD71-2138-467D-B748-B55D870543EB}" type="parTrans" cxnId="{807BA7A0-B076-474E-90D4-AE81062EBC1F}">
      <dgm:prSet/>
      <dgm:spPr/>
      <dgm:t>
        <a:bodyPr/>
        <a:lstStyle/>
        <a:p>
          <a:endParaRPr lang="en-US"/>
        </a:p>
      </dgm:t>
    </dgm:pt>
    <dgm:pt modelId="{831DA3CB-3BB0-4122-BA2A-5504345598BD}" type="sibTrans" cxnId="{807BA7A0-B076-474E-90D4-AE81062EBC1F}">
      <dgm:prSet/>
      <dgm:spPr/>
      <dgm:t>
        <a:bodyPr/>
        <a:lstStyle/>
        <a:p>
          <a:endParaRPr lang="en-US"/>
        </a:p>
      </dgm:t>
    </dgm:pt>
    <dgm:pt modelId="{2B1172DD-ED52-4354-9803-3503C538CD77}">
      <dgm:prSet custT="1"/>
      <dgm:spPr>
        <a:ln>
          <a:solidFill>
            <a:schemeClr val="tx1">
              <a:lumMod val="85000"/>
              <a:lumOff val="15000"/>
            </a:schemeClr>
          </a:solidFill>
        </a:ln>
      </dgm:spPr>
      <dgm:t>
        <a:bodyPr/>
        <a:lstStyle/>
        <a:p>
          <a:r>
            <a:rPr lang="en-US" sz="1400" b="1">
              <a:solidFill>
                <a:schemeClr val="tx1">
                  <a:lumMod val="85000"/>
                  <a:lumOff val="15000"/>
                </a:schemeClr>
              </a:solidFill>
            </a:rPr>
            <a:t>Seal of Biliteracy, Golden State Seal, A–G Completion</a:t>
          </a:r>
        </a:p>
      </dgm:t>
    </dgm:pt>
    <dgm:pt modelId="{A76D4F38-B779-4D8A-9047-9EFDFDC78C6D}" type="parTrans" cxnId="{70D5297E-E776-42FA-8512-3D93380ABAE8}">
      <dgm:prSet/>
      <dgm:spPr/>
      <dgm:t>
        <a:bodyPr/>
        <a:lstStyle/>
        <a:p>
          <a:endParaRPr lang="en-US"/>
        </a:p>
      </dgm:t>
    </dgm:pt>
    <dgm:pt modelId="{3AD8B690-02BD-4B2B-A6D5-E31626FBDE8F}" type="sibTrans" cxnId="{70D5297E-E776-42FA-8512-3D93380ABAE8}">
      <dgm:prSet/>
      <dgm:spPr/>
      <dgm:t>
        <a:bodyPr/>
        <a:lstStyle/>
        <a:p>
          <a:endParaRPr lang="en-US"/>
        </a:p>
      </dgm:t>
    </dgm:pt>
    <dgm:pt modelId="{15CBF045-3A1A-4045-A3B9-AF42FB604C5B}">
      <dgm:prSet custT="1"/>
      <dgm:spPr>
        <a:ln>
          <a:solidFill>
            <a:schemeClr val="tx1">
              <a:lumMod val="85000"/>
              <a:lumOff val="15000"/>
            </a:schemeClr>
          </a:solidFill>
        </a:ln>
      </dgm:spPr>
      <dgm:t>
        <a:bodyPr/>
        <a:lstStyle/>
        <a:p>
          <a:r>
            <a:rPr lang="en-US" sz="1400" i="0">
              <a:solidFill>
                <a:schemeClr val="tx1">
                  <a:lumMod val="85000"/>
                  <a:lumOff val="15000"/>
                </a:schemeClr>
              </a:solidFill>
            </a:rPr>
            <a:t>CTE Participants</a:t>
          </a:r>
        </a:p>
      </dgm:t>
    </dgm:pt>
    <dgm:pt modelId="{DE54F35E-DB16-45CE-AF3A-1FB54E9A0B35}" type="parTrans" cxnId="{ADF07884-057A-40B7-9C04-2ED5A61F8BDD}">
      <dgm:prSet/>
      <dgm:spPr/>
      <dgm:t>
        <a:bodyPr/>
        <a:lstStyle/>
        <a:p>
          <a:endParaRPr lang="en-US"/>
        </a:p>
      </dgm:t>
    </dgm:pt>
    <dgm:pt modelId="{28068FF9-84B2-4930-A6C4-8BA034EA4A96}" type="sibTrans" cxnId="{ADF07884-057A-40B7-9C04-2ED5A61F8BDD}">
      <dgm:prSet/>
      <dgm:spPr/>
      <dgm:t>
        <a:bodyPr/>
        <a:lstStyle/>
        <a:p>
          <a:endParaRPr lang="en-US"/>
        </a:p>
      </dgm:t>
    </dgm:pt>
    <dgm:pt modelId="{91A00323-F161-4688-9EBD-366D8823E433}">
      <dgm:prSet custT="1"/>
      <dgm:spPr>
        <a:ln>
          <a:solidFill>
            <a:schemeClr val="tx1">
              <a:lumMod val="85000"/>
              <a:lumOff val="15000"/>
            </a:schemeClr>
          </a:solidFill>
        </a:ln>
      </dgm:spPr>
      <dgm:t>
        <a:bodyPr/>
        <a:lstStyle/>
        <a:p>
          <a:r>
            <a:rPr lang="en-US" sz="1400" b="1" i="0">
              <a:solidFill>
                <a:schemeClr val="tx1">
                  <a:lumMod val="85000"/>
                  <a:lumOff val="15000"/>
                </a:schemeClr>
              </a:solidFill>
            </a:rPr>
            <a:t>One-Year Graduation and Completers</a:t>
          </a:r>
        </a:p>
      </dgm:t>
    </dgm:pt>
    <dgm:pt modelId="{CBE7D754-26D6-45A8-A9C4-992DC4097181}" type="parTrans" cxnId="{5B862A55-4D39-42C0-BD8E-667AACDD933C}">
      <dgm:prSet/>
      <dgm:spPr/>
      <dgm:t>
        <a:bodyPr/>
        <a:lstStyle/>
        <a:p>
          <a:endParaRPr lang="en-US"/>
        </a:p>
      </dgm:t>
    </dgm:pt>
    <dgm:pt modelId="{BBC7596D-705A-46D8-8647-F858460DA1A9}" type="sibTrans" cxnId="{5B862A55-4D39-42C0-BD8E-667AACDD933C}">
      <dgm:prSet/>
      <dgm:spPr/>
      <dgm:t>
        <a:bodyPr/>
        <a:lstStyle/>
        <a:p>
          <a:endParaRPr lang="en-US"/>
        </a:p>
      </dgm:t>
    </dgm:pt>
    <dgm:pt modelId="{CB35D59E-5794-41D9-8979-331FAA522710}">
      <dgm:prSet custT="1"/>
      <dgm:spPr>
        <a:ln>
          <a:solidFill>
            <a:schemeClr val="tx1">
              <a:lumMod val="85000"/>
              <a:lumOff val="15000"/>
            </a:schemeClr>
          </a:solidFill>
        </a:ln>
      </dgm:spPr>
      <dgm:t>
        <a:bodyPr/>
        <a:lstStyle/>
        <a:p>
          <a:r>
            <a:rPr lang="en-US" sz="1400" b="1" i="0">
              <a:solidFill>
                <a:schemeClr val="tx1">
                  <a:lumMod val="85000"/>
                  <a:lumOff val="15000"/>
                </a:schemeClr>
              </a:solidFill>
            </a:rPr>
            <a:t>4-year Cohort</a:t>
          </a:r>
        </a:p>
      </dgm:t>
    </dgm:pt>
    <dgm:pt modelId="{78262C4C-4C2A-498B-AB80-D9FA829A431D}" type="parTrans" cxnId="{DD92FF9F-408C-489B-9211-3C5CF30E3B24}">
      <dgm:prSet/>
      <dgm:spPr/>
      <dgm:t>
        <a:bodyPr/>
        <a:lstStyle/>
        <a:p>
          <a:endParaRPr lang="en-US"/>
        </a:p>
      </dgm:t>
    </dgm:pt>
    <dgm:pt modelId="{4447B9C0-93E1-4B88-ACC2-42104DE221F9}" type="sibTrans" cxnId="{DD92FF9F-408C-489B-9211-3C5CF30E3B24}">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100050" custScaleY="273174" custLinFactNeighborX="-2095" custLinFactNeighborY="-2933">
        <dgm:presLayoutVars>
          <dgm:bulletEnabled val="1"/>
        </dgm:presLayoutVars>
      </dgm:prSet>
      <dgm:spPr/>
    </dgm:pt>
    <dgm:pt modelId="{5EE1D9C6-F4FD-DC45-BC41-91164B97D6D1}" type="pres">
      <dgm:prSet presAssocID="{D3A0A36D-ED2E-D94D-9FCE-8A80A9BB23FF}" presName="rect2" presStyleLbl="fgImgPlace1" presStyleIdx="0" presStyleCnt="1" custScaleX="93366" custScaleY="92320" custLinFactNeighborX="-4942" custLinFactNeighborY="-44129"/>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Lst>
  <dgm:cxnLst>
    <dgm:cxn modelId="{B8B86F03-F2D9-46D7-A0BE-EA9DE1B37F61}" type="presOf" srcId="{55ACCCC5-B000-4A11-9B41-EB28A662242B}" destId="{3678D18B-7BD6-3143-AEAC-28A9492E162D}" srcOrd="0" destOrd="2" presId="urn:microsoft.com/office/officeart/2008/layout/PictureStrips"/>
    <dgm:cxn modelId="{4F1FA805-C3D0-E942-85B0-F3D17AAC3AA3}" srcId="{ABF32C57-9A47-7945-891D-8826E5EB0903}" destId="{F40112D5-9080-E143-BC78-2493B3DC4C78}" srcOrd="0" destOrd="0" parTransId="{D1967A1F-3D6F-CA46-8F6D-77BC33D7270B}" sibTransId="{7E49C8F4-22DC-464D-84C6-8A556B7172C1}"/>
    <dgm:cxn modelId="{C039CF08-E4E8-4554-91F0-C50A53A7BE52}" type="presOf" srcId="{0E883352-194C-3942-9679-8D2352497854}" destId="{3678D18B-7BD6-3143-AEAC-28A9492E162D}" srcOrd="0" destOrd="13" presId="urn:microsoft.com/office/officeart/2008/layout/PictureStrips"/>
    <dgm:cxn modelId="{8EDDCE0C-C395-4B4F-A66F-6768256D778E}" srcId="{324E0ABC-EBEA-482A-B5FE-AFAEC602E2CB}" destId="{55ACCCC5-B000-4A11-9B41-EB28A662242B}" srcOrd="0" destOrd="0" parTransId="{D1275C91-9AB1-4CB3-AED0-662DC8B97A99}" sibTransId="{FE29F9E1-F384-48F9-B6B1-CF5B70328AA4}"/>
    <dgm:cxn modelId="{C6180B0D-AE3F-451D-A24B-F6EAADD6D03B}" srcId="{80C4D119-195B-43AD-9733-643E5B026E7A}" destId="{38987751-3CAD-4484-939A-9D8E1A507930}" srcOrd="1" destOrd="0" parTransId="{CC85F7CA-69CA-48C2-A479-0E85085EF918}" sibTransId="{4D2895AD-AB02-4C9E-99F5-1D0CE2DA4C92}"/>
    <dgm:cxn modelId="{02EF341C-57BA-46F8-B2F5-E72F80E13E8B}" srcId="{0E883352-194C-3942-9679-8D2352497854}" destId="{B0A9497E-2756-4587-81B6-4108801DB61A}" srcOrd="1" destOrd="0" parTransId="{2A2B7080-3483-4533-8E1C-18A8C9B6A907}" sibTransId="{325B7CCA-00A7-4FED-9887-AFF0C36DBC9E}"/>
    <dgm:cxn modelId="{F6106F27-7B48-0347-ADE2-3AE1BDD0DE30}" srcId="{8AAB42DB-D565-4E71-915F-F016C08DF7C0}" destId="{D3A0A36D-ED2E-D94D-9FCE-8A80A9BB23FF}" srcOrd="0" destOrd="0" parTransId="{38B02B3C-A698-EB49-924A-A0E9AFDAECBC}" sibTransId="{7033C3B6-BB76-9B45-95FE-32BAD1EB26E5}"/>
    <dgm:cxn modelId="{0D895A2B-D71F-9A45-83E7-B7C758291711}" srcId="{0E883352-194C-3942-9679-8D2352497854}" destId="{AC25B589-AD53-1C47-8475-48D6E02EF9AE}" srcOrd="0" destOrd="0" parTransId="{CDA93C4B-F09E-5444-B506-556F0956A102}" sibTransId="{236A713E-35CB-CF4A-BA24-B518654F91C6}"/>
    <dgm:cxn modelId="{9EDAC62F-42E3-4076-8AB7-9F67AE38A25E}" type="presOf" srcId="{2B1172DD-ED52-4354-9803-3503C538CD77}" destId="{3678D18B-7BD6-3143-AEAC-28A9492E162D}" srcOrd="0" destOrd="22" presId="urn:microsoft.com/office/officeart/2008/layout/PictureStrips"/>
    <dgm:cxn modelId="{369EF430-A7FF-4A4A-BA4A-D3BB530BAFF0}" type="presOf" srcId="{5B7886C8-3A36-6341-B9F3-E1E7BBDD3AC2}" destId="{3678D18B-7BD6-3143-AEAC-28A9492E162D}" srcOrd="0" destOrd="7" presId="urn:microsoft.com/office/officeart/2008/layout/PictureStrips"/>
    <dgm:cxn modelId="{AB760D34-8ADE-3E4B-B5EB-7B8ECBA928BD}" srcId="{5B7886C8-3A36-6341-B9F3-E1E7BBDD3AC2}" destId="{818CF788-70B9-5940-BCF1-D1227EBEA6A8}" srcOrd="1" destOrd="0" parTransId="{803FCC0C-DA25-4247-A5D9-4B35F91AB5D3}" sibTransId="{BCCCB841-E8ED-B441-8D47-95D364B677C7}"/>
    <dgm:cxn modelId="{9B122834-56F3-4268-926C-5F657BA0CA65}" type="presOf" srcId="{CE69AF75-B1B5-5E4F-8357-DF42113AAA85}" destId="{3678D18B-7BD6-3143-AEAC-28A9492E162D}" srcOrd="0" destOrd="10" presId="urn:microsoft.com/office/officeart/2008/layout/PictureStrips"/>
    <dgm:cxn modelId="{1911F73C-394F-47CA-AFDD-D5958B49D9E7}" type="presOf" srcId="{C181491F-386D-BC47-BD75-E6CE3EFCC16F}" destId="{3678D18B-7BD6-3143-AEAC-28A9492E162D}" srcOrd="0" destOrd="6" presId="urn:microsoft.com/office/officeart/2008/layout/PictureStrips"/>
    <dgm:cxn modelId="{C4E6D840-190E-47A6-B62E-FF56F0D1980C}" type="presOf" srcId="{AC25B589-AD53-1C47-8475-48D6E02EF9AE}" destId="{3678D18B-7BD6-3143-AEAC-28A9492E162D}" srcOrd="0" destOrd="14" presId="urn:microsoft.com/office/officeart/2008/layout/PictureStrips"/>
    <dgm:cxn modelId="{3E688F41-67EC-164B-886C-60F7FB998000}" srcId="{5B7886C8-3A36-6341-B9F3-E1E7BBDD3AC2}" destId="{CE69AF75-B1B5-5E4F-8357-DF42113AAA85}" srcOrd="2" destOrd="0" parTransId="{A6104AAB-EEFA-484D-9B0C-E97566FEED0A}" sibTransId="{3A9C6816-D724-F14D-AF4A-6E0F2E283D62}"/>
    <dgm:cxn modelId="{89063442-52A2-49D5-AAF2-67CBDCB177F3}" type="presOf" srcId="{D8320F1C-155C-A944-ADC3-99D67978359A}" destId="{3678D18B-7BD6-3143-AEAC-28A9492E162D}" srcOrd="0" destOrd="8" presId="urn:microsoft.com/office/officeart/2008/layout/PictureStrips"/>
    <dgm:cxn modelId="{56FF7968-C45F-4A90-9386-7AA4AC9BEF1A}" type="presOf" srcId="{FB53EBD4-6583-4A2B-A09D-72841410FD7A}" destId="{3678D18B-7BD6-3143-AEAC-28A9492E162D}" srcOrd="0" destOrd="11" presId="urn:microsoft.com/office/officeart/2008/layout/PictureStrips"/>
    <dgm:cxn modelId="{B21AF56A-1A4E-4D31-A814-A080684408B3}" type="presOf" srcId="{324E0ABC-EBEA-482A-B5FE-AFAEC602E2CB}" destId="{3678D18B-7BD6-3143-AEAC-28A9492E162D}" srcOrd="0" destOrd="1" presId="urn:microsoft.com/office/officeart/2008/layout/PictureStrips"/>
    <dgm:cxn modelId="{27EDB66B-F097-45C0-889A-7CAD08D9F636}" type="presOf" srcId="{91A00323-F161-4688-9EBD-366D8823E433}" destId="{3678D18B-7BD6-3143-AEAC-28A9492E162D}" srcOrd="0" destOrd="20" presId="urn:microsoft.com/office/officeart/2008/layout/PictureStrips"/>
    <dgm:cxn modelId="{7DD87C4F-EB68-477A-BC91-CAFA7B5CB443}" type="presOf" srcId="{B0A9497E-2756-4587-81B6-4108801DB61A}" destId="{3678D18B-7BD6-3143-AEAC-28A9492E162D}" srcOrd="0" destOrd="15" presId="urn:microsoft.com/office/officeart/2008/layout/PictureStrips"/>
    <dgm:cxn modelId="{A6F25C51-AC06-467F-8761-7A586B9E6976}" type="presOf" srcId="{ABF32C57-9A47-7945-891D-8826E5EB0903}" destId="{3678D18B-7BD6-3143-AEAC-28A9492E162D}" srcOrd="0" destOrd="3" presId="urn:microsoft.com/office/officeart/2008/layout/PictureStrips"/>
    <dgm:cxn modelId="{6929DB51-A76A-40A0-A466-7FCB28600AA1}" type="presOf" srcId="{CB35D59E-5794-41D9-8979-331FAA522710}" destId="{3678D18B-7BD6-3143-AEAC-28A9492E162D}" srcOrd="0" destOrd="21" presId="urn:microsoft.com/office/officeart/2008/layout/PictureStrips"/>
    <dgm:cxn modelId="{729C2C53-1523-7E45-9979-15267F781477}" srcId="{5B7886C8-3A36-6341-B9F3-E1E7BBDD3AC2}" destId="{D8320F1C-155C-A944-ADC3-99D67978359A}" srcOrd="0" destOrd="0" parTransId="{580DC24E-683B-2645-927F-6A460ECEABE2}" sibTransId="{B3CE9DD7-B5FD-EC44-9246-F8B4A45B531E}"/>
    <dgm:cxn modelId="{69596454-44C0-4EAC-B296-D3EE2F6202AE}" type="presOf" srcId="{F40112D5-9080-E143-BC78-2493B3DC4C78}" destId="{3678D18B-7BD6-3143-AEAC-28A9492E162D}" srcOrd="0" destOrd="4" presId="urn:microsoft.com/office/officeart/2008/layout/PictureStrips"/>
    <dgm:cxn modelId="{5B862A55-4D39-42C0-BD8E-667AACDD933C}" srcId="{D3A0A36D-ED2E-D94D-9FCE-8A80A9BB23FF}" destId="{91A00323-F161-4688-9EBD-366D8823E433}" srcOrd="5" destOrd="0" parTransId="{CBE7D754-26D6-45A8-A9C4-992DC4097181}" sibTransId="{BBC7596D-705A-46D8-8647-F858460DA1A9}"/>
    <dgm:cxn modelId="{0937337B-3048-4E56-81A0-C94A7B121134}" srcId="{D3A0A36D-ED2E-D94D-9FCE-8A80A9BB23FF}" destId="{80C4D119-195B-43AD-9733-643E5B026E7A}" srcOrd="4" destOrd="0" parTransId="{C61D7250-41E5-4E5D-928B-41C7811B62B2}" sibTransId="{C84EDF86-CC3E-4CD9-985F-D79534CB1D6A}"/>
    <dgm:cxn modelId="{F176147C-EF99-485E-9193-7D1A46C6F476}" type="presOf" srcId="{79001DD2-C672-4410-9202-B5BD39C4225A}" destId="{3678D18B-7BD6-3143-AEAC-28A9492E162D}" srcOrd="0" destOrd="17" presId="urn:microsoft.com/office/officeart/2008/layout/PictureStrips"/>
    <dgm:cxn modelId="{70D5297E-E776-42FA-8512-3D93380ABAE8}" srcId="{D3A0A36D-ED2E-D94D-9FCE-8A80A9BB23FF}" destId="{2B1172DD-ED52-4354-9803-3503C538CD77}" srcOrd="7" destOrd="0" parTransId="{A76D4F38-B779-4D8A-9047-9EFDFDC78C6D}" sibTransId="{3AD8B690-02BD-4B2B-A6D5-E31626FBDE8F}"/>
    <dgm:cxn modelId="{ADF07884-057A-40B7-9C04-2ED5A61F8BDD}" srcId="{5B7886C8-3A36-6341-B9F3-E1E7BBDD3AC2}" destId="{15CBF045-3A1A-4045-A3B9-AF42FB604C5B}" srcOrd="4" destOrd="0" parTransId="{DE54F35E-DB16-45CE-AF3A-1FB54E9A0B35}" sibTransId="{28068FF9-84B2-4930-A6C4-8BA034EA4A96}"/>
    <dgm:cxn modelId="{0977BD95-F210-4324-99FA-D89FA7870FF6}" type="presOf" srcId="{15CBF045-3A1A-4045-A3B9-AF42FB604C5B}" destId="{3678D18B-7BD6-3143-AEAC-28A9492E162D}" srcOrd="0" destOrd="12" presId="urn:microsoft.com/office/officeart/2008/layout/PictureStrips"/>
    <dgm:cxn modelId="{B61CC69B-1952-42E4-AD57-DAC9B904C6AA}" type="presOf" srcId="{CF6DD6DC-5B4E-4688-AF9D-CE5E4B5ECD56}" destId="{3678D18B-7BD6-3143-AEAC-28A9492E162D}" srcOrd="0" destOrd="19" presId="urn:microsoft.com/office/officeart/2008/layout/PictureStrips"/>
    <dgm:cxn modelId="{CEEAEF9E-5D29-403A-8B88-936C0E32DDCC}" srcId="{80C4D119-195B-43AD-9733-643E5B026E7A}" destId="{79001DD2-C672-4410-9202-B5BD39C4225A}" srcOrd="0" destOrd="0" parTransId="{A96926FB-6691-48C6-A041-4FA753D4E762}" sibTransId="{E8058306-E28F-4B20-967F-67F161463E97}"/>
    <dgm:cxn modelId="{DD92FF9F-408C-489B-9211-3C5CF30E3B24}" srcId="{D3A0A36D-ED2E-D94D-9FCE-8A80A9BB23FF}" destId="{CB35D59E-5794-41D9-8979-331FAA522710}" srcOrd="6" destOrd="0" parTransId="{78262C4C-4C2A-498B-AB80-D9FA829A431D}" sibTransId="{4447B9C0-93E1-4B88-ACC2-42104DE221F9}"/>
    <dgm:cxn modelId="{807BA7A0-B076-474E-90D4-AE81062EBC1F}" srcId="{D3A0A36D-ED2E-D94D-9FCE-8A80A9BB23FF}" destId="{324E0ABC-EBEA-482A-B5FE-AFAEC602E2CB}" srcOrd="0" destOrd="0" parTransId="{7D14AD71-2138-467D-B748-B55D870543EB}" sibTransId="{831DA3CB-3BB0-4122-BA2A-5504345598BD}"/>
    <dgm:cxn modelId="{7A0163A4-D5A7-5743-BFED-DA65C6B7F7B7}" srcId="{ABF32C57-9A47-7945-891D-8826E5EB0903}" destId="{C181491F-386D-BC47-BD75-E6CE3EFCC16F}" srcOrd="2" destOrd="0" parTransId="{5E308D37-BE2E-B945-A70A-5B0A1FD51EEA}" sibTransId="{66252B49-1322-F648-9311-3AB00EC7A537}"/>
    <dgm:cxn modelId="{1D9508A5-1217-714C-958E-A37E753017EB}" srcId="{D3A0A36D-ED2E-D94D-9FCE-8A80A9BB23FF}" destId="{5B7886C8-3A36-6341-B9F3-E1E7BBDD3AC2}" srcOrd="2" destOrd="0" parTransId="{85CA2AF1-34D6-2D44-9BF4-FEA44F1CFD45}" sibTransId="{BEB971A7-301E-6D42-BF31-03B9BB352087}"/>
    <dgm:cxn modelId="{637DC9A5-4B9B-48C4-9EFF-3F3C02C09E4F}" srcId="{80C4D119-195B-43AD-9733-643E5B026E7A}" destId="{CF6DD6DC-5B4E-4688-AF9D-CE5E4B5ECD56}" srcOrd="2" destOrd="0" parTransId="{89B30439-385E-475F-902C-E87590B8904F}" sibTransId="{E4245F44-C502-4CE7-B20C-61F348C16AEF}"/>
    <dgm:cxn modelId="{80C216A6-3878-44B4-84A0-EC8CA4816E1C}" srcId="{5B7886C8-3A36-6341-B9F3-E1E7BBDD3AC2}" destId="{FB53EBD4-6583-4A2B-A09D-72841410FD7A}" srcOrd="3" destOrd="0" parTransId="{285DB0A6-0746-4CC3-B6ED-4ECF51AAF80F}" sibTransId="{67519344-1107-4890-BE29-AA2727678192}"/>
    <dgm:cxn modelId="{70BD5FAC-9E79-4642-9EEE-640ACBE46797}" type="presOf" srcId="{8F909B6D-2535-3944-8D61-5E06CDB5AC5C}" destId="{3678D18B-7BD6-3143-AEAC-28A9492E162D}" srcOrd="0" destOrd="5" presId="urn:microsoft.com/office/officeart/2008/layout/PictureStrips"/>
    <dgm:cxn modelId="{52B879AD-C85F-B84C-B090-4523B569A6DC}" srcId="{D3A0A36D-ED2E-D94D-9FCE-8A80A9BB23FF}" destId="{0E883352-194C-3942-9679-8D2352497854}" srcOrd="3" destOrd="0" parTransId="{1CA8F35C-334A-BF49-B386-5AEBDF664DBD}" sibTransId="{EC8E2AA0-6799-BC4C-B57E-818426BA0383}"/>
    <dgm:cxn modelId="{0E7F35AE-9D1E-4106-AAE7-DF00BEAD0790}" type="presOf" srcId="{818CF788-70B9-5940-BCF1-D1227EBEA6A8}" destId="{3678D18B-7BD6-3143-AEAC-28A9492E162D}" srcOrd="0" destOrd="9" presId="urn:microsoft.com/office/officeart/2008/layout/PictureStrips"/>
    <dgm:cxn modelId="{BA2468C4-700D-4227-830A-084A2228B007}" type="presOf" srcId="{D3A0A36D-ED2E-D94D-9FCE-8A80A9BB23FF}" destId="{3678D18B-7BD6-3143-AEAC-28A9492E162D}" srcOrd="0" destOrd="0" presId="urn:microsoft.com/office/officeart/2008/layout/PictureStrips"/>
    <dgm:cxn modelId="{0FD056D5-515A-4BB9-AF09-C2486B8210DF}" type="presOf" srcId="{38987751-3CAD-4484-939A-9D8E1A507930}" destId="{3678D18B-7BD6-3143-AEAC-28A9492E162D}" srcOrd="0" destOrd="18" presId="urn:microsoft.com/office/officeart/2008/layout/PictureStrips"/>
    <dgm:cxn modelId="{88AB94DC-216C-554E-BBB7-62F8EE9B0880}" srcId="{ABF32C57-9A47-7945-891D-8826E5EB0903}" destId="{8F909B6D-2535-3944-8D61-5E06CDB5AC5C}" srcOrd="1" destOrd="0" parTransId="{9F167727-4541-6D45-87A4-E539A6AB4251}" sibTransId="{45C469E2-0DDA-4D4B-8628-52AA970A3FF2}"/>
    <dgm:cxn modelId="{FBEFF0F0-2FA0-4117-AB1B-60AF617ECC20}" type="presOf" srcId="{80C4D119-195B-43AD-9733-643E5B026E7A}" destId="{3678D18B-7BD6-3143-AEAC-28A9492E162D}" srcOrd="0" destOrd="16" presId="urn:microsoft.com/office/officeart/2008/layout/PictureStrips"/>
    <dgm:cxn modelId="{E6C509F6-3536-7B45-8274-1B3D0C103349}" type="presOf" srcId="{8AAB42DB-D565-4E71-915F-F016C08DF7C0}" destId="{72F3E42D-79B8-594B-B5BE-FB855D939A70}" srcOrd="0" destOrd="0" presId="urn:microsoft.com/office/officeart/2008/layout/PictureStrips"/>
    <dgm:cxn modelId="{CCEBB3FB-919A-9440-A2EA-EEEC27C674D3}" srcId="{D3A0A36D-ED2E-D94D-9FCE-8A80A9BB23FF}" destId="{ABF32C57-9A47-7945-891D-8826E5EB0903}" srcOrd="1" destOrd="0" parTransId="{18605F3A-974E-4E40-9DAE-90D4E2F83823}" sibTransId="{329C408F-0C09-A545-AF80-E4500DBAFB34}"/>
    <dgm:cxn modelId="{3EF0B1D8-4B01-4649-AB63-9F19BC5D60F9}" type="presParOf" srcId="{72F3E42D-79B8-594B-B5BE-FB855D939A70}" destId="{C7D9308B-D264-124B-BEED-C5E48884341D}" srcOrd="0" destOrd="0" presId="urn:microsoft.com/office/officeart/2008/layout/PictureStrips"/>
    <dgm:cxn modelId="{50315393-C947-4E70-99DF-A1F136ABA7FA}" type="presParOf" srcId="{C7D9308B-D264-124B-BEED-C5E48884341D}" destId="{3678D18B-7BD6-3143-AEAC-28A9492E162D}" srcOrd="0" destOrd="0" presId="urn:microsoft.com/office/officeart/2008/layout/PictureStrips"/>
    <dgm:cxn modelId="{EEC406A8-955B-4F34-AE20-C1E421C12810}"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9CEF66D7-F33E-0745-8E4E-745E1994F7BE}">
      <dgm:prSet custT="1"/>
      <dgm:spPr/>
      <dgm:t>
        <a:bodyPr/>
        <a:lstStyle/>
        <a:p>
          <a:r>
            <a:rPr lang="en-US" sz="160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custT="1"/>
      <dgm:spPr/>
      <dgm:t>
        <a:bodyPr/>
        <a:lstStyle/>
        <a:p>
          <a:r>
            <a:rPr lang="en-US" sz="1600"/>
            <a:t>Program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custT="1"/>
      <dgm:spPr/>
      <dgm:t>
        <a:bodyPr/>
        <a:lstStyle/>
        <a:p>
          <a:r>
            <a:rPr lang="en-US" sz="1600" i="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custT="1"/>
      <dgm:spPr/>
      <dgm:t>
        <a:bodyPr/>
        <a:lstStyle/>
        <a:p>
          <a:r>
            <a:rPr lang="en-US" sz="160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custT="1"/>
      <dgm:spPr/>
      <dgm:t>
        <a:bodyPr/>
        <a:lstStyle/>
        <a:p>
          <a:r>
            <a:rPr lang="en-US" sz="160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Y="1203">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ABD6A909-C723-BD49-82EC-20419ABB237D}" srcId="{1BE9C294-65F6-CD4B-B340-6E77299D718E}" destId="{04A5DF7C-277A-3549-BAB7-9A39B99EC689}" srcOrd="2"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2"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CEF66D7-F33E-0745-8E4E-745E1994F7BE}">
      <dgm:prSet custT="1"/>
      <dgm:spPr/>
      <dgm:t>
        <a:bodyPr/>
        <a:lstStyle/>
        <a:p>
          <a:r>
            <a:rPr lang="en-US" sz="1600" b="0"/>
            <a:t>Student Enrollment </a:t>
          </a:r>
          <a:r>
            <a:rPr lang="en-US" sz="1600" b="1"/>
            <a:t>(SENR)</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a:t>Files Submitted</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custT="1"/>
      <dgm:spPr/>
      <dgm:t>
        <a:bodyPr/>
        <a:lstStyle/>
        <a:p>
          <a:r>
            <a:rPr lang="en-US" sz="1600" b="0"/>
            <a:t>Course Completion </a:t>
          </a:r>
          <a:r>
            <a:rPr lang="en-US" sz="1600" b="1"/>
            <a:t>(CRSC)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custT="1"/>
      <dgm:spPr/>
      <dgm:t>
        <a:bodyPr/>
        <a:lstStyle/>
        <a:p>
          <a:r>
            <a:rPr lang="en-US" sz="1600" b="0"/>
            <a:t>Student </a:t>
          </a:r>
          <a:r>
            <a:rPr lang="en-US" sz="1600" b="0" err="1"/>
            <a:t>Crs</a:t>
          </a:r>
          <a:r>
            <a:rPr lang="en-US" sz="1600" b="0"/>
            <a:t>. Completion </a:t>
          </a:r>
          <a:r>
            <a:rPr lang="en-US" sz="1600" b="1"/>
            <a:t>(SCSC)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custT="1"/>
      <dgm:spPr/>
      <dgm:t>
        <a:bodyPr/>
        <a:lstStyle/>
        <a:p>
          <a:r>
            <a:rPr lang="en-US" sz="1600" b="0"/>
            <a:t>Student CTE </a:t>
          </a:r>
          <a:r>
            <a:rPr lang="en-US" sz="1600" b="1"/>
            <a:t>(SCTE)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391ABE3C-C97F-4D4B-9E80-B8B4840F5C58}">
      <dgm:prSet custT="1"/>
      <dgm:spPr/>
      <dgm:t>
        <a:bodyPr/>
        <a:lstStyle/>
        <a:p>
          <a:r>
            <a:rPr lang="en-US" sz="1600" b="0"/>
            <a:t>Work-based Learning </a:t>
          </a:r>
          <a:r>
            <a:rPr lang="en-US" sz="1600" b="1"/>
            <a:t>(WBLR)</a:t>
          </a:r>
        </a:p>
      </dgm:t>
    </dgm:pt>
    <dgm:pt modelId="{276FF0DD-9255-476E-8BFA-3B8C93EBEC40}" type="parTrans" cxnId="{3026B575-FE32-4C2B-9F6F-DE0A8F0419BC}">
      <dgm:prSet/>
      <dgm:spPr/>
      <dgm:t>
        <a:bodyPr/>
        <a:lstStyle/>
        <a:p>
          <a:endParaRPr lang="en-US"/>
        </a:p>
      </dgm:t>
    </dgm:pt>
    <dgm:pt modelId="{97CEF1B7-4AD1-4659-8D36-89CCE5EFF738}" type="sibTrans" cxnId="{3026B575-FE32-4C2B-9F6F-DE0A8F0419BC}">
      <dgm:prSet/>
      <dgm:spPr/>
      <dgm:t>
        <a:bodyPr/>
        <a:lstStyle/>
        <a:p>
          <a:endParaRPr lang="en-US"/>
        </a:p>
      </dgm:t>
    </dgm:pt>
    <dgm:pt modelId="{7929F471-3CE7-4840-8237-3D499F7B423C}">
      <dgm:prSet custT="1"/>
      <dgm:spPr/>
      <dgm:t>
        <a:bodyPr/>
        <a:lstStyle/>
        <a:p>
          <a:r>
            <a:rPr lang="en-US" sz="1600" b="0"/>
            <a:t>Staff Demographics </a:t>
          </a:r>
          <a:r>
            <a:rPr lang="en-US" sz="1600" b="1"/>
            <a:t>(SDEM)</a:t>
          </a:r>
        </a:p>
      </dgm:t>
    </dgm:pt>
    <dgm:pt modelId="{5C05B2BD-F4D9-40F3-A6C7-13682B76A0D6}" type="parTrans" cxnId="{8BB54279-D7FE-455C-8179-07DC20D80B92}">
      <dgm:prSet/>
      <dgm:spPr/>
      <dgm:t>
        <a:bodyPr/>
        <a:lstStyle/>
        <a:p>
          <a:endParaRPr lang="en-US"/>
        </a:p>
      </dgm:t>
    </dgm:pt>
    <dgm:pt modelId="{D835CAA3-8FF3-4F3A-8F4B-0FE0DAE6A645}" type="sibTrans" cxnId="{8BB54279-D7FE-455C-8179-07DC20D80B9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ScaleY="79467"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3"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4" presId="urn:microsoft.com/office/officeart/2005/8/layout/hList1"/>
    <dgm:cxn modelId="{8C5B4E3C-7424-499F-AB78-D1EBE727CA3C}" type="presOf" srcId="{391ABE3C-C97F-4D4B-9E80-B8B4840F5C58}" destId="{E3E76491-8807-CA4F-8E4E-E290DDB1346B}" srcOrd="0" destOrd="5"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2" destOrd="0" parTransId="{D883CC8C-08FF-F447-A19D-6C6993762970}" sibTransId="{98623D33-1256-D742-8971-D8299209C7A9}"/>
    <dgm:cxn modelId="{3026B575-FE32-4C2B-9F6F-DE0A8F0419BC}" srcId="{1BE9C294-65F6-CD4B-B340-6E77299D718E}" destId="{391ABE3C-C97F-4D4B-9E80-B8B4840F5C58}" srcOrd="5" destOrd="0" parTransId="{276FF0DD-9255-476E-8BFA-3B8C93EBEC40}" sibTransId="{97CEF1B7-4AD1-4659-8D36-89CCE5EFF738}"/>
    <dgm:cxn modelId="{8BB54279-D7FE-455C-8179-07DC20D80B92}" srcId="{1BE9C294-65F6-CD4B-B340-6E77299D718E}" destId="{7929F471-3CE7-4840-8237-3D499F7B423C}" srcOrd="1" destOrd="0" parTransId="{5C05B2BD-F4D9-40F3-A6C7-13682B76A0D6}" sibTransId="{D835CAA3-8FF3-4F3A-8F4B-0FE0DAE6A645}"/>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4" destOrd="0" parTransId="{CC6ED332-9A82-DA4F-AE72-DDE58163C7EF}" sibTransId="{C9707E90-F3FA-3B4C-8E9A-65CDF3488C49}"/>
    <dgm:cxn modelId="{7168E2C9-25A0-7644-9090-6D09848860F6}" type="presOf" srcId="{ED54A681-10E2-9843-A913-D86CF283A578}" destId="{E3E76491-8807-CA4F-8E4E-E290DDB1346B}" srcOrd="0" destOrd="3" presId="urn:microsoft.com/office/officeart/2005/8/layout/hList1"/>
    <dgm:cxn modelId="{D1B441DF-9715-4979-93A4-8092B8C3329E}" type="presOf" srcId="{7929F471-3CE7-4840-8237-3D499F7B423C}" destId="{E3E76491-8807-CA4F-8E4E-E290DDB1346B}" srcOrd="0" destOrd="1" presId="urn:microsoft.com/office/officeart/2005/8/layout/hList1"/>
    <dgm:cxn modelId="{78DC77FD-33E6-7146-BCD9-E1CEC142E4D2}" type="presOf" srcId="{5F3893A4-2BC7-6141-AD41-9E558A7B3BB9}"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A6B790-50B9-45BE-8888-2B06F1E8FC27}" type="doc">
      <dgm:prSet loTypeId="urn:microsoft.com/office/officeart/2005/8/layout/target1" loCatId="relationship" qsTypeId="urn:microsoft.com/office/officeart/2005/8/quickstyle/simple1" qsCatId="simple" csTypeId="urn:microsoft.com/office/officeart/2005/8/colors/colorful1" csCatId="colorful" phldr="1"/>
      <dgm:spPr/>
    </dgm:pt>
    <dgm:pt modelId="{8BF48CB1-627E-4A83-A249-6930AB191322}">
      <dgm:prSet phldrT="[Text]"/>
      <dgm:spPr/>
      <dgm:t>
        <a:bodyPr/>
        <a:lstStyle/>
        <a:p>
          <a:endParaRPr lang="en-US" b="1">
            <a:solidFill>
              <a:srgbClr val="555FAD"/>
            </a:solidFill>
          </a:endParaRPr>
        </a:p>
      </dgm:t>
    </dgm:pt>
    <dgm:pt modelId="{9FF61AB5-C55F-4EE3-B9DB-BCB266E70578}" type="parTrans" cxnId="{54D53485-F6D7-4E35-974C-CE3C8581556D}">
      <dgm:prSet/>
      <dgm:spPr/>
      <dgm:t>
        <a:bodyPr/>
        <a:lstStyle/>
        <a:p>
          <a:endParaRPr lang="en-US"/>
        </a:p>
      </dgm:t>
    </dgm:pt>
    <dgm:pt modelId="{7DCCE0A7-4DF3-4588-BD12-1BEE964787A1}" type="sibTrans" cxnId="{54D53485-F6D7-4E35-974C-CE3C8581556D}">
      <dgm:prSet/>
      <dgm:spPr/>
      <dgm:t>
        <a:bodyPr/>
        <a:lstStyle/>
        <a:p>
          <a:endParaRPr lang="en-US"/>
        </a:p>
      </dgm:t>
    </dgm:pt>
    <dgm:pt modelId="{0972E2EF-5315-4079-8F34-47855C47A1EF}">
      <dgm:prSet phldrT="[Text]"/>
      <dgm:spPr/>
      <dgm:t>
        <a:bodyPr/>
        <a:lstStyle/>
        <a:p>
          <a:endParaRPr lang="en-US" b="1">
            <a:solidFill>
              <a:srgbClr val="19929B"/>
            </a:solidFill>
          </a:endParaRPr>
        </a:p>
      </dgm:t>
    </dgm:pt>
    <dgm:pt modelId="{1DA6B5E6-6A13-45FA-A611-FE76D23820F7}" type="sibTrans" cxnId="{7A3A7E69-9D96-41CF-ABFE-281BCCFB9E9F}">
      <dgm:prSet/>
      <dgm:spPr/>
      <dgm:t>
        <a:bodyPr/>
        <a:lstStyle/>
        <a:p>
          <a:endParaRPr lang="en-US"/>
        </a:p>
      </dgm:t>
    </dgm:pt>
    <dgm:pt modelId="{1424F20E-49F1-4FB1-8005-CED4D78B025A}" type="parTrans" cxnId="{7A3A7E69-9D96-41CF-ABFE-281BCCFB9E9F}">
      <dgm:prSet/>
      <dgm:spPr/>
      <dgm:t>
        <a:bodyPr/>
        <a:lstStyle/>
        <a:p>
          <a:endParaRPr lang="en-US"/>
        </a:p>
      </dgm:t>
    </dgm:pt>
    <dgm:pt modelId="{05307A29-EBA9-426B-A94B-9920A3FFAABB}">
      <dgm:prSet phldrT="[Text]"/>
      <dgm:spPr/>
      <dgm:t>
        <a:bodyPr/>
        <a:lstStyle/>
        <a:p>
          <a:endParaRPr lang="en-US" b="1">
            <a:solidFill>
              <a:srgbClr val="FF735D"/>
            </a:solidFill>
          </a:endParaRPr>
        </a:p>
      </dgm:t>
    </dgm:pt>
    <dgm:pt modelId="{58D0AFE9-9BCB-4B5B-B3DC-A7D0B962F753}" type="sibTrans" cxnId="{784C59C0-758D-48A5-8436-4570A638EA72}">
      <dgm:prSet/>
      <dgm:spPr/>
      <dgm:t>
        <a:bodyPr/>
        <a:lstStyle/>
        <a:p>
          <a:endParaRPr lang="en-US"/>
        </a:p>
      </dgm:t>
    </dgm:pt>
    <dgm:pt modelId="{A08C3EC5-4C8A-4A99-A681-15FBCCCCAC9A}" type="parTrans" cxnId="{784C59C0-758D-48A5-8436-4570A638EA72}">
      <dgm:prSet/>
      <dgm:spPr/>
      <dgm:t>
        <a:bodyPr/>
        <a:lstStyle/>
        <a:p>
          <a:endParaRPr lang="en-US"/>
        </a:p>
      </dgm:t>
    </dgm:pt>
    <dgm:pt modelId="{98B41E80-8C6B-4C01-9FD4-C32FCD72F76F}" type="pres">
      <dgm:prSet presAssocID="{4BA6B790-50B9-45BE-8888-2B06F1E8FC27}" presName="composite" presStyleCnt="0">
        <dgm:presLayoutVars>
          <dgm:chMax val="5"/>
          <dgm:dir/>
          <dgm:resizeHandles val="exact"/>
        </dgm:presLayoutVars>
      </dgm:prSet>
      <dgm:spPr/>
    </dgm:pt>
    <dgm:pt modelId="{26583C76-C41F-4DF3-9EB0-7F2A32105718}" type="pres">
      <dgm:prSet presAssocID="{8BF48CB1-627E-4A83-A249-6930AB191322}" presName="circle1" presStyleLbl="lnNode1" presStyleIdx="0" presStyleCnt="3"/>
      <dgm:spPr>
        <a:solidFill>
          <a:srgbClr val="737CBB"/>
        </a:solidFill>
      </dgm:spPr>
    </dgm:pt>
    <dgm:pt modelId="{FF140486-0381-44EA-8854-5206FD9B7948}" type="pres">
      <dgm:prSet presAssocID="{8BF48CB1-627E-4A83-A249-6930AB191322}" presName="text1" presStyleLbl="revTx" presStyleIdx="0" presStyleCnt="3">
        <dgm:presLayoutVars>
          <dgm:bulletEnabled val="1"/>
        </dgm:presLayoutVars>
      </dgm:prSet>
      <dgm:spPr/>
    </dgm:pt>
    <dgm:pt modelId="{47ABD96D-2B40-48F3-AB3B-5475A20C47D7}" type="pres">
      <dgm:prSet presAssocID="{8BF48CB1-627E-4A83-A249-6930AB191322}" presName="line1" presStyleLbl="callout" presStyleIdx="0" presStyleCnt="6"/>
      <dgm:spPr>
        <a:ln>
          <a:noFill/>
        </a:ln>
      </dgm:spPr>
    </dgm:pt>
    <dgm:pt modelId="{85455238-C56B-44CA-91F4-707DAB2B3E89}" type="pres">
      <dgm:prSet presAssocID="{8BF48CB1-627E-4A83-A249-6930AB191322}" presName="d1" presStyleLbl="callout" presStyleIdx="1" presStyleCnt="6"/>
      <dgm:spPr>
        <a:ln>
          <a:noFill/>
        </a:ln>
      </dgm:spPr>
    </dgm:pt>
    <dgm:pt modelId="{6E6C3CFB-3DF7-4B34-9DB6-B9CC22C4437E}" type="pres">
      <dgm:prSet presAssocID="{05307A29-EBA9-426B-A94B-9920A3FFAABB}" presName="circle2" presStyleLbl="lnNode1" presStyleIdx="1" presStyleCnt="3"/>
      <dgm:spPr>
        <a:solidFill>
          <a:srgbClr val="FB6542"/>
        </a:solidFill>
      </dgm:spPr>
    </dgm:pt>
    <dgm:pt modelId="{4B9D5C23-6FE5-44C5-BF8D-A6439F80403A}" type="pres">
      <dgm:prSet presAssocID="{05307A29-EBA9-426B-A94B-9920A3FFAABB}" presName="text2" presStyleLbl="revTx" presStyleIdx="1" presStyleCnt="3">
        <dgm:presLayoutVars>
          <dgm:bulletEnabled val="1"/>
        </dgm:presLayoutVars>
      </dgm:prSet>
      <dgm:spPr/>
    </dgm:pt>
    <dgm:pt modelId="{55037737-E5C5-460B-B98E-9E38D0B29665}" type="pres">
      <dgm:prSet presAssocID="{05307A29-EBA9-426B-A94B-9920A3FFAABB}" presName="line2" presStyleLbl="callout" presStyleIdx="2" presStyleCnt="6"/>
      <dgm:spPr>
        <a:ln>
          <a:noFill/>
        </a:ln>
      </dgm:spPr>
    </dgm:pt>
    <dgm:pt modelId="{47337EB9-476C-460B-9BAF-A685ECE1E099}" type="pres">
      <dgm:prSet presAssocID="{05307A29-EBA9-426B-A94B-9920A3FFAABB}" presName="d2" presStyleLbl="callout" presStyleIdx="3" presStyleCnt="6"/>
      <dgm:spPr>
        <a:ln>
          <a:noFill/>
        </a:ln>
      </dgm:spPr>
    </dgm:pt>
    <dgm:pt modelId="{ABCE6256-B86A-4F8E-944C-19661AC04135}" type="pres">
      <dgm:prSet presAssocID="{0972E2EF-5315-4079-8F34-47855C47A1EF}" presName="circle3" presStyleLbl="lnNode1" presStyleIdx="2" presStyleCnt="3"/>
      <dgm:spPr/>
    </dgm:pt>
    <dgm:pt modelId="{200D60D4-7D44-40B6-9FDF-4C3B868D11CA}" type="pres">
      <dgm:prSet presAssocID="{0972E2EF-5315-4079-8F34-47855C47A1EF}" presName="text3" presStyleLbl="revTx" presStyleIdx="2" presStyleCnt="3">
        <dgm:presLayoutVars>
          <dgm:bulletEnabled val="1"/>
        </dgm:presLayoutVars>
      </dgm:prSet>
      <dgm:spPr/>
    </dgm:pt>
    <dgm:pt modelId="{3B2BAE00-552C-47D9-B2C6-B93F32F01538}" type="pres">
      <dgm:prSet presAssocID="{0972E2EF-5315-4079-8F34-47855C47A1EF}" presName="line3" presStyleLbl="callout" presStyleIdx="4" presStyleCnt="6"/>
      <dgm:spPr>
        <a:ln>
          <a:noFill/>
        </a:ln>
      </dgm:spPr>
    </dgm:pt>
    <dgm:pt modelId="{22220A07-1326-4832-898B-4B3FA9275A30}" type="pres">
      <dgm:prSet presAssocID="{0972E2EF-5315-4079-8F34-47855C47A1EF}" presName="d3" presStyleLbl="callout" presStyleIdx="5" presStyleCnt="6" custLinFactNeighborX="3256" custLinFactNeighborY="4419"/>
      <dgm:spPr>
        <a:ln>
          <a:noFill/>
        </a:ln>
      </dgm:spPr>
    </dgm:pt>
  </dgm:ptLst>
  <dgm:cxnLst>
    <dgm:cxn modelId="{EC412D18-FA6D-4E4E-A3E7-43C610512219}" type="presOf" srcId="{05307A29-EBA9-426B-A94B-9920A3FFAABB}" destId="{4B9D5C23-6FE5-44C5-BF8D-A6439F80403A}" srcOrd="0" destOrd="0" presId="urn:microsoft.com/office/officeart/2005/8/layout/target1"/>
    <dgm:cxn modelId="{DCBD8838-6EFD-4833-AFDF-5365372C4A80}" type="presOf" srcId="{8BF48CB1-627E-4A83-A249-6930AB191322}" destId="{FF140486-0381-44EA-8854-5206FD9B7948}" srcOrd="0" destOrd="0" presId="urn:microsoft.com/office/officeart/2005/8/layout/target1"/>
    <dgm:cxn modelId="{7A3A7E69-9D96-41CF-ABFE-281BCCFB9E9F}" srcId="{4BA6B790-50B9-45BE-8888-2B06F1E8FC27}" destId="{0972E2EF-5315-4079-8F34-47855C47A1EF}" srcOrd="2" destOrd="0" parTransId="{1424F20E-49F1-4FB1-8005-CED4D78B025A}" sibTransId="{1DA6B5E6-6A13-45FA-A611-FE76D23820F7}"/>
    <dgm:cxn modelId="{AE05B755-997B-4775-BE33-12777D422CB0}" type="presOf" srcId="{4BA6B790-50B9-45BE-8888-2B06F1E8FC27}" destId="{98B41E80-8C6B-4C01-9FD4-C32FCD72F76F}" srcOrd="0" destOrd="0" presId="urn:microsoft.com/office/officeart/2005/8/layout/target1"/>
    <dgm:cxn modelId="{54D53485-F6D7-4E35-974C-CE3C8581556D}" srcId="{4BA6B790-50B9-45BE-8888-2B06F1E8FC27}" destId="{8BF48CB1-627E-4A83-A249-6930AB191322}" srcOrd="0" destOrd="0" parTransId="{9FF61AB5-C55F-4EE3-B9DB-BCB266E70578}" sibTransId="{7DCCE0A7-4DF3-4588-BD12-1BEE964787A1}"/>
    <dgm:cxn modelId="{EB0D3F9C-DEE3-4420-9E6E-1D219BF89E09}" type="presOf" srcId="{0972E2EF-5315-4079-8F34-47855C47A1EF}" destId="{200D60D4-7D44-40B6-9FDF-4C3B868D11CA}" srcOrd="0" destOrd="0" presId="urn:microsoft.com/office/officeart/2005/8/layout/target1"/>
    <dgm:cxn modelId="{784C59C0-758D-48A5-8436-4570A638EA72}" srcId="{4BA6B790-50B9-45BE-8888-2B06F1E8FC27}" destId="{05307A29-EBA9-426B-A94B-9920A3FFAABB}" srcOrd="1" destOrd="0" parTransId="{A08C3EC5-4C8A-4A99-A681-15FBCCCCAC9A}" sibTransId="{58D0AFE9-9BCB-4B5B-B3DC-A7D0B962F753}"/>
    <dgm:cxn modelId="{ACC53891-8C4D-4215-AB3D-03E3357E658C}" type="presParOf" srcId="{98B41E80-8C6B-4C01-9FD4-C32FCD72F76F}" destId="{26583C76-C41F-4DF3-9EB0-7F2A32105718}" srcOrd="0" destOrd="0" presId="urn:microsoft.com/office/officeart/2005/8/layout/target1"/>
    <dgm:cxn modelId="{9B4B4DCD-FB50-4FE1-B9A3-9359030E068C}" type="presParOf" srcId="{98B41E80-8C6B-4C01-9FD4-C32FCD72F76F}" destId="{FF140486-0381-44EA-8854-5206FD9B7948}" srcOrd="1" destOrd="0" presId="urn:microsoft.com/office/officeart/2005/8/layout/target1"/>
    <dgm:cxn modelId="{07467161-DCC6-4788-983F-195BDEC485CC}" type="presParOf" srcId="{98B41E80-8C6B-4C01-9FD4-C32FCD72F76F}" destId="{47ABD96D-2B40-48F3-AB3B-5475A20C47D7}" srcOrd="2" destOrd="0" presId="urn:microsoft.com/office/officeart/2005/8/layout/target1"/>
    <dgm:cxn modelId="{F7BC226B-17AD-489A-A487-6A2C05440602}" type="presParOf" srcId="{98B41E80-8C6B-4C01-9FD4-C32FCD72F76F}" destId="{85455238-C56B-44CA-91F4-707DAB2B3E89}" srcOrd="3" destOrd="0" presId="urn:microsoft.com/office/officeart/2005/8/layout/target1"/>
    <dgm:cxn modelId="{03B17A60-0922-4456-9A2E-5E425D545564}" type="presParOf" srcId="{98B41E80-8C6B-4C01-9FD4-C32FCD72F76F}" destId="{6E6C3CFB-3DF7-4B34-9DB6-B9CC22C4437E}" srcOrd="4" destOrd="0" presId="urn:microsoft.com/office/officeart/2005/8/layout/target1"/>
    <dgm:cxn modelId="{FD4A26A2-9F9C-45DB-A526-9E0F554917F3}" type="presParOf" srcId="{98B41E80-8C6B-4C01-9FD4-C32FCD72F76F}" destId="{4B9D5C23-6FE5-44C5-BF8D-A6439F80403A}" srcOrd="5" destOrd="0" presId="urn:microsoft.com/office/officeart/2005/8/layout/target1"/>
    <dgm:cxn modelId="{86561E12-C1FB-4262-BF12-C0BE1CC7B4F0}" type="presParOf" srcId="{98B41E80-8C6B-4C01-9FD4-C32FCD72F76F}" destId="{55037737-E5C5-460B-B98E-9E38D0B29665}" srcOrd="6" destOrd="0" presId="urn:microsoft.com/office/officeart/2005/8/layout/target1"/>
    <dgm:cxn modelId="{ADEE435A-64AA-441D-BE05-8D6174E57AD0}" type="presParOf" srcId="{98B41E80-8C6B-4C01-9FD4-C32FCD72F76F}" destId="{47337EB9-476C-460B-9BAF-A685ECE1E099}" srcOrd="7" destOrd="0" presId="urn:microsoft.com/office/officeart/2005/8/layout/target1"/>
    <dgm:cxn modelId="{4F495E65-DC9B-4749-AABA-4647F6D57CF4}" type="presParOf" srcId="{98B41E80-8C6B-4C01-9FD4-C32FCD72F76F}" destId="{ABCE6256-B86A-4F8E-944C-19661AC04135}" srcOrd="8" destOrd="0" presId="urn:microsoft.com/office/officeart/2005/8/layout/target1"/>
    <dgm:cxn modelId="{9906269D-C399-4410-8004-D338209C64C9}" type="presParOf" srcId="{98B41E80-8C6B-4C01-9FD4-C32FCD72F76F}" destId="{200D60D4-7D44-40B6-9FDF-4C3B868D11CA}" srcOrd="9" destOrd="0" presId="urn:microsoft.com/office/officeart/2005/8/layout/target1"/>
    <dgm:cxn modelId="{7C10295C-2906-4B5D-B35E-81D85033D087}" type="presParOf" srcId="{98B41E80-8C6B-4C01-9FD4-C32FCD72F76F}" destId="{3B2BAE00-552C-47D9-B2C6-B93F32F01538}" srcOrd="10" destOrd="0" presId="urn:microsoft.com/office/officeart/2005/8/layout/target1"/>
    <dgm:cxn modelId="{02A3ABA2-422B-4337-A1C4-E30AB08978D8}" type="presParOf" srcId="{98B41E80-8C6B-4C01-9FD4-C32FCD72F76F}" destId="{22220A07-1326-4832-898B-4B3FA9275A30}"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3_2" csCatId="accent3" phldr="1"/>
      <dgm:spPr/>
      <dgm:t>
        <a:bodyPr/>
        <a:lstStyle/>
        <a:p>
          <a:endParaRPr lang="en-US"/>
        </a:p>
      </dgm:t>
    </dgm:pt>
    <dgm:pt modelId="{26EA02A3-BF79-4156-B187-246F5A5553C5}">
      <dgm:prSet phldrT="[Text]" custT="1"/>
      <dgm:spPr/>
      <dgm:t>
        <a:bodyPr/>
        <a:lstStyle/>
        <a:p>
          <a:r>
            <a:rPr lang="en-US" sz="1000" b="1"/>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dgm:t>
        <a:bodyPr/>
        <a:lstStyle/>
        <a:p>
          <a:endParaRPr lang="en-US"/>
        </a:p>
      </dgm:t>
    </dgm:pt>
    <dgm:pt modelId="{C60FAD5D-5178-4605-8B80-C34B8C48F4E0}">
      <dgm:prSet phldrT="[Text]" custT="1"/>
      <dgm:spPr/>
      <dgm:t>
        <a:bodyPr/>
        <a:lstStyle/>
        <a:p>
          <a:r>
            <a:rPr lang="en-US" sz="1000" b="1"/>
            <a:t>Report Capstone course appropriate to CTE Pathway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6E148EAD-AC79-4478-A443-87D2C4068526}">
      <dgm:prSet phldrT="[Text]" custT="1"/>
      <dgm:spPr/>
      <dgm:t>
        <a:bodyPr/>
        <a:lstStyle/>
        <a:p>
          <a:r>
            <a:rPr lang="en-US" sz="1000" b="1"/>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dgm:t>
        <a:bodyPr/>
        <a:lstStyle/>
        <a:p>
          <a:endParaRPr lang="en-US"/>
        </a:p>
      </dgm:t>
    </dgm:pt>
    <dgm:pt modelId="{41D16F98-2CB1-4553-9D90-C3D66B747E40}">
      <dgm:prSet phldrT="[Text]" custT="1"/>
      <dgm:spPr/>
      <dgm:t>
        <a:bodyPr/>
        <a:lstStyle/>
        <a:p>
          <a:r>
            <a:rPr lang="en-US" sz="1000"/>
            <a:t>Submit SCSC associated to the CTE course</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custT="1"/>
      <dgm:spPr/>
      <dgm:t>
        <a:bodyPr/>
        <a:lstStyle/>
        <a:p>
          <a:r>
            <a:rPr lang="en-US" sz="1000" b="1"/>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custT="1"/>
      <dgm:spPr/>
      <dgm:t>
        <a:bodyPr/>
        <a:lstStyle/>
        <a:p>
          <a:r>
            <a:rPr lang="en-US" sz="1000"/>
            <a:t>Submit SCTE </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D7281F00-B9F3-454A-A14D-0CD2E30B026E}">
      <dgm:prSet custT="1"/>
      <dgm:spPr/>
      <dgm:t>
        <a:bodyPr/>
        <a:lstStyle/>
        <a:p>
          <a:r>
            <a:rPr lang="en-US" sz="1000"/>
            <a:t>State course 7000-8999</a:t>
          </a:r>
        </a:p>
      </dgm:t>
    </dgm:pt>
    <dgm:pt modelId="{4C2C946C-AB42-47B0-B9CD-A844AAAF4577}" type="parTrans" cxnId="{4CE38F9A-2EB9-4FEF-A49F-8FC71520252F}">
      <dgm:prSet/>
      <dgm:spPr/>
      <dgm:t>
        <a:bodyPr/>
        <a:lstStyle/>
        <a:p>
          <a:endParaRPr lang="en-US"/>
        </a:p>
      </dgm:t>
    </dgm:pt>
    <dgm:pt modelId="{84B11487-2BC1-4ADB-8710-8C981528BE30}" type="sibTrans" cxnId="{4CE38F9A-2EB9-4FEF-A49F-8FC71520252F}">
      <dgm:prSet/>
      <dgm:spPr/>
      <dgm:t>
        <a:bodyPr/>
        <a:lstStyle/>
        <a:p>
          <a:endParaRPr lang="en-US"/>
        </a:p>
      </dgm:t>
    </dgm:pt>
    <dgm:pt modelId="{0D06FAB5-2928-45AF-AD3E-C9779211BAA2}">
      <dgm:prSet custT="1"/>
      <dgm:spPr/>
      <dgm:t>
        <a:bodyPr/>
        <a:lstStyle/>
        <a:p>
          <a:r>
            <a:rPr lang="en-US" sz="1000"/>
            <a:t>CTE Pathway Completion Academic Year ID </a:t>
          </a:r>
          <a:r>
            <a:rPr lang="en-US" sz="1000" b="1"/>
            <a:t>must be populated </a:t>
          </a:r>
        </a:p>
      </dgm:t>
    </dgm:pt>
    <dgm:pt modelId="{DB2B61AC-41FB-4E71-AB4F-1BA16E5EF0F3}" type="parTrans" cxnId="{85A9416F-5D11-49A4-81E1-1C39C8D1B5CE}">
      <dgm:prSet/>
      <dgm:spPr/>
      <dgm:t>
        <a:bodyPr/>
        <a:lstStyle/>
        <a:p>
          <a:endParaRPr lang="en-US"/>
        </a:p>
      </dgm:t>
    </dgm:pt>
    <dgm:pt modelId="{68D50A10-2BCC-42E2-8E3F-2AF3B31AC12F}" type="sibTrans" cxnId="{85A9416F-5D11-49A4-81E1-1C39C8D1B5CE}">
      <dgm:prSet/>
      <dgm:spPr/>
      <dgm:t>
        <a:bodyPr/>
        <a:lstStyle/>
        <a:p>
          <a:endParaRPr lang="en-US"/>
        </a:p>
      </dgm:t>
    </dgm:pt>
    <dgm:pt modelId="{CFF92B4A-3391-4C84-AFE4-6B5C8CDA21FC}">
      <dgm:prSet/>
      <dgm:spPr/>
      <dgm:t>
        <a:bodyPr/>
        <a:lstStyle/>
        <a:p>
          <a:endParaRPr lang="en-US" sz="800" b="1"/>
        </a:p>
      </dgm:t>
    </dgm:pt>
    <dgm:pt modelId="{497F58E9-13FF-4E24-BBC9-D94FFC7A7E6F}" type="parTrans" cxnId="{2D11E0F8-683F-4064-8F5D-1FF6CB01E5E2}">
      <dgm:prSet/>
      <dgm:spPr/>
      <dgm:t>
        <a:bodyPr/>
        <a:lstStyle/>
        <a:p>
          <a:endParaRPr lang="en-US"/>
        </a:p>
      </dgm:t>
    </dgm:pt>
    <dgm:pt modelId="{673B3BF3-6F68-4934-8E5F-2295114F8B64}" type="sibTrans" cxnId="{2D11E0F8-683F-4064-8F5D-1FF6CB01E5E2}">
      <dgm:prSet/>
      <dgm:spPr/>
      <dgm:t>
        <a:bodyPr/>
        <a:lstStyle/>
        <a:p>
          <a:endParaRPr lang="en-US"/>
        </a:p>
      </dgm:t>
    </dgm:pt>
    <dgm:pt modelId="{BF55EBF0-8A15-4201-822E-4C389B20670E}">
      <dgm:prSet custT="1"/>
      <dgm:spPr/>
      <dgm:t>
        <a:bodyPr/>
        <a:lstStyle/>
        <a:p>
          <a:r>
            <a:rPr lang="en-US" sz="1000"/>
            <a:t>CTE Pathway Completion Academic Year ID must be current year.</a:t>
          </a:r>
          <a:endParaRPr lang="en-US" sz="1000" b="1"/>
        </a:p>
      </dgm:t>
    </dgm:pt>
    <dgm:pt modelId="{ED180D42-A09C-4B35-B282-478B120C937E}" type="parTrans" cxnId="{4A9CF6B4-34D1-4BEE-A21A-13B6B9CA00FC}">
      <dgm:prSet/>
      <dgm:spPr/>
      <dgm:t>
        <a:bodyPr/>
        <a:lstStyle/>
        <a:p>
          <a:endParaRPr lang="en-US"/>
        </a:p>
      </dgm:t>
    </dgm:pt>
    <dgm:pt modelId="{9EF5585C-70FB-4D3F-AE90-F51A37645837}" type="sibTrans" cxnId="{4A9CF6B4-34D1-4BEE-A21A-13B6B9CA00FC}">
      <dgm:prSet/>
      <dgm:spPr/>
      <dgm:t>
        <a:bodyPr/>
        <a:lstStyle/>
        <a:p>
          <a:endParaRPr lang="en-US"/>
        </a:p>
      </dgm:t>
    </dgm:pt>
    <dgm:pt modelId="{B73B10EB-75C2-4F1E-A980-FB7C340B45C1}">
      <dgm:prSet phldrT="[Text]" custT="1"/>
      <dgm:spPr/>
      <dgm:t>
        <a:bodyPr/>
        <a:lstStyle/>
        <a:p>
          <a:r>
            <a:rPr lang="en-US" sz="1000"/>
            <a:t>Report CTE Pathway Code</a:t>
          </a:r>
        </a:p>
      </dgm:t>
    </dgm:pt>
    <dgm:pt modelId="{46D979FC-961E-45AA-B507-5AB0BBFE5BAE}" type="parTrans" cxnId="{17C4AF36-0F14-4E5D-878A-BC6D7E16A347}">
      <dgm:prSet/>
      <dgm:spPr/>
      <dgm:t>
        <a:bodyPr/>
        <a:lstStyle/>
        <a:p>
          <a:endParaRPr lang="en-US"/>
        </a:p>
      </dgm:t>
    </dgm:pt>
    <dgm:pt modelId="{5E5C2012-1903-43D1-81C1-BDA2D8B00C1C}" type="sibTrans" cxnId="{17C4AF36-0F14-4E5D-878A-BC6D7E16A347}">
      <dgm:prSet/>
      <dgm:spPr/>
      <dgm:t>
        <a:bodyPr/>
        <a:lstStyle/>
        <a:p>
          <a:endParaRPr lang="en-US"/>
        </a:p>
      </dgm:t>
    </dgm:pt>
    <dgm:pt modelId="{11ECD2AC-E1B2-4C04-B665-0B8068AFCC0B}">
      <dgm:prSet custT="1"/>
      <dgm:spPr/>
      <dgm:t>
        <a:bodyPr/>
        <a:lstStyle/>
        <a:p>
          <a:endParaRPr lang="en-US" sz="1000" b="1"/>
        </a:p>
      </dgm:t>
    </dgm:pt>
    <dgm:pt modelId="{AAD3CE35-67BA-40D0-A9C3-7FBC98A61C73}" type="parTrans" cxnId="{2E7C183B-4F86-43A9-8716-A25733ECA25E}">
      <dgm:prSet/>
      <dgm:spPr/>
      <dgm:t>
        <a:bodyPr/>
        <a:lstStyle/>
        <a:p>
          <a:endParaRPr lang="en-US"/>
        </a:p>
      </dgm:t>
    </dgm:pt>
    <dgm:pt modelId="{C50C6C19-32A3-4469-AB8A-63E35F9157F1}" type="sibTrans" cxnId="{2E7C183B-4F86-43A9-8716-A25733ECA25E}">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F280EF28-1DC1-45CC-AEAE-C4DE53EC79FC}" type="presOf" srcId="{D7281F00-B9F3-454A-A14D-0CD2E30B026E}" destId="{D6EA1DF2-482C-4027-9E5D-CA9458555329}" srcOrd="0" destOrd="1" presId="urn:microsoft.com/office/officeart/2005/8/layout/process3"/>
    <dgm:cxn modelId="{17C4AF36-0F14-4E5D-878A-BC6D7E16A347}" srcId="{923A804E-FF03-44FE-BED8-9447959D6E48}" destId="{B73B10EB-75C2-4F1E-A980-FB7C340B45C1}" srcOrd="1" destOrd="0" parTransId="{46D979FC-961E-45AA-B507-5AB0BBFE5BAE}" sibTransId="{5E5C2012-1903-43D1-81C1-BDA2D8B00C1C}"/>
    <dgm:cxn modelId="{2E7C183B-4F86-43A9-8716-A25733ECA25E}" srcId="{923A804E-FF03-44FE-BED8-9447959D6E48}" destId="{11ECD2AC-E1B2-4C04-B665-0B8068AFCC0B}" srcOrd="4" destOrd="0" parTransId="{AAD3CE35-67BA-40D0-A9C3-7FBC98A61C73}" sibTransId="{C50C6C19-32A3-4469-AB8A-63E35F9157F1}"/>
    <dgm:cxn modelId="{31295664-5A9B-4065-9A9E-F3760AE3C5CD}" type="presOf" srcId="{CFF92B4A-3391-4C84-AFE4-6B5C8CDA21FC}" destId="{9CADED0D-6B1F-4BFB-9C22-93FFFC5BA083}" srcOrd="0" destOrd="5" presId="urn:microsoft.com/office/officeart/2005/8/layout/process3"/>
    <dgm:cxn modelId="{942EEF65-748E-462C-A07C-6447154BD42E}" type="presOf" srcId="{6E148EAD-AC79-4478-A443-87D2C4068526}" destId="{8719A281-CF6E-4880-80EC-599DB27AB78D}" srcOrd="0" destOrd="0" presId="urn:microsoft.com/office/officeart/2005/8/layout/process3"/>
    <dgm:cxn modelId="{232D464B-9BF3-4660-AFAE-1F5A3304959A}" srcId="{6E148EAD-AC79-4478-A443-87D2C4068526}" destId="{41D16F98-2CB1-4553-9D90-C3D66B747E40}" srcOrd="0" destOrd="0" parTransId="{DBA8565D-E38B-43D1-A039-0AFC36EEDAC1}" sibTransId="{274136DD-ED9F-4A63-B1C3-6AEF235A25ED}"/>
    <dgm:cxn modelId="{30001D6D-8C43-4FC1-B60B-DD91CC84294D}" type="presOf" srcId="{57859378-A632-45C4-93C5-63731C81799F}" destId="{3B91A8BE-9150-4386-8F21-BE9E25D1D1B1}" srcOrd="0" destOrd="0" presId="urn:microsoft.com/office/officeart/2005/8/layout/process3"/>
    <dgm:cxn modelId="{85A9416F-5D11-49A4-81E1-1C39C8D1B5CE}" srcId="{923A804E-FF03-44FE-BED8-9447959D6E48}" destId="{0D06FAB5-2928-45AF-AD3E-C9779211BAA2}" srcOrd="2" destOrd="0" parTransId="{DB2B61AC-41FB-4E71-AB4F-1BA16E5EF0F3}" sibTransId="{68D50A10-2BCC-42E2-8E3F-2AF3B31AC12F}"/>
    <dgm:cxn modelId="{2539E170-4A0D-4745-B42F-0A57B7BEEEB9}" type="presOf" srcId="{50053FF7-093A-4AC6-BA76-AEFCCCCC8CDC}" destId="{4DEA3B48-E16E-4F4D-B812-A07B25B272D5}" srcOrd="0" destOrd="0" presId="urn:microsoft.com/office/officeart/2005/8/layout/process3"/>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C65E8F88-D164-43EE-9C93-349C29FEE0E5}" type="presOf" srcId="{4D0FFC45-D886-4918-B019-9687855722B9}" destId="{88AF5CF6-751D-47C9-AD0A-C122192B99C5}" srcOrd="0" destOrd="0" presId="urn:microsoft.com/office/officeart/2005/8/layout/process3"/>
    <dgm:cxn modelId="{DB329B8B-7474-4C9E-A0FF-8DD2C0ACF455}" type="presOf" srcId="{B73B10EB-75C2-4F1E-A980-FB7C340B45C1}" destId="{9CADED0D-6B1F-4BFB-9C22-93FFFC5BA083}" srcOrd="0" destOrd="1"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4CE38F9A-2EB9-4FEF-A49F-8FC71520252F}" srcId="{26EA02A3-BF79-4156-B187-246F5A5553C5}" destId="{D7281F00-B9F3-454A-A14D-0CD2E30B026E}" srcOrd="1" destOrd="0" parTransId="{4C2C946C-AB42-47B0-B9CD-A844AAAF4577}" sibTransId="{84B11487-2BC1-4ADB-8710-8C981528BE30}"/>
    <dgm:cxn modelId="{7544DCA3-1B19-4B01-BC07-51866EC1F191}" type="presOf" srcId="{BF55EBF0-8A15-4201-822E-4C389B20670E}" destId="{9CADED0D-6B1F-4BFB-9C22-93FFFC5BA083}" srcOrd="0" destOrd="3" presId="urn:microsoft.com/office/officeart/2005/8/layout/process3"/>
    <dgm:cxn modelId="{2D6DB0A6-E1B6-44B8-A5C9-A86D5ABF0292}" type="presOf" srcId="{57859378-A632-45C4-93C5-63731C81799F}" destId="{51CCD4CD-C63D-419F-83A6-B65FC34A953D}" srcOrd="1" destOrd="0" presId="urn:microsoft.com/office/officeart/2005/8/layout/process3"/>
    <dgm:cxn modelId="{4A9CF6B4-34D1-4BEE-A21A-13B6B9CA00FC}" srcId="{923A804E-FF03-44FE-BED8-9447959D6E48}" destId="{BF55EBF0-8A15-4201-822E-4C389B20670E}" srcOrd="3" destOrd="0" parTransId="{ED180D42-A09C-4B35-B282-478B120C937E}" sibTransId="{9EF5585C-70FB-4D3F-AE90-F51A37645837}"/>
    <dgm:cxn modelId="{6F660DC2-8CB9-442D-B55E-6B478FE2A024}" type="presOf" srcId="{11ECD2AC-E1B2-4C04-B665-0B8068AFCC0B}" destId="{9CADED0D-6B1F-4BFB-9C22-93FFFC5BA083}" srcOrd="0" destOrd="4" presId="urn:microsoft.com/office/officeart/2005/8/layout/process3"/>
    <dgm:cxn modelId="{568E0ACD-4C54-4233-AFDD-BC1F0243FE59}" srcId="{923A804E-FF03-44FE-BED8-9447959D6E48}" destId="{AB80DBA7-6737-439D-93A1-E93852BDE424}" srcOrd="0" destOrd="0" parTransId="{EF6014F7-6E60-4477-9909-4AD23AB74863}" sibTransId="{4EDB6119-9962-4097-A83A-BB589E97473C}"/>
    <dgm:cxn modelId="{1BEF15D3-03DD-49B7-B790-F76AD769B7AE}" type="presOf" srcId="{26EA02A3-BF79-4156-B187-246F5A5553C5}" destId="{6638195A-28B1-4B69-A915-65A4BDF0AF59}" srcOrd="0" destOrd="0" presId="urn:microsoft.com/office/officeart/2005/8/layout/process3"/>
    <dgm:cxn modelId="{7B0A03D5-B917-406F-A116-6CC6588AE437}" type="presOf" srcId="{0D06FAB5-2928-45AF-AD3E-C9779211BAA2}" destId="{9CADED0D-6B1F-4BFB-9C22-93FFFC5BA083}" srcOrd="0" destOrd="2"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694842F8-C720-4731-B3C7-2128DA5FF9CF}" type="presOf" srcId="{6E148EAD-AC79-4478-A443-87D2C4068526}" destId="{F82F45FD-6501-4864-A4BD-FE11190FF2B7}" srcOrd="1" destOrd="0" presId="urn:microsoft.com/office/officeart/2005/8/layout/process3"/>
    <dgm:cxn modelId="{2D11E0F8-683F-4064-8F5D-1FF6CB01E5E2}" srcId="{923A804E-FF03-44FE-BED8-9447959D6E48}" destId="{CFF92B4A-3391-4C84-AFE4-6B5C8CDA21FC}" srcOrd="5" destOrd="0" parTransId="{497F58E9-13FF-4E24-BBC9-D94FFC7A7E6F}" sibTransId="{673B3BF3-6F68-4934-8E5F-2295114F8B64}"/>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6EA02A3-BF79-4156-B187-246F5A5553C5}">
      <dgm:prSet phldrT="[Text]" custT="1"/>
      <dgm:spPr>
        <a:solidFill>
          <a:schemeClr val="accent2"/>
        </a:solidFill>
      </dgm:spPr>
      <dgm:t>
        <a:bodyPr/>
        <a:lstStyle/>
        <a:p>
          <a:r>
            <a:rPr lang="en-US" sz="1000" b="1">
              <a:solidFill>
                <a:schemeClr val="tx1">
                  <a:lumMod val="85000"/>
                  <a:lumOff val="15000"/>
                </a:schemeClr>
              </a:solidFill>
            </a:rPr>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a:solidFill>
          <a:schemeClr val="accent2">
            <a:lumMod val="40000"/>
            <a:lumOff val="60000"/>
          </a:schemeClr>
        </a:solidFill>
      </dgm:spPr>
      <dgm:t>
        <a:bodyPr/>
        <a:lstStyle/>
        <a:p>
          <a:endParaRPr lang="en-US"/>
        </a:p>
      </dgm:t>
    </dgm:pt>
    <dgm:pt modelId="{C60FAD5D-5178-4605-8B80-C34B8C48F4E0}">
      <dgm:prSet phldrT="[Text]"/>
      <dgm:spPr>
        <a:ln>
          <a:solidFill>
            <a:schemeClr val="accent2"/>
          </a:solidFill>
        </a:ln>
      </dgm:spPr>
      <dgm:t>
        <a:bodyPr/>
        <a:lstStyle/>
        <a:p>
          <a:r>
            <a:rPr lang="en-US"/>
            <a:t>Report CTE course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FC8825B2-3097-431E-929A-CAFE5062E873}">
      <dgm:prSet phldrT="[Text]"/>
      <dgm:spPr>
        <a:ln>
          <a:solidFill>
            <a:schemeClr val="accent2"/>
          </a:solidFill>
        </a:ln>
      </dgm:spPr>
      <dgm:t>
        <a:bodyPr/>
        <a:lstStyle/>
        <a:p>
          <a:r>
            <a:rPr lang="en-US"/>
            <a:t>State course 7000-8999</a:t>
          </a:r>
        </a:p>
      </dgm:t>
    </dgm:pt>
    <dgm:pt modelId="{2C47B941-D7D9-4B07-B550-5E740139C36C}" type="parTrans" cxnId="{142D04D2-C564-4FAE-A56D-8C51182EF27A}">
      <dgm:prSet/>
      <dgm:spPr/>
      <dgm:t>
        <a:bodyPr/>
        <a:lstStyle/>
        <a:p>
          <a:endParaRPr lang="en-US"/>
        </a:p>
      </dgm:t>
    </dgm:pt>
    <dgm:pt modelId="{34277E65-83C8-47ED-9BAE-A16C1B912AA0}" type="sibTrans" cxnId="{142D04D2-C564-4FAE-A56D-8C51182EF27A}">
      <dgm:prSet/>
      <dgm:spPr/>
      <dgm:t>
        <a:bodyPr/>
        <a:lstStyle/>
        <a:p>
          <a:endParaRPr lang="en-US"/>
        </a:p>
      </dgm:t>
    </dgm:pt>
    <dgm:pt modelId="{6E148EAD-AC79-4478-A443-87D2C4068526}">
      <dgm:prSet phldrT="[Text]" custT="1"/>
      <dgm:spPr>
        <a:solidFill>
          <a:schemeClr val="accent2"/>
        </a:solidFill>
      </dgm:spPr>
      <dgm:t>
        <a:bodyPr/>
        <a:lstStyle/>
        <a:p>
          <a:r>
            <a:rPr lang="en-US" sz="1000" b="1">
              <a:solidFill>
                <a:schemeClr val="tx1">
                  <a:lumMod val="85000"/>
                  <a:lumOff val="15000"/>
                </a:schemeClr>
              </a:solidFill>
            </a:rPr>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a:solidFill>
          <a:schemeClr val="accent2">
            <a:lumMod val="40000"/>
            <a:lumOff val="60000"/>
          </a:schemeClr>
        </a:solidFill>
      </dgm:spPr>
      <dgm:t>
        <a:bodyPr/>
        <a:lstStyle/>
        <a:p>
          <a:endParaRPr lang="en-US"/>
        </a:p>
      </dgm:t>
    </dgm:pt>
    <dgm:pt modelId="{41D16F98-2CB1-4553-9D90-C3D66B747E40}">
      <dgm:prSet phldrT="[Text]"/>
      <dgm:spPr>
        <a:ln>
          <a:solidFill>
            <a:schemeClr val="accent2"/>
          </a:solidFill>
        </a:ln>
      </dgm:spPr>
      <dgm:t>
        <a:bodyPr/>
        <a:lstStyle/>
        <a:p>
          <a:r>
            <a:rPr lang="en-US"/>
            <a:t>Submit SCSC associated to the CTE course</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custT="1"/>
      <dgm:spPr>
        <a:solidFill>
          <a:schemeClr val="accent2"/>
        </a:solidFill>
      </dgm:spPr>
      <dgm:t>
        <a:bodyPr/>
        <a:lstStyle/>
        <a:p>
          <a:r>
            <a:rPr lang="en-US" sz="1000" b="1">
              <a:solidFill>
                <a:schemeClr val="tx1">
                  <a:lumMod val="85000"/>
                  <a:lumOff val="15000"/>
                </a:schemeClr>
              </a:solidFill>
            </a:rPr>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dgm:spPr>
        <a:ln>
          <a:solidFill>
            <a:schemeClr val="accent2"/>
          </a:solidFill>
        </a:ln>
      </dgm:spPr>
      <dgm:t>
        <a:bodyPr/>
        <a:lstStyle/>
        <a:p>
          <a:r>
            <a:rPr lang="en-US"/>
            <a:t>Do not submit SCTE</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942EEF65-748E-462C-A07C-6447154BD42E}" type="presOf" srcId="{6E148EAD-AC79-4478-A443-87D2C4068526}" destId="{8719A281-CF6E-4880-80EC-599DB27AB78D}" srcOrd="0" destOrd="0" presId="urn:microsoft.com/office/officeart/2005/8/layout/process3"/>
    <dgm:cxn modelId="{232D464B-9BF3-4660-AFAE-1F5A3304959A}" srcId="{6E148EAD-AC79-4478-A443-87D2C4068526}" destId="{41D16F98-2CB1-4553-9D90-C3D66B747E40}" srcOrd="0" destOrd="0" parTransId="{DBA8565D-E38B-43D1-A039-0AFC36EEDAC1}" sibTransId="{274136DD-ED9F-4A63-B1C3-6AEF235A25ED}"/>
    <dgm:cxn modelId="{30001D6D-8C43-4FC1-B60B-DD91CC84294D}" type="presOf" srcId="{57859378-A632-45C4-93C5-63731C81799F}" destId="{3B91A8BE-9150-4386-8F21-BE9E25D1D1B1}" srcOrd="0" destOrd="0" presId="urn:microsoft.com/office/officeart/2005/8/layout/process3"/>
    <dgm:cxn modelId="{2539E170-4A0D-4745-B42F-0A57B7BEEEB9}" type="presOf" srcId="{50053FF7-093A-4AC6-BA76-AEFCCCCC8CDC}" destId="{4DEA3B48-E16E-4F4D-B812-A07B25B272D5}" srcOrd="0" destOrd="0" presId="urn:microsoft.com/office/officeart/2005/8/layout/process3"/>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C65E8F88-D164-43EE-9C93-349C29FEE0E5}" type="presOf" srcId="{4D0FFC45-D886-4918-B019-9687855722B9}" destId="{88AF5CF6-751D-47C9-AD0A-C122192B99C5}" srcOrd="0" destOrd="0"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2D6DB0A6-E1B6-44B8-A5C9-A86D5ABF0292}" type="presOf" srcId="{57859378-A632-45C4-93C5-63731C81799F}" destId="{51CCD4CD-C63D-419F-83A6-B65FC34A953D}" srcOrd="1" destOrd="0" presId="urn:microsoft.com/office/officeart/2005/8/layout/process3"/>
    <dgm:cxn modelId="{568E0ACD-4C54-4233-AFDD-BC1F0243FE59}" srcId="{923A804E-FF03-44FE-BED8-9447959D6E48}" destId="{AB80DBA7-6737-439D-93A1-E93852BDE424}" srcOrd="0" destOrd="0" parTransId="{EF6014F7-6E60-4477-9909-4AD23AB74863}" sibTransId="{4EDB6119-9962-4097-A83A-BB589E97473C}"/>
    <dgm:cxn modelId="{142D04D2-C564-4FAE-A56D-8C51182EF27A}" srcId="{26EA02A3-BF79-4156-B187-246F5A5553C5}" destId="{FC8825B2-3097-431E-929A-CAFE5062E873}" srcOrd="1" destOrd="0" parTransId="{2C47B941-D7D9-4B07-B550-5E740139C36C}" sibTransId="{34277E65-83C8-47ED-9BAE-A16C1B912AA0}"/>
    <dgm:cxn modelId="{1BEF15D3-03DD-49B7-B790-F76AD769B7AE}" type="presOf" srcId="{26EA02A3-BF79-4156-B187-246F5A5553C5}" destId="{6638195A-28B1-4B69-A915-65A4BDF0AF59}" srcOrd="0" destOrd="0"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15645DF4-6394-4F55-A084-3E79FBEA6889}" type="presOf" srcId="{FC8825B2-3097-431E-929A-CAFE5062E873}" destId="{D6EA1DF2-482C-4027-9E5D-CA9458555329}" srcOrd="0" destOrd="1" presId="urn:microsoft.com/office/officeart/2005/8/layout/process3"/>
    <dgm:cxn modelId="{694842F8-C720-4731-B3C7-2128DA5FF9CF}" type="presOf" srcId="{6E148EAD-AC79-4478-A443-87D2C4068526}" destId="{F82F45FD-6501-4864-A4BD-FE11190FF2B7}" srcOrd="1" destOrd="0" presId="urn:microsoft.com/office/officeart/2005/8/layout/process3"/>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F30AA8-01F5-4F2E-B322-92B433514CA9}"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en-US"/>
        </a:p>
      </dgm:t>
    </dgm:pt>
    <dgm:pt modelId="{E852FB81-7370-49E1-BF29-94817682D3E3}">
      <dgm:prSet phldrT="[Text]" phldr="0"/>
      <dgm:spPr/>
      <dgm:t>
        <a:bodyPr/>
        <a:lstStyle/>
        <a:p>
          <a:r>
            <a:rPr lang="en-US"/>
            <a:t>Review Reports</a:t>
          </a:r>
        </a:p>
      </dgm:t>
    </dgm:pt>
    <dgm:pt modelId="{7C6435BB-11D6-4019-953B-CB2198EA3266}" type="parTrans" cxnId="{CA44FE78-5C72-4261-82A5-D8D399E1A005}">
      <dgm:prSet/>
      <dgm:spPr/>
      <dgm:t>
        <a:bodyPr/>
        <a:lstStyle/>
        <a:p>
          <a:endParaRPr lang="en-US"/>
        </a:p>
      </dgm:t>
    </dgm:pt>
    <dgm:pt modelId="{BAB6C921-124F-4C63-AFE3-740DA0E7CCA0}" type="sibTrans" cxnId="{CA44FE78-5C72-4261-82A5-D8D399E1A005}">
      <dgm:prSet/>
      <dgm:spPr/>
      <dgm:t>
        <a:bodyPr/>
        <a:lstStyle/>
        <a:p>
          <a:endParaRPr lang="en-US"/>
        </a:p>
      </dgm:t>
    </dgm:pt>
    <dgm:pt modelId="{3007E211-E289-4B08-929A-8DF6FCCA46E9}">
      <dgm:prSet phldrT="[Text]" phldr="0"/>
      <dgm:spPr/>
      <dgm:t>
        <a:bodyPr/>
        <a:lstStyle/>
        <a:p>
          <a:r>
            <a:rPr lang="en-US"/>
            <a:t>LEA Approval </a:t>
          </a:r>
        </a:p>
      </dgm:t>
    </dgm:pt>
    <dgm:pt modelId="{7BFFBE66-952B-427D-BA0F-ECC21D8422A1}" type="parTrans" cxnId="{ABAEEA6C-4F2E-4569-80C4-0F9566C48E51}">
      <dgm:prSet/>
      <dgm:spPr/>
      <dgm:t>
        <a:bodyPr/>
        <a:lstStyle/>
        <a:p>
          <a:endParaRPr lang="en-US"/>
        </a:p>
      </dgm:t>
    </dgm:pt>
    <dgm:pt modelId="{F6914123-12C5-49DB-88A2-83B44570573C}" type="sibTrans" cxnId="{ABAEEA6C-4F2E-4569-80C4-0F9566C48E51}">
      <dgm:prSet/>
      <dgm:spPr/>
      <dgm:t>
        <a:bodyPr/>
        <a:lstStyle/>
        <a:p>
          <a:endParaRPr lang="en-US"/>
        </a:p>
      </dgm:t>
    </dgm:pt>
    <dgm:pt modelId="{4F9F8997-C05D-493A-9194-495DE62DFB28}">
      <dgm:prSet phldrT="[Text]" phldr="0"/>
      <dgm:spPr/>
      <dgm:t>
        <a:bodyPr/>
        <a:lstStyle/>
        <a:p>
          <a:r>
            <a:rPr lang="en-US"/>
            <a:t>LEA Submission Process</a:t>
          </a:r>
        </a:p>
      </dgm:t>
    </dgm:pt>
    <dgm:pt modelId="{A1B58563-82F5-4114-8075-60DADEFDFF24}" type="parTrans" cxnId="{8131122B-44BE-4271-A0FA-E446C3A67BC5}">
      <dgm:prSet/>
      <dgm:spPr/>
      <dgm:t>
        <a:bodyPr/>
        <a:lstStyle/>
        <a:p>
          <a:endParaRPr lang="en-US"/>
        </a:p>
      </dgm:t>
    </dgm:pt>
    <dgm:pt modelId="{5560A336-2559-49CF-8BCC-7E73186DBE96}" type="sibTrans" cxnId="{8131122B-44BE-4271-A0FA-E446C3A67BC5}">
      <dgm:prSet/>
      <dgm:spPr/>
      <dgm:t>
        <a:bodyPr/>
        <a:lstStyle/>
        <a:p>
          <a:endParaRPr lang="en-US"/>
        </a:p>
      </dgm:t>
    </dgm:pt>
    <dgm:pt modelId="{34866B89-8667-4BED-9449-B703BA09BFDC}">
      <dgm:prSet/>
      <dgm:spPr/>
      <dgm:t>
        <a:bodyPr/>
        <a:lstStyle/>
        <a:p>
          <a:r>
            <a:rPr lang="en-US"/>
            <a:t>CERT Error Correction</a:t>
          </a:r>
        </a:p>
      </dgm:t>
    </dgm:pt>
    <dgm:pt modelId="{B22336DC-14CE-4B59-AFA4-38E87F151A6E}" type="parTrans" cxnId="{6E71E47B-0314-44C7-8D46-EF10A79F635C}">
      <dgm:prSet/>
      <dgm:spPr/>
      <dgm:t>
        <a:bodyPr/>
        <a:lstStyle/>
        <a:p>
          <a:endParaRPr lang="en-US"/>
        </a:p>
      </dgm:t>
    </dgm:pt>
    <dgm:pt modelId="{FBC505A7-97AB-4D13-B7C9-E18206D6777A}" type="sibTrans" cxnId="{6E71E47B-0314-44C7-8D46-EF10A79F635C}">
      <dgm:prSet/>
      <dgm:spPr/>
      <dgm:t>
        <a:bodyPr/>
        <a:lstStyle/>
        <a:p>
          <a:endParaRPr lang="en-US"/>
        </a:p>
      </dgm:t>
    </dgm:pt>
    <dgm:pt modelId="{C33D3E71-B558-4A99-B3B3-5F8E339B069E}" type="pres">
      <dgm:prSet presAssocID="{54F30AA8-01F5-4F2E-B322-92B433514CA9}" presName="compositeShape" presStyleCnt="0">
        <dgm:presLayoutVars>
          <dgm:chMax val="7"/>
          <dgm:dir/>
          <dgm:resizeHandles val="exact"/>
        </dgm:presLayoutVars>
      </dgm:prSet>
      <dgm:spPr/>
    </dgm:pt>
    <dgm:pt modelId="{A8676204-55DD-4362-902B-ECC0148C5C5D}" type="pres">
      <dgm:prSet presAssocID="{54F30AA8-01F5-4F2E-B322-92B433514CA9}" presName="wedge1" presStyleLbl="node1" presStyleIdx="0" presStyleCnt="4"/>
      <dgm:spPr/>
    </dgm:pt>
    <dgm:pt modelId="{90EC2FF6-C3C6-4426-887B-7FD1E8CD0FA9}" type="pres">
      <dgm:prSet presAssocID="{54F30AA8-01F5-4F2E-B322-92B433514CA9}" presName="dummy1a" presStyleCnt="0"/>
      <dgm:spPr/>
    </dgm:pt>
    <dgm:pt modelId="{0D385816-8CEF-4194-9452-D0046270C228}" type="pres">
      <dgm:prSet presAssocID="{54F30AA8-01F5-4F2E-B322-92B433514CA9}" presName="dummy1b" presStyleCnt="0"/>
      <dgm:spPr/>
    </dgm:pt>
    <dgm:pt modelId="{BF9D8DAD-F18D-43AD-8291-5E4610E27E4A}" type="pres">
      <dgm:prSet presAssocID="{54F30AA8-01F5-4F2E-B322-92B433514CA9}" presName="wedge1Tx" presStyleLbl="node1" presStyleIdx="0" presStyleCnt="4">
        <dgm:presLayoutVars>
          <dgm:chMax val="0"/>
          <dgm:chPref val="0"/>
          <dgm:bulletEnabled val="1"/>
        </dgm:presLayoutVars>
      </dgm:prSet>
      <dgm:spPr/>
    </dgm:pt>
    <dgm:pt modelId="{2045D5C5-D12D-4063-8A66-D6AD310C93C6}" type="pres">
      <dgm:prSet presAssocID="{54F30AA8-01F5-4F2E-B322-92B433514CA9}" presName="wedge2" presStyleLbl="node1" presStyleIdx="1" presStyleCnt="4"/>
      <dgm:spPr/>
    </dgm:pt>
    <dgm:pt modelId="{D4A1AC93-C054-44DF-B4F3-F6661A9BCAB1}" type="pres">
      <dgm:prSet presAssocID="{54F30AA8-01F5-4F2E-B322-92B433514CA9}" presName="dummy2a" presStyleCnt="0"/>
      <dgm:spPr/>
    </dgm:pt>
    <dgm:pt modelId="{7B7D6880-B8F5-400C-963D-A0D14925ADFE}" type="pres">
      <dgm:prSet presAssocID="{54F30AA8-01F5-4F2E-B322-92B433514CA9}" presName="dummy2b" presStyleCnt="0"/>
      <dgm:spPr/>
    </dgm:pt>
    <dgm:pt modelId="{B922FF4D-C5FA-470C-B40F-844E0E8D9494}" type="pres">
      <dgm:prSet presAssocID="{54F30AA8-01F5-4F2E-B322-92B433514CA9}" presName="wedge2Tx" presStyleLbl="node1" presStyleIdx="1" presStyleCnt="4">
        <dgm:presLayoutVars>
          <dgm:chMax val="0"/>
          <dgm:chPref val="0"/>
          <dgm:bulletEnabled val="1"/>
        </dgm:presLayoutVars>
      </dgm:prSet>
      <dgm:spPr/>
    </dgm:pt>
    <dgm:pt modelId="{14FF2F2B-5018-4041-8C50-533FF37B8F17}" type="pres">
      <dgm:prSet presAssocID="{54F30AA8-01F5-4F2E-B322-92B433514CA9}" presName="wedge3" presStyleLbl="node1" presStyleIdx="2" presStyleCnt="4"/>
      <dgm:spPr/>
    </dgm:pt>
    <dgm:pt modelId="{3C60FDBC-7EAC-449B-A36E-F5AC108C837A}" type="pres">
      <dgm:prSet presAssocID="{54F30AA8-01F5-4F2E-B322-92B433514CA9}" presName="dummy3a" presStyleCnt="0"/>
      <dgm:spPr/>
    </dgm:pt>
    <dgm:pt modelId="{A3A72A04-CA03-4EE1-BD9E-0E1DC2DD94D2}" type="pres">
      <dgm:prSet presAssocID="{54F30AA8-01F5-4F2E-B322-92B433514CA9}" presName="dummy3b" presStyleCnt="0"/>
      <dgm:spPr/>
    </dgm:pt>
    <dgm:pt modelId="{6324C158-897A-4809-9198-BB4BB5928C39}" type="pres">
      <dgm:prSet presAssocID="{54F30AA8-01F5-4F2E-B322-92B433514CA9}" presName="wedge3Tx" presStyleLbl="node1" presStyleIdx="2" presStyleCnt="4">
        <dgm:presLayoutVars>
          <dgm:chMax val="0"/>
          <dgm:chPref val="0"/>
          <dgm:bulletEnabled val="1"/>
        </dgm:presLayoutVars>
      </dgm:prSet>
      <dgm:spPr/>
    </dgm:pt>
    <dgm:pt modelId="{09982EA1-75A1-4663-864D-5779B64EDA59}" type="pres">
      <dgm:prSet presAssocID="{54F30AA8-01F5-4F2E-B322-92B433514CA9}" presName="wedge4" presStyleLbl="node1" presStyleIdx="3" presStyleCnt="4"/>
      <dgm:spPr/>
    </dgm:pt>
    <dgm:pt modelId="{B6AB35A2-B7FC-4F1A-B354-EED813AA97D4}" type="pres">
      <dgm:prSet presAssocID="{54F30AA8-01F5-4F2E-B322-92B433514CA9}" presName="dummy4a" presStyleCnt="0"/>
      <dgm:spPr/>
    </dgm:pt>
    <dgm:pt modelId="{8BCF972F-9EF4-4374-8475-2C3AE9CA91C7}" type="pres">
      <dgm:prSet presAssocID="{54F30AA8-01F5-4F2E-B322-92B433514CA9}" presName="dummy4b" presStyleCnt="0"/>
      <dgm:spPr/>
    </dgm:pt>
    <dgm:pt modelId="{89CC18E6-F57C-47A7-926E-166438E2AD50}" type="pres">
      <dgm:prSet presAssocID="{54F30AA8-01F5-4F2E-B322-92B433514CA9}" presName="wedge4Tx" presStyleLbl="node1" presStyleIdx="3" presStyleCnt="4">
        <dgm:presLayoutVars>
          <dgm:chMax val="0"/>
          <dgm:chPref val="0"/>
          <dgm:bulletEnabled val="1"/>
        </dgm:presLayoutVars>
      </dgm:prSet>
      <dgm:spPr/>
    </dgm:pt>
    <dgm:pt modelId="{1510B7AF-AD9D-4FFF-BB2C-41BB064C808A}" type="pres">
      <dgm:prSet presAssocID="{BAB6C921-124F-4C63-AFE3-740DA0E7CCA0}" presName="arrowWedge1" presStyleLbl="fgSibTrans2D1" presStyleIdx="0" presStyleCnt="4"/>
      <dgm:spPr/>
    </dgm:pt>
    <dgm:pt modelId="{987751DE-4F96-4947-A916-C027ED474C1C}" type="pres">
      <dgm:prSet presAssocID="{F6914123-12C5-49DB-88A2-83B44570573C}" presName="arrowWedge2" presStyleLbl="fgSibTrans2D1" presStyleIdx="1" presStyleCnt="4"/>
      <dgm:spPr/>
    </dgm:pt>
    <dgm:pt modelId="{2A1118CE-A17D-40F1-835A-67701E41030A}" type="pres">
      <dgm:prSet presAssocID="{5560A336-2559-49CF-8BCC-7E73186DBE96}" presName="arrowWedge3" presStyleLbl="fgSibTrans2D1" presStyleIdx="2" presStyleCnt="4"/>
      <dgm:spPr/>
    </dgm:pt>
    <dgm:pt modelId="{57378CEE-F397-47BE-AAD2-C74775C87835}" type="pres">
      <dgm:prSet presAssocID="{FBC505A7-97AB-4D13-B7C9-E18206D6777A}" presName="arrowWedge4" presStyleLbl="fgSibTrans2D1" presStyleIdx="3" presStyleCnt="4"/>
      <dgm:spPr/>
    </dgm:pt>
  </dgm:ptLst>
  <dgm:cxnLst>
    <dgm:cxn modelId="{8131122B-44BE-4271-A0FA-E446C3A67BC5}" srcId="{54F30AA8-01F5-4F2E-B322-92B433514CA9}" destId="{4F9F8997-C05D-493A-9194-495DE62DFB28}" srcOrd="2" destOrd="0" parTransId="{A1B58563-82F5-4114-8075-60DADEFDFF24}" sibTransId="{5560A336-2559-49CF-8BCC-7E73186DBE96}"/>
    <dgm:cxn modelId="{46935D3B-DC40-44E1-8F2F-26C92D1A028F}" type="presOf" srcId="{E852FB81-7370-49E1-BF29-94817682D3E3}" destId="{BF9D8DAD-F18D-43AD-8291-5E4610E27E4A}" srcOrd="1" destOrd="0" presId="urn:microsoft.com/office/officeart/2005/8/layout/cycle8"/>
    <dgm:cxn modelId="{23CF945B-EFB4-46BB-8BD9-3A2AA8D01275}" type="presOf" srcId="{34866B89-8667-4BED-9449-B703BA09BFDC}" destId="{09982EA1-75A1-4663-864D-5779B64EDA59}" srcOrd="0" destOrd="0" presId="urn:microsoft.com/office/officeart/2005/8/layout/cycle8"/>
    <dgm:cxn modelId="{68E71A6C-31B7-4BE4-BD0A-29DB2207E944}" type="presOf" srcId="{4F9F8997-C05D-493A-9194-495DE62DFB28}" destId="{14FF2F2B-5018-4041-8C50-533FF37B8F17}" srcOrd="0" destOrd="0" presId="urn:microsoft.com/office/officeart/2005/8/layout/cycle8"/>
    <dgm:cxn modelId="{ABAEEA6C-4F2E-4569-80C4-0F9566C48E51}" srcId="{54F30AA8-01F5-4F2E-B322-92B433514CA9}" destId="{3007E211-E289-4B08-929A-8DF6FCCA46E9}" srcOrd="1" destOrd="0" parTransId="{7BFFBE66-952B-427D-BA0F-ECC21D8422A1}" sibTransId="{F6914123-12C5-49DB-88A2-83B44570573C}"/>
    <dgm:cxn modelId="{CA44FE78-5C72-4261-82A5-D8D399E1A005}" srcId="{54F30AA8-01F5-4F2E-B322-92B433514CA9}" destId="{E852FB81-7370-49E1-BF29-94817682D3E3}" srcOrd="0" destOrd="0" parTransId="{7C6435BB-11D6-4019-953B-CB2198EA3266}" sibTransId="{BAB6C921-124F-4C63-AFE3-740DA0E7CCA0}"/>
    <dgm:cxn modelId="{6E71E47B-0314-44C7-8D46-EF10A79F635C}" srcId="{54F30AA8-01F5-4F2E-B322-92B433514CA9}" destId="{34866B89-8667-4BED-9449-B703BA09BFDC}" srcOrd="3" destOrd="0" parTransId="{B22336DC-14CE-4B59-AFA4-38E87F151A6E}" sibTransId="{FBC505A7-97AB-4D13-B7C9-E18206D6777A}"/>
    <dgm:cxn modelId="{DB6CBB84-3BD9-44D3-9174-5C38F4F133E8}" type="presOf" srcId="{3007E211-E289-4B08-929A-8DF6FCCA46E9}" destId="{B922FF4D-C5FA-470C-B40F-844E0E8D9494}" srcOrd="1" destOrd="0" presId="urn:microsoft.com/office/officeart/2005/8/layout/cycle8"/>
    <dgm:cxn modelId="{899BF889-B7D0-4ED8-A4E7-5A940AA38EDE}" type="presOf" srcId="{4F9F8997-C05D-493A-9194-495DE62DFB28}" destId="{6324C158-897A-4809-9198-BB4BB5928C39}" srcOrd="1" destOrd="0" presId="urn:microsoft.com/office/officeart/2005/8/layout/cycle8"/>
    <dgm:cxn modelId="{14E6ECA4-E99D-4C23-8EAF-8B9C06F37BFC}" type="presOf" srcId="{3007E211-E289-4B08-929A-8DF6FCCA46E9}" destId="{2045D5C5-D12D-4063-8A66-D6AD310C93C6}" srcOrd="0" destOrd="0" presId="urn:microsoft.com/office/officeart/2005/8/layout/cycle8"/>
    <dgm:cxn modelId="{80281ACD-F3DE-40C4-AA5D-6C43F97904BA}" type="presOf" srcId="{54F30AA8-01F5-4F2E-B322-92B433514CA9}" destId="{C33D3E71-B558-4A99-B3B3-5F8E339B069E}" srcOrd="0" destOrd="0" presId="urn:microsoft.com/office/officeart/2005/8/layout/cycle8"/>
    <dgm:cxn modelId="{BEA077DF-29DF-42D6-BEE2-709C69C36DB7}" type="presOf" srcId="{34866B89-8667-4BED-9449-B703BA09BFDC}" destId="{89CC18E6-F57C-47A7-926E-166438E2AD50}" srcOrd="1" destOrd="0" presId="urn:microsoft.com/office/officeart/2005/8/layout/cycle8"/>
    <dgm:cxn modelId="{7965A0E5-1EB0-470E-8D58-8D40655E9158}" type="presOf" srcId="{E852FB81-7370-49E1-BF29-94817682D3E3}" destId="{A8676204-55DD-4362-902B-ECC0148C5C5D}" srcOrd="0" destOrd="0" presId="urn:microsoft.com/office/officeart/2005/8/layout/cycle8"/>
    <dgm:cxn modelId="{B9AD6347-AD34-4048-945E-3B9EB02D34D3}" type="presParOf" srcId="{C33D3E71-B558-4A99-B3B3-5F8E339B069E}" destId="{A8676204-55DD-4362-902B-ECC0148C5C5D}" srcOrd="0" destOrd="0" presId="urn:microsoft.com/office/officeart/2005/8/layout/cycle8"/>
    <dgm:cxn modelId="{AC002CE9-775A-4512-AF8C-936EA247715C}" type="presParOf" srcId="{C33D3E71-B558-4A99-B3B3-5F8E339B069E}" destId="{90EC2FF6-C3C6-4426-887B-7FD1E8CD0FA9}" srcOrd="1" destOrd="0" presId="urn:microsoft.com/office/officeart/2005/8/layout/cycle8"/>
    <dgm:cxn modelId="{B15C2932-6DDD-42C6-B56A-2C42D220C1B6}" type="presParOf" srcId="{C33D3E71-B558-4A99-B3B3-5F8E339B069E}" destId="{0D385816-8CEF-4194-9452-D0046270C228}" srcOrd="2" destOrd="0" presId="urn:microsoft.com/office/officeart/2005/8/layout/cycle8"/>
    <dgm:cxn modelId="{96BE64F5-C97D-47C6-8793-7DF7AC128E0D}" type="presParOf" srcId="{C33D3E71-B558-4A99-B3B3-5F8E339B069E}" destId="{BF9D8DAD-F18D-43AD-8291-5E4610E27E4A}" srcOrd="3" destOrd="0" presId="urn:microsoft.com/office/officeart/2005/8/layout/cycle8"/>
    <dgm:cxn modelId="{9B2E8F28-542A-4B30-BE2D-919B5F8D335A}" type="presParOf" srcId="{C33D3E71-B558-4A99-B3B3-5F8E339B069E}" destId="{2045D5C5-D12D-4063-8A66-D6AD310C93C6}" srcOrd="4" destOrd="0" presId="urn:microsoft.com/office/officeart/2005/8/layout/cycle8"/>
    <dgm:cxn modelId="{63458A58-A35D-40D8-9B63-8CD25AD7A2BC}" type="presParOf" srcId="{C33D3E71-B558-4A99-B3B3-5F8E339B069E}" destId="{D4A1AC93-C054-44DF-B4F3-F6661A9BCAB1}" srcOrd="5" destOrd="0" presId="urn:microsoft.com/office/officeart/2005/8/layout/cycle8"/>
    <dgm:cxn modelId="{40D833A2-E5D5-484C-B2E3-EF1D6E5AEE6B}" type="presParOf" srcId="{C33D3E71-B558-4A99-B3B3-5F8E339B069E}" destId="{7B7D6880-B8F5-400C-963D-A0D14925ADFE}" srcOrd="6" destOrd="0" presId="urn:microsoft.com/office/officeart/2005/8/layout/cycle8"/>
    <dgm:cxn modelId="{EC31EDF2-999D-4FAC-896D-EAB95E3F8D74}" type="presParOf" srcId="{C33D3E71-B558-4A99-B3B3-5F8E339B069E}" destId="{B922FF4D-C5FA-470C-B40F-844E0E8D9494}" srcOrd="7" destOrd="0" presId="urn:microsoft.com/office/officeart/2005/8/layout/cycle8"/>
    <dgm:cxn modelId="{96524EE0-AC33-4F3E-8259-82D3E03E3AB0}" type="presParOf" srcId="{C33D3E71-B558-4A99-B3B3-5F8E339B069E}" destId="{14FF2F2B-5018-4041-8C50-533FF37B8F17}" srcOrd="8" destOrd="0" presId="urn:microsoft.com/office/officeart/2005/8/layout/cycle8"/>
    <dgm:cxn modelId="{DBBCBBEB-D4C4-4FAA-B04C-8A90B552029F}" type="presParOf" srcId="{C33D3E71-B558-4A99-B3B3-5F8E339B069E}" destId="{3C60FDBC-7EAC-449B-A36E-F5AC108C837A}" srcOrd="9" destOrd="0" presId="urn:microsoft.com/office/officeart/2005/8/layout/cycle8"/>
    <dgm:cxn modelId="{D92788A4-FEDC-43A1-A060-D1C5B6DC8614}" type="presParOf" srcId="{C33D3E71-B558-4A99-B3B3-5F8E339B069E}" destId="{A3A72A04-CA03-4EE1-BD9E-0E1DC2DD94D2}" srcOrd="10" destOrd="0" presId="urn:microsoft.com/office/officeart/2005/8/layout/cycle8"/>
    <dgm:cxn modelId="{3D907BB2-99D3-4507-A971-2527B49AC780}" type="presParOf" srcId="{C33D3E71-B558-4A99-B3B3-5F8E339B069E}" destId="{6324C158-897A-4809-9198-BB4BB5928C39}" srcOrd="11" destOrd="0" presId="urn:microsoft.com/office/officeart/2005/8/layout/cycle8"/>
    <dgm:cxn modelId="{4D41AEC5-8377-43BD-B341-BCED71FA00CA}" type="presParOf" srcId="{C33D3E71-B558-4A99-B3B3-5F8E339B069E}" destId="{09982EA1-75A1-4663-864D-5779B64EDA59}" srcOrd="12" destOrd="0" presId="urn:microsoft.com/office/officeart/2005/8/layout/cycle8"/>
    <dgm:cxn modelId="{3C11CBFE-9BED-440C-83DD-F1F45FF5A942}" type="presParOf" srcId="{C33D3E71-B558-4A99-B3B3-5F8E339B069E}" destId="{B6AB35A2-B7FC-4F1A-B354-EED813AA97D4}" srcOrd="13" destOrd="0" presId="urn:microsoft.com/office/officeart/2005/8/layout/cycle8"/>
    <dgm:cxn modelId="{DB909C42-B93A-470C-AB17-D7D2B37DF74D}" type="presParOf" srcId="{C33D3E71-B558-4A99-B3B3-5F8E339B069E}" destId="{8BCF972F-9EF4-4374-8475-2C3AE9CA91C7}" srcOrd="14" destOrd="0" presId="urn:microsoft.com/office/officeart/2005/8/layout/cycle8"/>
    <dgm:cxn modelId="{61925B83-9C93-44FE-BB47-FBA76DBA7CD0}" type="presParOf" srcId="{C33D3E71-B558-4A99-B3B3-5F8E339B069E}" destId="{89CC18E6-F57C-47A7-926E-166438E2AD50}" srcOrd="15" destOrd="0" presId="urn:microsoft.com/office/officeart/2005/8/layout/cycle8"/>
    <dgm:cxn modelId="{77C66B33-4964-4A61-B9B3-E46F435E10B4}" type="presParOf" srcId="{C33D3E71-B558-4A99-B3B3-5F8E339B069E}" destId="{1510B7AF-AD9D-4FFF-BB2C-41BB064C808A}" srcOrd="16" destOrd="0" presId="urn:microsoft.com/office/officeart/2005/8/layout/cycle8"/>
    <dgm:cxn modelId="{DD13E68E-1532-4C17-A4A9-CAA66B8DB85A}" type="presParOf" srcId="{C33D3E71-B558-4A99-B3B3-5F8E339B069E}" destId="{987751DE-4F96-4947-A916-C027ED474C1C}" srcOrd="17" destOrd="0" presId="urn:microsoft.com/office/officeart/2005/8/layout/cycle8"/>
    <dgm:cxn modelId="{ADDB1B52-3F7F-4584-A8EB-1CC910796102}" type="presParOf" srcId="{C33D3E71-B558-4A99-B3B3-5F8E339B069E}" destId="{2A1118CE-A17D-40F1-835A-67701E41030A}" srcOrd="18" destOrd="0" presId="urn:microsoft.com/office/officeart/2005/8/layout/cycle8"/>
    <dgm:cxn modelId="{E78B5A55-D187-4910-AA1C-F7EB5FF8D32B}" type="presParOf" srcId="{C33D3E71-B558-4A99-B3B3-5F8E339B069E}" destId="{57378CEE-F397-47BE-AAD2-C74775C87835}"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lumMod val="75000"/>
                  <a:lumOff val="25000"/>
                </a:schemeClr>
              </a:solidFill>
              <a:latin typeface="Arial Black"/>
            </a:rPr>
            <a:t>Introduction</a:t>
          </a:r>
          <a:endParaRPr lang="en-US" sz="1900" kern="1200">
            <a:solidFill>
              <a:schemeClr val="tx1">
                <a:lumMod val="75000"/>
                <a:lumOff val="25000"/>
              </a:schemeClr>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a:solidFill>
                <a:schemeClr val="tx1">
                  <a:lumMod val="75000"/>
                  <a:lumOff val="25000"/>
                </a:schemeClr>
              </a:solidFill>
            </a:rPr>
            <a:t>System Overview</a:t>
          </a:r>
          <a:endParaRPr lang="en-US" sz="1600" b="0" kern="1200">
            <a:solidFill>
              <a:schemeClr val="tx1">
                <a:lumMod val="75000"/>
                <a:lumOff val="25000"/>
              </a:schemeClr>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a:solidFill>
                <a:schemeClr val="tx1">
                  <a:lumMod val="75000"/>
                  <a:lumOff val="25000"/>
                </a:schemeClr>
              </a:solidFill>
              <a:latin typeface="+mn-lt"/>
            </a:rPr>
            <a:t>Data Privacy</a:t>
          </a:r>
          <a:endParaRPr lang="en-US" sz="1600" b="0" kern="1200">
            <a:solidFill>
              <a:schemeClr val="tx1">
                <a:lumMod val="75000"/>
                <a:lumOff val="25000"/>
              </a:schemeClr>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lumMod val="75000"/>
                  <a:lumOff val="25000"/>
                </a:schemeClr>
              </a:solidFill>
              <a:latin typeface="Arial Black"/>
            </a:rPr>
            <a:t>Basics</a:t>
          </a:r>
          <a:endParaRPr lang="en-US" sz="1900" kern="1200">
            <a:solidFill>
              <a:schemeClr val="tx1">
                <a:lumMod val="75000"/>
                <a:lumOff val="25000"/>
              </a:schemeClr>
            </a:solidFill>
          </a:endParaRPr>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75000"/>
                  <a:lumOff val="25000"/>
                </a:schemeClr>
              </a:solidFill>
            </a:rPr>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75000"/>
                  <a:lumOff val="25000"/>
                </a:schemeClr>
              </a:solidFill>
            </a:rPr>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lumMod val="75000"/>
                  <a:lumOff val="25000"/>
                </a:schemeClr>
              </a:solidFill>
            </a:rPr>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a:solidFill>
                <a:schemeClr val="tx1">
                  <a:lumMod val="75000"/>
                  <a:lumOff val="25000"/>
                </a:schemeClr>
              </a:solidFill>
            </a:rPr>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75000"/>
                  <a:lumOff val="25000"/>
                </a:schemeClr>
              </a:solidFill>
            </a:rPr>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lumMod val="75000"/>
                  <a:lumOff val="25000"/>
                </a:schemeClr>
              </a:solidFill>
            </a:rPr>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75000"/>
                  <a:lumOff val="25000"/>
                </a:schemeClr>
              </a:solidFill>
            </a:rPr>
            <a:t>Fall 1-2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EOY 1-2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75000"/>
                  <a:lumOff val="25000"/>
                </a:schemeClr>
              </a:solidFill>
            </a:rPr>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lumMod val="75000"/>
                  <a:lumOff val="25000"/>
                </a:schemeClr>
              </a:solidFill>
            </a:rPr>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lumMod val="75000"/>
                  <a:lumOff val="25000"/>
                </a:schemeClr>
              </a:solidFill>
            </a:rPr>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2144" y="68358"/>
          <a:ext cx="1565742" cy="4320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chemeClr val="tx1"/>
              </a:solidFill>
              <a:latin typeface="Arial" panose="020B0604020202020204"/>
              <a:ea typeface="+mn-ea"/>
              <a:cs typeface="+mn-cs"/>
            </a:rPr>
            <a:t>Report 3.9</a:t>
          </a:r>
        </a:p>
      </dsp:txBody>
      <dsp:txXfrm>
        <a:off x="2144" y="68358"/>
        <a:ext cx="1565742" cy="288000"/>
      </dsp:txXfrm>
    </dsp:sp>
    <dsp:sp modelId="{C667CE1B-53A2-4AFA-95A9-F9BE5EBD9521}">
      <dsp:nvSpPr>
        <dsp:cNvPr id="0" name=""/>
        <dsp:cNvSpPr/>
      </dsp:nvSpPr>
      <dsp:spPr>
        <a:xfrm>
          <a:off x="285503" y="377688"/>
          <a:ext cx="1978174" cy="68476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1">
                <a:extLst>
                  <a:ext uri="{A12FA001-AC4F-418D-AE19-62706E023703}">
                    <ahyp:hlinkClr xmlns:ahyp="http://schemas.microsoft.com/office/drawing/2018/hyperlinkcolor" val="tx"/>
                  </a:ext>
                </a:extLst>
              </a:hlinkClick>
            </a:rPr>
            <a:t>Course Sections Completed – Count by Content Area for Departmentalized Courses</a:t>
          </a:r>
          <a:endParaRPr lang="en-US" sz="800" kern="1200"/>
        </a:p>
        <a:p>
          <a:pPr marL="57150" lvl="1" indent="-57150" algn="l" defTabSz="355600">
            <a:lnSpc>
              <a:spcPct val="90000"/>
            </a:lnSpc>
            <a:spcBef>
              <a:spcPct val="0"/>
            </a:spcBef>
            <a:spcAft>
              <a:spcPct val="15000"/>
            </a:spcAft>
            <a:buChar char="•"/>
          </a:pPr>
          <a:endParaRPr lang="en-US" sz="800" kern="1200">
            <a:solidFill>
              <a:schemeClr val="tx1"/>
            </a:solidFill>
          </a:endParaRPr>
        </a:p>
      </dsp:txBody>
      <dsp:txXfrm>
        <a:off x="305559" y="397744"/>
        <a:ext cx="1938062" cy="644654"/>
      </dsp:txXfrm>
    </dsp:sp>
    <dsp:sp modelId="{00C6806D-34FE-4E93-8A2E-BC646CEB24B1}">
      <dsp:nvSpPr>
        <dsp:cNvPr id="0" name=""/>
        <dsp:cNvSpPr/>
      </dsp:nvSpPr>
      <dsp:spPr>
        <a:xfrm rot="21586538">
          <a:off x="1842473" y="27537"/>
          <a:ext cx="749901" cy="38982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dsp:txBody>
      <dsp:txXfrm>
        <a:off x="1842473" y="105731"/>
        <a:ext cx="632954" cy="233894"/>
      </dsp:txXfrm>
    </dsp:sp>
    <dsp:sp modelId="{65355FE7-07BD-4D77-9CD3-96A7EDC7EC36}">
      <dsp:nvSpPr>
        <dsp:cNvPr id="0" name=""/>
        <dsp:cNvSpPr/>
      </dsp:nvSpPr>
      <dsp:spPr>
        <a:xfrm>
          <a:off x="2723546" y="57701"/>
          <a:ext cx="1565742" cy="432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solidFill>
                <a:schemeClr val="tx1"/>
              </a:solidFill>
            </a:rPr>
            <a:t>Report 3.10</a:t>
          </a:r>
        </a:p>
      </dsp:txBody>
      <dsp:txXfrm>
        <a:off x="2723546" y="57701"/>
        <a:ext cx="1565742" cy="288000"/>
      </dsp:txXfrm>
    </dsp:sp>
    <dsp:sp modelId="{0AD73FA7-AC78-4246-8DA1-CFE53596208B}">
      <dsp:nvSpPr>
        <dsp:cNvPr id="0" name=""/>
        <dsp:cNvSpPr/>
      </dsp:nvSpPr>
      <dsp:spPr>
        <a:xfrm>
          <a:off x="2795953" y="368645"/>
          <a:ext cx="2151753" cy="727395"/>
        </a:xfrm>
        <a:prstGeom prst="roundRect">
          <a:avLst>
            <a:gd name="adj" fmla="val 10000"/>
          </a:avLst>
        </a:prstGeom>
        <a:solidFill>
          <a:schemeClr val="lt1">
            <a:alpha val="90000"/>
            <a:hueOff val="0"/>
            <a:satOff val="0"/>
            <a:lumOff val="0"/>
            <a:alphaOff val="0"/>
          </a:schemeClr>
        </a:solidFill>
        <a:ln w="12700" cap="flat" cmpd="sng" algn="ctr">
          <a:solidFill>
            <a:srgbClr val="FF735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2">
                <a:extLst>
                  <a:ext uri="{A12FA001-AC4F-418D-AE19-62706E023703}">
                    <ahyp:hlinkClr xmlns:ahyp="http://schemas.microsoft.com/office/drawing/2018/hyperlinkcolor" val="tx"/>
                  </a:ext>
                </a:extLst>
              </a:hlinkClick>
            </a:rPr>
            <a:t>Course Sections Completed – Count and Details for Departmentalized Courses</a:t>
          </a:r>
          <a:endParaRPr lang="en-US" sz="800" kern="1200"/>
        </a:p>
        <a:p>
          <a:pPr marL="57150" lvl="1" indent="-57150" algn="l" defTabSz="355600">
            <a:lnSpc>
              <a:spcPct val="90000"/>
            </a:lnSpc>
            <a:spcBef>
              <a:spcPct val="0"/>
            </a:spcBef>
            <a:spcAft>
              <a:spcPct val="15000"/>
            </a:spcAft>
            <a:buChar char="•"/>
          </a:pPr>
          <a:endParaRPr lang="en-US" sz="800" kern="1200">
            <a:solidFill>
              <a:schemeClr val="tx1"/>
            </a:solidFill>
          </a:endParaRPr>
        </a:p>
      </dsp:txBody>
      <dsp:txXfrm>
        <a:off x="2817258" y="389950"/>
        <a:ext cx="2109143" cy="684785"/>
      </dsp:txXfrm>
    </dsp:sp>
    <dsp:sp modelId="{CD3ADB74-BDF5-45BD-8060-602268BDE1E4}">
      <dsp:nvSpPr>
        <dsp:cNvPr id="0" name=""/>
        <dsp:cNvSpPr/>
      </dsp:nvSpPr>
      <dsp:spPr>
        <a:xfrm rot="44698">
          <a:off x="4570535" y="26065"/>
          <a:ext cx="724681" cy="389824"/>
        </a:xfrm>
        <a:prstGeom prst="rightArrow">
          <a:avLst>
            <a:gd name="adj1" fmla="val 60000"/>
            <a:gd name="adj2" fmla="val 50000"/>
          </a:avLst>
        </a:prstGeom>
        <a:solidFill>
          <a:schemeClr val="accent2">
            <a:hueOff val="13507927"/>
            <a:satOff val="-65079"/>
            <a:lumOff val="-172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dsp:txBody>
      <dsp:txXfrm>
        <a:off x="4570540" y="103270"/>
        <a:ext cx="607734" cy="233894"/>
      </dsp:txXfrm>
    </dsp:sp>
    <dsp:sp modelId="{31B932EE-0D89-4588-8762-4C6832EE839A}">
      <dsp:nvSpPr>
        <dsp:cNvPr id="0" name=""/>
        <dsp:cNvSpPr/>
      </dsp:nvSpPr>
      <dsp:spPr>
        <a:xfrm>
          <a:off x="5656497" y="95837"/>
          <a:ext cx="1565742" cy="432000"/>
        </a:xfrm>
        <a:prstGeom prst="roundRect">
          <a:avLst>
            <a:gd name="adj" fmla="val 10000"/>
          </a:avLst>
        </a:prstGeom>
        <a:solidFill>
          <a:schemeClr val="accent2">
            <a:hueOff val="13507927"/>
            <a:satOff val="-65079"/>
            <a:lumOff val="-1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solidFill>
                <a:schemeClr val="tx1"/>
              </a:solidFill>
            </a:rPr>
            <a:t>Report 3.11</a:t>
          </a:r>
        </a:p>
      </dsp:txBody>
      <dsp:txXfrm>
        <a:off x="5656497" y="95837"/>
        <a:ext cx="1565742" cy="288000"/>
      </dsp:txXfrm>
    </dsp:sp>
    <dsp:sp modelId="{A7A61D85-2C7F-49D4-B79B-A797EF34FC6F}">
      <dsp:nvSpPr>
        <dsp:cNvPr id="0" name=""/>
        <dsp:cNvSpPr/>
      </dsp:nvSpPr>
      <dsp:spPr>
        <a:xfrm>
          <a:off x="5533882" y="368125"/>
          <a:ext cx="2456650" cy="57484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507927"/>
              <a:satOff val="-65079"/>
              <a:lumOff val="-172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3">
                <a:extLst>
                  <a:ext uri="{A12FA001-AC4F-418D-AE19-62706E023703}">
                    <ahyp:hlinkClr xmlns:ahyp="http://schemas.microsoft.com/office/drawing/2018/hyperlinkcolor" val="tx"/>
                  </a:ext>
                </a:extLst>
              </a:hlinkClick>
            </a:rPr>
            <a:t>Course Sections Completed – Student List for Departmentalized Courses</a:t>
          </a:r>
          <a:endParaRPr lang="en-US" sz="800" kern="1200"/>
        </a:p>
        <a:p>
          <a:pPr marL="57150" lvl="1" indent="-57150" algn="l" defTabSz="355600">
            <a:lnSpc>
              <a:spcPct val="90000"/>
            </a:lnSpc>
            <a:spcBef>
              <a:spcPct val="0"/>
            </a:spcBef>
            <a:spcAft>
              <a:spcPct val="15000"/>
            </a:spcAft>
            <a:buChar char="•"/>
          </a:pPr>
          <a:endParaRPr lang="en-US" sz="800" kern="1200">
            <a:solidFill>
              <a:schemeClr val="tx1"/>
            </a:solidFill>
          </a:endParaRPr>
        </a:p>
      </dsp:txBody>
      <dsp:txXfrm>
        <a:off x="5550719" y="384962"/>
        <a:ext cx="2422976" cy="5411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1018" y="95"/>
          <a:ext cx="1613970" cy="432000"/>
        </a:xfrm>
        <a:prstGeom prst="roundRect">
          <a:avLst>
            <a:gd name="adj" fmla="val 10000"/>
          </a:avLst>
        </a:prstGeom>
        <a:solidFill>
          <a:srgbClr val="FF735D"/>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chemeClr val="tx1"/>
              </a:solidFill>
              <a:latin typeface="Arial" panose="020B0604020202020204"/>
              <a:ea typeface="+mn-ea"/>
              <a:cs typeface="+mn-cs"/>
            </a:rPr>
            <a:t>Report 3.16</a:t>
          </a:r>
        </a:p>
      </dsp:txBody>
      <dsp:txXfrm>
        <a:off x="1018" y="95"/>
        <a:ext cx="1613970" cy="288000"/>
      </dsp:txXfrm>
    </dsp:sp>
    <dsp:sp modelId="{01A871B4-AA96-41F9-9854-6A16387FB0F9}">
      <dsp:nvSpPr>
        <dsp:cNvPr id="0" name=""/>
        <dsp:cNvSpPr/>
      </dsp:nvSpPr>
      <dsp:spPr>
        <a:xfrm>
          <a:off x="83806" y="288191"/>
          <a:ext cx="2111574" cy="774000"/>
        </a:xfrm>
        <a:prstGeom prst="roundRect">
          <a:avLst>
            <a:gd name="adj" fmla="val 10000"/>
          </a:avLst>
        </a:prstGeom>
        <a:solidFill>
          <a:schemeClr val="lt1">
            <a:alpha val="90000"/>
            <a:hueOff val="0"/>
            <a:satOff val="0"/>
            <a:lumOff val="0"/>
            <a:alphaOff val="0"/>
          </a:schemeClr>
        </a:solidFill>
        <a:ln w="12700" cap="flat" cmpd="sng" algn="ctr">
          <a:solidFill>
            <a:srgbClr val="FF735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Educational Options Course Completion – Student Count</a:t>
          </a:r>
          <a:r>
            <a:rPr lang="en-US" sz="1000" kern="1200">
              <a:solidFill>
                <a:schemeClr val="tx1"/>
              </a:solidFill>
            </a:rPr>
            <a:t> </a:t>
          </a:r>
        </a:p>
        <a:p>
          <a:pPr marL="57150" lvl="1" indent="-57150" algn="l" defTabSz="444500">
            <a:lnSpc>
              <a:spcPct val="90000"/>
            </a:lnSpc>
            <a:spcBef>
              <a:spcPct val="0"/>
            </a:spcBef>
            <a:spcAft>
              <a:spcPct val="15000"/>
            </a:spcAft>
            <a:buChar char="•"/>
          </a:pPr>
          <a:endParaRPr lang="en-US" sz="1000" kern="1200">
            <a:solidFill>
              <a:schemeClr val="tx1"/>
            </a:solidFill>
          </a:endParaRPr>
        </a:p>
      </dsp:txBody>
      <dsp:txXfrm>
        <a:off x="106476" y="310861"/>
        <a:ext cx="2066234" cy="7286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chemeClr val="tx1"/>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chemeClr val="tx1"/>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chemeClr val="tx1"/>
              </a:solidFill>
              <a:latin typeface="Arial" panose="020B0604020202020204"/>
              <a:ea typeface="+mn-ea"/>
              <a:cs typeface="+mn-cs"/>
            </a:rPr>
            <a:t>Supporting Report</a:t>
          </a:r>
        </a:p>
      </dsp:txBody>
      <dsp:txXfrm>
        <a:off x="20098" y="1056523"/>
        <a:ext cx="646004" cy="650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49499-ADA5-4488-A8EA-639D0DF89978}">
      <dsp:nvSpPr>
        <dsp:cNvPr id="0" name=""/>
        <dsp:cNvSpPr/>
      </dsp:nvSpPr>
      <dsp:spPr>
        <a:xfrm>
          <a:off x="0" y="0"/>
          <a:ext cx="8690340" cy="3105459"/>
        </a:xfrm>
        <a:prstGeom prst="rightArrow">
          <a:avLst/>
        </a:prstGeom>
        <a:solidFill>
          <a:schemeClr val="bg1">
            <a:alpha val="50000"/>
          </a:schemeClr>
        </a:solidFill>
        <a:ln>
          <a:noFill/>
        </a:ln>
        <a:effectLst/>
      </dsp:spPr>
      <dsp:style>
        <a:lnRef idx="0">
          <a:scrgbClr r="0" g="0" b="0"/>
        </a:lnRef>
        <a:fillRef idx="1">
          <a:scrgbClr r="0" g="0" b="0"/>
        </a:fillRef>
        <a:effectRef idx="0">
          <a:scrgbClr r="0" g="0" b="0"/>
        </a:effectRef>
        <a:fontRef idx="minor"/>
      </dsp:style>
    </dsp:sp>
    <dsp:sp modelId="{89A2E5F4-BCD4-4E31-A5B3-3353C0117F8D}">
      <dsp:nvSpPr>
        <dsp:cNvPr id="0" name=""/>
        <dsp:cNvSpPr/>
      </dsp:nvSpPr>
      <dsp:spPr>
        <a:xfrm>
          <a:off x="0" y="942730"/>
          <a:ext cx="2267867"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Snapshot </a:t>
          </a:r>
        </a:p>
        <a:p>
          <a:pPr marL="0" lvl="0" indent="0" algn="ctr" defTabSz="800100">
            <a:lnSpc>
              <a:spcPct val="90000"/>
            </a:lnSpc>
            <a:spcBef>
              <a:spcPct val="0"/>
            </a:spcBef>
            <a:spcAft>
              <a:spcPct val="35000"/>
            </a:spcAft>
            <a:buNone/>
          </a:pPr>
          <a:r>
            <a:rPr lang="en-US" sz="1800" kern="1200"/>
            <a:t>starts</a:t>
          </a:r>
        </a:p>
        <a:p>
          <a:pPr marL="0" lvl="0" indent="0" algn="ctr" defTabSz="800100">
            <a:lnSpc>
              <a:spcPct val="90000"/>
            </a:lnSpc>
            <a:spcBef>
              <a:spcPct val="0"/>
            </a:spcBef>
            <a:spcAft>
              <a:spcPct val="35000"/>
            </a:spcAft>
            <a:buNone/>
          </a:pPr>
          <a:r>
            <a:rPr lang="en-US" sz="1800" kern="1200"/>
            <a:t>May 5, 2026</a:t>
          </a:r>
        </a:p>
      </dsp:txBody>
      <dsp:txXfrm>
        <a:off x="60638" y="1003368"/>
        <a:ext cx="2146591" cy="1120908"/>
      </dsp:txXfrm>
    </dsp:sp>
    <dsp:sp modelId="{8FA5EE87-B6F2-45C2-A454-199D108D489A}">
      <dsp:nvSpPr>
        <dsp:cNvPr id="0" name=""/>
        <dsp:cNvSpPr/>
      </dsp:nvSpPr>
      <dsp:spPr>
        <a:xfrm>
          <a:off x="2815671" y="963264"/>
          <a:ext cx="2607103"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Error Free &amp; Review Reports Aug. 3, 2026</a:t>
          </a:r>
        </a:p>
      </dsp:txBody>
      <dsp:txXfrm>
        <a:off x="2876309" y="1023902"/>
        <a:ext cx="2485827" cy="1120908"/>
      </dsp:txXfrm>
    </dsp:sp>
    <dsp:sp modelId="{E6501237-9603-43D2-8C01-5D20CFC9EEF0}">
      <dsp:nvSpPr>
        <dsp:cNvPr id="0" name=""/>
        <dsp:cNvSpPr/>
      </dsp:nvSpPr>
      <dsp:spPr>
        <a:xfrm>
          <a:off x="5715548" y="963264"/>
          <a:ext cx="2219531" cy="1242184"/>
        </a:xfrm>
        <a:prstGeom prst="roundRect">
          <a:avLst/>
        </a:prstGeom>
        <a:solidFill>
          <a:schemeClr val="accent2"/>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Certification Deadline</a:t>
          </a:r>
        </a:p>
        <a:p>
          <a:pPr marL="0" lvl="0" indent="0" algn="ctr" defTabSz="800100">
            <a:lnSpc>
              <a:spcPct val="90000"/>
            </a:lnSpc>
            <a:spcBef>
              <a:spcPct val="0"/>
            </a:spcBef>
            <a:spcAft>
              <a:spcPct val="35000"/>
            </a:spcAft>
            <a:buNone/>
          </a:pPr>
          <a:r>
            <a:rPr lang="en-US" sz="1700" kern="1200"/>
            <a:t>Aug. 17, 2026</a:t>
          </a:r>
        </a:p>
      </dsp:txBody>
      <dsp:txXfrm>
        <a:off x="5776186" y="1023902"/>
        <a:ext cx="2098255" cy="1120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248271" y="0"/>
          <a:ext cx="6556430" cy="5594222"/>
        </a:xfrm>
        <a:prstGeom prst="rect">
          <a:avLst/>
        </a:prstGeom>
        <a:solidFill>
          <a:schemeClr val="lt1">
            <a:alpha val="40000"/>
            <a:hueOff val="0"/>
            <a:satOff val="0"/>
            <a:lumOff val="0"/>
            <a:alphaOff val="0"/>
          </a:schemeClr>
        </a:solidFill>
        <a:ln w="6350" cap="flat" cmpd="sng" algn="ctr">
          <a:solidFill>
            <a:schemeClr val="tx1">
              <a:lumMod val="85000"/>
              <a:lumOff val="1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87084"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75000"/>
                </a:schemeClr>
              </a:solidFill>
            </a:rPr>
            <a:t>  </a:t>
          </a:r>
          <a:r>
            <a:rPr lang="en-US" sz="1400" b="1" kern="1200">
              <a:solidFill>
                <a:schemeClr val="tx1">
                  <a:lumMod val="85000"/>
                  <a:lumOff val="15000"/>
                </a:schemeClr>
              </a:solidFill>
            </a:rPr>
            <a:t>Student Enrollment (SENR)</a:t>
          </a:r>
          <a:endParaRPr lang="en-US" sz="1600" kern="1200"/>
        </a:p>
        <a:p>
          <a:pPr marL="114300" lvl="1" indent="-114300" algn="l" defTabSz="622300">
            <a:lnSpc>
              <a:spcPct val="90000"/>
            </a:lnSpc>
            <a:spcBef>
              <a:spcPct val="0"/>
            </a:spcBef>
            <a:spcAft>
              <a:spcPct val="15000"/>
            </a:spcAft>
            <a:buChar char="•"/>
          </a:pPr>
          <a:r>
            <a:rPr lang="en-US" sz="1400" b="1" kern="1200">
              <a:solidFill>
                <a:schemeClr val="tx1">
                  <a:lumMod val="85000"/>
                  <a:lumOff val="15000"/>
                </a:schemeClr>
              </a:solidFill>
            </a:rPr>
            <a:t>Teachers Demographics (SDEM)</a:t>
          </a:r>
        </a:p>
        <a:p>
          <a:pPr marL="228600" lvl="2" indent="-114300" algn="l" defTabSz="622300">
            <a:lnSpc>
              <a:spcPct val="90000"/>
            </a:lnSpc>
            <a:spcBef>
              <a:spcPct val="0"/>
            </a:spcBef>
            <a:spcAft>
              <a:spcPct val="15000"/>
            </a:spcAft>
            <a:buChar char="•"/>
          </a:pPr>
          <a:r>
            <a:rPr lang="en-US" sz="1400" kern="1200">
              <a:solidFill>
                <a:schemeClr val="tx1">
                  <a:lumMod val="85000"/>
                  <a:lumOff val="15000"/>
                </a:schemeClr>
              </a:solidFill>
            </a:rPr>
            <a:t>(SEIDs) </a:t>
          </a:r>
        </a:p>
        <a:p>
          <a:pPr marL="114300" lvl="1" indent="-114300" algn="l" defTabSz="622300">
            <a:lnSpc>
              <a:spcPct val="90000"/>
            </a:lnSpc>
            <a:spcBef>
              <a:spcPct val="0"/>
            </a:spcBef>
            <a:spcAft>
              <a:spcPct val="15000"/>
            </a:spcAft>
            <a:buChar char="•"/>
          </a:pPr>
          <a:r>
            <a:rPr lang="en-US" sz="1400" b="1" kern="1200">
              <a:solidFill>
                <a:schemeClr val="tx1">
                  <a:lumMod val="85000"/>
                  <a:lumOff val="15000"/>
                </a:schemeClr>
              </a:solidFill>
            </a:rPr>
            <a:t>Course Completion (CRSC)</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State Course codes</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Course Attributes (</a:t>
          </a:r>
          <a:r>
            <a:rPr lang="en-US" sz="1400" kern="1200">
              <a:solidFill>
                <a:schemeClr val="tx1">
                  <a:lumMod val="85000"/>
                  <a:lumOff val="15000"/>
                </a:schemeClr>
              </a:solidFill>
            </a:rPr>
            <a:t>AP/IB,  College Credit Course, Met UC/CSU Req, HQ CTE)</a:t>
          </a:r>
          <a:endParaRPr lang="en-US" sz="1400" i="0" kern="1200">
            <a:solidFill>
              <a:schemeClr val="tx1">
                <a:lumMod val="85000"/>
                <a:lumOff val="15000"/>
              </a:schemeClr>
            </a:solidFill>
          </a:endParaRP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Postsecondary Articulated Course Indicator</a:t>
          </a:r>
        </a:p>
        <a:p>
          <a:pPr marL="114300" lvl="1" indent="-114300" algn="l" defTabSz="622300">
            <a:lnSpc>
              <a:spcPct val="90000"/>
            </a:lnSpc>
            <a:spcBef>
              <a:spcPct val="0"/>
            </a:spcBef>
            <a:spcAft>
              <a:spcPct val="15000"/>
            </a:spcAft>
            <a:buChar char="•"/>
          </a:pPr>
          <a:r>
            <a:rPr lang="en-US" sz="1400" b="1" kern="1200">
              <a:solidFill>
                <a:schemeClr val="tx1">
                  <a:lumMod val="85000"/>
                  <a:lumOff val="15000"/>
                </a:schemeClr>
              </a:solidFill>
            </a:rPr>
            <a:t>Student Course Completion (SCSC)</a:t>
          </a:r>
          <a:endParaRPr lang="en-US" sz="1400" b="1" i="1" kern="1200">
            <a:solidFill>
              <a:schemeClr val="tx1">
                <a:lumMod val="85000"/>
                <a:lumOff val="15000"/>
              </a:schemeClr>
            </a:solidFill>
          </a:endParaRP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a-g Requirements</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Credits</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Grades</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Carnegie Units</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CTE Participants</a:t>
          </a:r>
        </a:p>
        <a:p>
          <a:pPr marL="114300" lvl="1" indent="-114300" algn="l" defTabSz="622300">
            <a:lnSpc>
              <a:spcPct val="90000"/>
            </a:lnSpc>
            <a:spcBef>
              <a:spcPct val="0"/>
            </a:spcBef>
            <a:spcAft>
              <a:spcPct val="15000"/>
            </a:spcAft>
            <a:buChar char="•"/>
          </a:pPr>
          <a:r>
            <a:rPr lang="en-US" sz="1400" b="1" i="0" kern="1200">
              <a:solidFill>
                <a:schemeClr val="tx1">
                  <a:lumMod val="85000"/>
                  <a:lumOff val="15000"/>
                </a:schemeClr>
              </a:solidFill>
            </a:rPr>
            <a:t>CTE (SCTE)</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Pathways</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Completers</a:t>
          </a:r>
        </a:p>
        <a:p>
          <a:pPr marL="114300" lvl="1" indent="-114300" algn="l" defTabSz="622300">
            <a:lnSpc>
              <a:spcPct val="90000"/>
            </a:lnSpc>
            <a:spcBef>
              <a:spcPct val="0"/>
            </a:spcBef>
            <a:spcAft>
              <a:spcPct val="15000"/>
            </a:spcAft>
            <a:buChar char="•"/>
          </a:pPr>
          <a:r>
            <a:rPr lang="en-US" sz="1400" b="1" i="0" kern="1200">
              <a:solidFill>
                <a:schemeClr val="tx1">
                  <a:lumMod val="85000"/>
                  <a:lumOff val="15000"/>
                </a:schemeClr>
              </a:solidFill>
            </a:rPr>
            <a:t>Work-based Learning </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Work-Based Learning Types</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Internship Attributes</a:t>
          </a:r>
        </a:p>
        <a:p>
          <a:pPr marL="228600" lvl="2" indent="-114300" algn="l" defTabSz="622300">
            <a:lnSpc>
              <a:spcPct val="90000"/>
            </a:lnSpc>
            <a:spcBef>
              <a:spcPct val="0"/>
            </a:spcBef>
            <a:spcAft>
              <a:spcPct val="15000"/>
            </a:spcAft>
            <a:buChar char="•"/>
          </a:pPr>
          <a:r>
            <a:rPr lang="en-US" sz="1400" i="0" kern="1200">
              <a:solidFill>
                <a:schemeClr val="tx1">
                  <a:lumMod val="85000"/>
                  <a:lumOff val="15000"/>
                </a:schemeClr>
              </a:solidFill>
            </a:rPr>
            <a:t>Hours</a:t>
          </a:r>
        </a:p>
        <a:p>
          <a:pPr marL="114300" lvl="1" indent="-114300" algn="l" defTabSz="622300">
            <a:lnSpc>
              <a:spcPct val="90000"/>
            </a:lnSpc>
            <a:spcBef>
              <a:spcPct val="0"/>
            </a:spcBef>
            <a:spcAft>
              <a:spcPct val="15000"/>
            </a:spcAft>
            <a:buChar char="•"/>
          </a:pPr>
          <a:r>
            <a:rPr lang="en-US" sz="1400" b="1" i="0" kern="1200">
              <a:solidFill>
                <a:schemeClr val="tx1">
                  <a:lumMod val="85000"/>
                  <a:lumOff val="15000"/>
                </a:schemeClr>
              </a:solidFill>
            </a:rPr>
            <a:t>One-Year Graduation and Completers</a:t>
          </a:r>
        </a:p>
        <a:p>
          <a:pPr marL="114300" lvl="1" indent="-114300" algn="l" defTabSz="622300">
            <a:lnSpc>
              <a:spcPct val="90000"/>
            </a:lnSpc>
            <a:spcBef>
              <a:spcPct val="0"/>
            </a:spcBef>
            <a:spcAft>
              <a:spcPct val="15000"/>
            </a:spcAft>
            <a:buChar char="•"/>
          </a:pPr>
          <a:r>
            <a:rPr lang="en-US" sz="1400" b="1" i="0" kern="1200">
              <a:solidFill>
                <a:schemeClr val="tx1">
                  <a:lumMod val="85000"/>
                  <a:lumOff val="15000"/>
                </a:schemeClr>
              </a:solidFill>
            </a:rPr>
            <a:t>4-year Cohort</a:t>
          </a:r>
        </a:p>
        <a:p>
          <a:pPr marL="114300" lvl="1" indent="-114300" algn="l" defTabSz="622300">
            <a:lnSpc>
              <a:spcPct val="90000"/>
            </a:lnSpc>
            <a:spcBef>
              <a:spcPct val="0"/>
            </a:spcBef>
            <a:spcAft>
              <a:spcPct val="15000"/>
            </a:spcAft>
            <a:buChar char="•"/>
          </a:pPr>
          <a:r>
            <a:rPr lang="en-US" sz="1400" b="1" kern="1200">
              <a:solidFill>
                <a:schemeClr val="tx1">
                  <a:lumMod val="85000"/>
                  <a:lumOff val="15000"/>
                </a:schemeClr>
              </a:solidFill>
            </a:rPr>
            <a:t>Seal of Biliteracy, Golden State Seal, A–G Completion</a:t>
          </a:r>
        </a:p>
      </dsp:txBody>
      <dsp:txXfrm>
        <a:off x="248271" y="0"/>
        <a:ext cx="6556430" cy="5594222"/>
      </dsp:txXfrm>
    </dsp:sp>
    <dsp:sp modelId="{5EE1D9C6-F4FD-DC45-BC41-91164B97D6D1}">
      <dsp:nvSpPr>
        <dsp:cNvPr id="0" name=""/>
        <dsp:cNvSpPr/>
      </dsp:nvSpPr>
      <dsp:spPr>
        <a:xfrm>
          <a:off x="90855" y="612807"/>
          <a:ext cx="1338403" cy="1985114"/>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23029"/>
          <a:ext cx="4055689" cy="86577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Staff Involved with Submission</a:t>
          </a:r>
        </a:p>
      </dsp:txBody>
      <dsp:txXfrm>
        <a:off x="0" y="23029"/>
        <a:ext cx="4055689" cy="865776"/>
      </dsp:txXfrm>
    </dsp:sp>
    <dsp:sp modelId="{E3E76491-8807-CA4F-8E4E-E290DDB1346B}">
      <dsp:nvSpPr>
        <dsp:cNvPr id="0" name=""/>
        <dsp:cNvSpPr/>
      </dsp:nvSpPr>
      <dsp:spPr>
        <a:xfrm>
          <a:off x="0" y="878390"/>
          <a:ext cx="4055689" cy="14823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Site Staff</a:t>
          </a:r>
        </a:p>
        <a:p>
          <a:pPr marL="171450" lvl="1" indent="-171450" algn="l" defTabSz="711200">
            <a:lnSpc>
              <a:spcPct val="90000"/>
            </a:lnSpc>
            <a:spcBef>
              <a:spcPct val="0"/>
            </a:spcBef>
            <a:spcAft>
              <a:spcPct val="15000"/>
            </a:spcAft>
            <a:buChar char="•"/>
          </a:pPr>
          <a:r>
            <a:rPr lang="en-US" sz="1600" kern="1200"/>
            <a:t>Program staff</a:t>
          </a:r>
        </a:p>
        <a:p>
          <a:pPr marL="171450" lvl="1" indent="-171450" algn="l" defTabSz="711200">
            <a:lnSpc>
              <a:spcPct val="90000"/>
            </a:lnSpc>
            <a:spcBef>
              <a:spcPct val="0"/>
            </a:spcBef>
            <a:spcAft>
              <a:spcPct val="15000"/>
            </a:spcAft>
            <a:buChar char="•"/>
          </a:pPr>
          <a:r>
            <a:rPr lang="en-US" sz="1600" i="0" kern="1200"/>
            <a:t>CTE</a:t>
          </a:r>
        </a:p>
        <a:p>
          <a:pPr marL="171450" lvl="1" indent="-171450" algn="l" defTabSz="711200">
            <a:lnSpc>
              <a:spcPct val="90000"/>
            </a:lnSpc>
            <a:spcBef>
              <a:spcPct val="0"/>
            </a:spcBef>
            <a:spcAft>
              <a:spcPct val="15000"/>
            </a:spcAft>
            <a:buChar char="•"/>
          </a:pPr>
          <a:r>
            <a:rPr lang="en-US" sz="1600" kern="1200"/>
            <a:t>Site Administrators</a:t>
          </a:r>
        </a:p>
        <a:p>
          <a:pPr marL="171450" lvl="1" indent="-171450" algn="l" defTabSz="711200">
            <a:lnSpc>
              <a:spcPct val="90000"/>
            </a:lnSpc>
            <a:spcBef>
              <a:spcPct val="0"/>
            </a:spcBef>
            <a:spcAft>
              <a:spcPct val="15000"/>
            </a:spcAft>
            <a:buChar char="•"/>
          </a:pPr>
          <a:r>
            <a:rPr lang="en-US" sz="1600" kern="1200"/>
            <a:t>Student System Support Staff</a:t>
          </a:r>
        </a:p>
      </dsp:txBody>
      <dsp:txXfrm>
        <a:off x="0" y="878390"/>
        <a:ext cx="4055689" cy="14823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7223"/>
          <a:ext cx="4055689" cy="50350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Files Submitted</a:t>
          </a:r>
        </a:p>
      </dsp:txBody>
      <dsp:txXfrm>
        <a:off x="0" y="47223"/>
        <a:ext cx="4055689" cy="503502"/>
      </dsp:txXfrm>
    </dsp:sp>
    <dsp:sp modelId="{E3E76491-8807-CA4F-8E4E-E290DDB1346B}">
      <dsp:nvSpPr>
        <dsp:cNvPr id="0" name=""/>
        <dsp:cNvSpPr/>
      </dsp:nvSpPr>
      <dsp:spPr>
        <a:xfrm>
          <a:off x="0" y="523757"/>
          <a:ext cx="4055689" cy="17334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a:t>Student Enrollment </a:t>
          </a:r>
          <a:r>
            <a:rPr lang="en-US" sz="1600" b="1" kern="1200"/>
            <a:t>(SENR)</a:t>
          </a:r>
        </a:p>
        <a:p>
          <a:pPr marL="171450" lvl="1" indent="-171450" algn="l" defTabSz="711200">
            <a:lnSpc>
              <a:spcPct val="90000"/>
            </a:lnSpc>
            <a:spcBef>
              <a:spcPct val="0"/>
            </a:spcBef>
            <a:spcAft>
              <a:spcPct val="15000"/>
            </a:spcAft>
            <a:buChar char="•"/>
          </a:pPr>
          <a:r>
            <a:rPr lang="en-US" sz="1600" b="0" kern="1200"/>
            <a:t>Staff Demographics </a:t>
          </a:r>
          <a:r>
            <a:rPr lang="en-US" sz="1600" b="1" kern="1200"/>
            <a:t>(SDEM)</a:t>
          </a:r>
        </a:p>
        <a:p>
          <a:pPr marL="171450" lvl="1" indent="-171450" algn="l" defTabSz="711200">
            <a:lnSpc>
              <a:spcPct val="90000"/>
            </a:lnSpc>
            <a:spcBef>
              <a:spcPct val="0"/>
            </a:spcBef>
            <a:spcAft>
              <a:spcPct val="15000"/>
            </a:spcAft>
            <a:buChar char="•"/>
          </a:pPr>
          <a:r>
            <a:rPr lang="en-US" sz="1600" b="0" kern="1200"/>
            <a:t>Course Completion </a:t>
          </a:r>
          <a:r>
            <a:rPr lang="en-US" sz="1600" b="1" kern="1200"/>
            <a:t>(CRSC)</a:t>
          </a:r>
        </a:p>
        <a:p>
          <a:pPr marL="171450" lvl="1" indent="-171450" algn="l" defTabSz="711200">
            <a:lnSpc>
              <a:spcPct val="90000"/>
            </a:lnSpc>
            <a:spcBef>
              <a:spcPct val="0"/>
            </a:spcBef>
            <a:spcAft>
              <a:spcPct val="15000"/>
            </a:spcAft>
            <a:buChar char="•"/>
          </a:pPr>
          <a:r>
            <a:rPr lang="en-US" sz="1600" b="0" kern="1200"/>
            <a:t>Student </a:t>
          </a:r>
          <a:r>
            <a:rPr lang="en-US" sz="1600" b="0" kern="1200" err="1"/>
            <a:t>Crs</a:t>
          </a:r>
          <a:r>
            <a:rPr lang="en-US" sz="1600" b="0" kern="1200"/>
            <a:t>. Completion </a:t>
          </a:r>
          <a:r>
            <a:rPr lang="en-US" sz="1600" b="1" kern="1200"/>
            <a:t>(SCSC)</a:t>
          </a:r>
        </a:p>
        <a:p>
          <a:pPr marL="171450" lvl="1" indent="-171450" algn="l" defTabSz="711200">
            <a:lnSpc>
              <a:spcPct val="90000"/>
            </a:lnSpc>
            <a:spcBef>
              <a:spcPct val="0"/>
            </a:spcBef>
            <a:spcAft>
              <a:spcPct val="15000"/>
            </a:spcAft>
            <a:buChar char="•"/>
          </a:pPr>
          <a:r>
            <a:rPr lang="en-US" sz="1600" b="0" kern="1200"/>
            <a:t>Student CTE </a:t>
          </a:r>
          <a:r>
            <a:rPr lang="en-US" sz="1600" b="1" kern="1200"/>
            <a:t>(SCTE)</a:t>
          </a:r>
        </a:p>
        <a:p>
          <a:pPr marL="171450" lvl="1" indent="-171450" algn="l" defTabSz="711200">
            <a:lnSpc>
              <a:spcPct val="90000"/>
            </a:lnSpc>
            <a:spcBef>
              <a:spcPct val="0"/>
            </a:spcBef>
            <a:spcAft>
              <a:spcPct val="15000"/>
            </a:spcAft>
            <a:buChar char="•"/>
          </a:pPr>
          <a:r>
            <a:rPr lang="en-US" sz="1600" b="0" kern="1200"/>
            <a:t>Work-based Learning </a:t>
          </a:r>
          <a:r>
            <a:rPr lang="en-US" sz="1600" b="1" kern="1200"/>
            <a:t>(WBLR)</a:t>
          </a:r>
        </a:p>
      </dsp:txBody>
      <dsp:txXfrm>
        <a:off x="0" y="523757"/>
        <a:ext cx="4055689" cy="17334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E6256-B86A-4F8E-944C-19661AC04135}">
      <dsp:nvSpPr>
        <dsp:cNvPr id="0" name=""/>
        <dsp:cNvSpPr/>
      </dsp:nvSpPr>
      <dsp:spPr>
        <a:xfrm>
          <a:off x="147255" y="977034"/>
          <a:ext cx="2931103" cy="29311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6C3CFB-3DF7-4B34-9DB6-B9CC22C4437E}">
      <dsp:nvSpPr>
        <dsp:cNvPr id="0" name=""/>
        <dsp:cNvSpPr/>
      </dsp:nvSpPr>
      <dsp:spPr>
        <a:xfrm>
          <a:off x="733476" y="1563255"/>
          <a:ext cx="1758662" cy="1758662"/>
        </a:xfrm>
        <a:prstGeom prst="ellipse">
          <a:avLst/>
        </a:prstGeom>
        <a:solidFill>
          <a:srgbClr val="FB65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583C76-C41F-4DF3-9EB0-7F2A32105718}">
      <dsp:nvSpPr>
        <dsp:cNvPr id="0" name=""/>
        <dsp:cNvSpPr/>
      </dsp:nvSpPr>
      <dsp:spPr>
        <a:xfrm>
          <a:off x="1319697" y="2149475"/>
          <a:ext cx="586220" cy="586220"/>
        </a:xfrm>
        <a:prstGeom prst="ellipse">
          <a:avLst/>
        </a:prstGeom>
        <a:solidFill>
          <a:srgbClr val="737C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40486-0381-44EA-8854-5206FD9B7948}">
      <dsp:nvSpPr>
        <dsp:cNvPr id="0" name=""/>
        <dsp:cNvSpPr/>
      </dsp:nvSpPr>
      <dsp:spPr>
        <a:xfrm>
          <a:off x="3566876" y="0"/>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a:solidFill>
              <a:srgbClr val="555FAD"/>
            </a:solidFill>
          </a:endParaRPr>
        </a:p>
      </dsp:txBody>
      <dsp:txXfrm>
        <a:off x="3566876" y="0"/>
        <a:ext cx="1465551" cy="854905"/>
      </dsp:txXfrm>
    </dsp:sp>
    <dsp:sp modelId="{47ABD96D-2B40-48F3-AB3B-5475A20C47D7}">
      <dsp:nvSpPr>
        <dsp:cNvPr id="0" name=""/>
        <dsp:cNvSpPr/>
      </dsp:nvSpPr>
      <dsp:spPr>
        <a:xfrm>
          <a:off x="3200488" y="427452"/>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5455238-C56B-44CA-91F4-707DAB2B3E89}">
      <dsp:nvSpPr>
        <dsp:cNvPr id="0" name=""/>
        <dsp:cNvSpPr/>
      </dsp:nvSpPr>
      <dsp:spPr>
        <a:xfrm rot="5400000">
          <a:off x="1398592" y="642155"/>
          <a:ext cx="2014645" cy="1586215"/>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9D5C23-6FE5-44C5-BF8D-A6439F80403A}">
      <dsp:nvSpPr>
        <dsp:cNvPr id="0" name=""/>
        <dsp:cNvSpPr/>
      </dsp:nvSpPr>
      <dsp:spPr>
        <a:xfrm>
          <a:off x="3566876" y="854905"/>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a:solidFill>
              <a:srgbClr val="FF735D"/>
            </a:solidFill>
          </a:endParaRPr>
        </a:p>
      </dsp:txBody>
      <dsp:txXfrm>
        <a:off x="3566876" y="854905"/>
        <a:ext cx="1465551" cy="854905"/>
      </dsp:txXfrm>
    </dsp:sp>
    <dsp:sp modelId="{55037737-E5C5-460B-B98E-9E38D0B29665}">
      <dsp:nvSpPr>
        <dsp:cNvPr id="0" name=""/>
        <dsp:cNvSpPr/>
      </dsp:nvSpPr>
      <dsp:spPr>
        <a:xfrm>
          <a:off x="3200488" y="1282357"/>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337EB9-476C-460B-9BAF-A685ECE1E099}">
      <dsp:nvSpPr>
        <dsp:cNvPr id="0" name=""/>
        <dsp:cNvSpPr/>
      </dsp:nvSpPr>
      <dsp:spPr>
        <a:xfrm rot="5400000">
          <a:off x="1831028" y="1483724"/>
          <a:ext cx="1569899" cy="116609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0D60D4-7D44-40B6-9FDF-4C3B868D11CA}">
      <dsp:nvSpPr>
        <dsp:cNvPr id="0" name=""/>
        <dsp:cNvSpPr/>
      </dsp:nvSpPr>
      <dsp:spPr>
        <a:xfrm>
          <a:off x="3566876" y="1709810"/>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a:solidFill>
              <a:srgbClr val="19929B"/>
            </a:solidFill>
          </a:endParaRPr>
        </a:p>
      </dsp:txBody>
      <dsp:txXfrm>
        <a:off x="3566876" y="1709810"/>
        <a:ext cx="1465551" cy="854905"/>
      </dsp:txXfrm>
    </dsp:sp>
    <dsp:sp modelId="{3B2BAE00-552C-47D9-B2C6-B93F32F01538}">
      <dsp:nvSpPr>
        <dsp:cNvPr id="0" name=""/>
        <dsp:cNvSpPr/>
      </dsp:nvSpPr>
      <dsp:spPr>
        <a:xfrm>
          <a:off x="3200488" y="2137262"/>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220A07-1326-4832-898B-4B3FA9275A30}">
      <dsp:nvSpPr>
        <dsp:cNvPr id="0" name=""/>
        <dsp:cNvSpPr/>
      </dsp:nvSpPr>
      <dsp:spPr>
        <a:xfrm rot="5400000">
          <a:off x="2288289" y="2374174"/>
          <a:ext cx="1121635" cy="745965"/>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9931" y="0"/>
          <a:ext cx="1522481" cy="39078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CRSC</a:t>
          </a:r>
        </a:p>
      </dsp:txBody>
      <dsp:txXfrm>
        <a:off x="9931" y="0"/>
        <a:ext cx="1522481" cy="260520"/>
      </dsp:txXfrm>
    </dsp:sp>
    <dsp:sp modelId="{D6EA1DF2-482C-4027-9E5D-CA9458555329}">
      <dsp:nvSpPr>
        <dsp:cNvPr id="0" name=""/>
        <dsp:cNvSpPr/>
      </dsp:nvSpPr>
      <dsp:spPr>
        <a:xfrm>
          <a:off x="321460" y="260520"/>
          <a:ext cx="1522481" cy="168996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a:t>Report Capstone course appropriate to CTE Pathway </a:t>
          </a:r>
        </a:p>
        <a:p>
          <a:pPr marL="57150" lvl="1" indent="-57150" algn="l" defTabSz="444500">
            <a:lnSpc>
              <a:spcPct val="90000"/>
            </a:lnSpc>
            <a:spcBef>
              <a:spcPct val="0"/>
            </a:spcBef>
            <a:spcAft>
              <a:spcPct val="15000"/>
            </a:spcAft>
            <a:buChar char="•"/>
          </a:pPr>
          <a:r>
            <a:rPr lang="en-US" sz="1000" kern="1200"/>
            <a:t>State course 7000-8999</a:t>
          </a:r>
        </a:p>
      </dsp:txBody>
      <dsp:txXfrm>
        <a:off x="366052" y="305112"/>
        <a:ext cx="1433297" cy="1600784"/>
      </dsp:txXfrm>
    </dsp:sp>
    <dsp:sp modelId="{3B91A8BE-9150-4386-8F21-BE9E25D1D1B1}">
      <dsp:nvSpPr>
        <dsp:cNvPr id="0" name=""/>
        <dsp:cNvSpPr/>
      </dsp:nvSpPr>
      <dsp:spPr>
        <a:xfrm>
          <a:off x="1763113" y="-59235"/>
          <a:ext cx="489086" cy="37899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1763113" y="16563"/>
        <a:ext cx="375389" cy="227394"/>
      </dsp:txXfrm>
    </dsp:sp>
    <dsp:sp modelId="{F82F45FD-6501-4864-A4BD-FE11190FF2B7}">
      <dsp:nvSpPr>
        <dsp:cNvPr id="0" name=""/>
        <dsp:cNvSpPr/>
      </dsp:nvSpPr>
      <dsp:spPr>
        <a:xfrm>
          <a:off x="2455217" y="0"/>
          <a:ext cx="1522481" cy="39078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SCSC</a:t>
          </a:r>
        </a:p>
      </dsp:txBody>
      <dsp:txXfrm>
        <a:off x="2455217" y="0"/>
        <a:ext cx="1522481" cy="260520"/>
      </dsp:txXfrm>
    </dsp:sp>
    <dsp:sp modelId="{D01D7483-B604-4F44-B40F-6940DF0A0C9F}">
      <dsp:nvSpPr>
        <dsp:cNvPr id="0" name=""/>
        <dsp:cNvSpPr/>
      </dsp:nvSpPr>
      <dsp:spPr>
        <a:xfrm>
          <a:off x="2766746" y="260520"/>
          <a:ext cx="1522481" cy="168996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Submit SCSC associated to the CTE course</a:t>
          </a:r>
        </a:p>
      </dsp:txBody>
      <dsp:txXfrm>
        <a:off x="2811338" y="305112"/>
        <a:ext cx="1433297" cy="1600784"/>
      </dsp:txXfrm>
    </dsp:sp>
    <dsp:sp modelId="{88AF5CF6-751D-47C9-AD0A-C122192B99C5}">
      <dsp:nvSpPr>
        <dsp:cNvPr id="0" name=""/>
        <dsp:cNvSpPr/>
      </dsp:nvSpPr>
      <dsp:spPr>
        <a:xfrm>
          <a:off x="4208400" y="-59235"/>
          <a:ext cx="489086" cy="37899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208400" y="16563"/>
        <a:ext cx="375389" cy="227394"/>
      </dsp:txXfrm>
    </dsp:sp>
    <dsp:sp modelId="{5309D178-C81F-46B8-BB6F-D7172384DCB7}">
      <dsp:nvSpPr>
        <dsp:cNvPr id="0" name=""/>
        <dsp:cNvSpPr/>
      </dsp:nvSpPr>
      <dsp:spPr>
        <a:xfrm>
          <a:off x="4900504" y="0"/>
          <a:ext cx="1522481" cy="39078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SCTE</a:t>
          </a:r>
        </a:p>
      </dsp:txBody>
      <dsp:txXfrm>
        <a:off x="4900504" y="0"/>
        <a:ext cx="1522481" cy="260520"/>
      </dsp:txXfrm>
    </dsp:sp>
    <dsp:sp modelId="{9CADED0D-6B1F-4BFB-9C22-93FFFC5BA083}">
      <dsp:nvSpPr>
        <dsp:cNvPr id="0" name=""/>
        <dsp:cNvSpPr/>
      </dsp:nvSpPr>
      <dsp:spPr>
        <a:xfrm>
          <a:off x="5212033" y="260520"/>
          <a:ext cx="1522481" cy="168996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Submit SCTE </a:t>
          </a:r>
        </a:p>
        <a:p>
          <a:pPr marL="57150" lvl="1" indent="-57150" algn="l" defTabSz="444500">
            <a:lnSpc>
              <a:spcPct val="90000"/>
            </a:lnSpc>
            <a:spcBef>
              <a:spcPct val="0"/>
            </a:spcBef>
            <a:spcAft>
              <a:spcPct val="15000"/>
            </a:spcAft>
            <a:buChar char="•"/>
          </a:pPr>
          <a:r>
            <a:rPr lang="en-US" sz="1000" kern="1200"/>
            <a:t>Report CTE Pathway Code</a:t>
          </a:r>
        </a:p>
        <a:p>
          <a:pPr marL="57150" lvl="1" indent="-57150" algn="l" defTabSz="444500">
            <a:lnSpc>
              <a:spcPct val="90000"/>
            </a:lnSpc>
            <a:spcBef>
              <a:spcPct val="0"/>
            </a:spcBef>
            <a:spcAft>
              <a:spcPct val="15000"/>
            </a:spcAft>
            <a:buChar char="•"/>
          </a:pPr>
          <a:r>
            <a:rPr lang="en-US" sz="1000" kern="1200"/>
            <a:t>CTE Pathway Completion Academic Year ID </a:t>
          </a:r>
          <a:r>
            <a:rPr lang="en-US" sz="1000" b="1" kern="1200"/>
            <a:t>must be populated </a:t>
          </a:r>
        </a:p>
        <a:p>
          <a:pPr marL="57150" lvl="1" indent="-57150" algn="l" defTabSz="444500">
            <a:lnSpc>
              <a:spcPct val="90000"/>
            </a:lnSpc>
            <a:spcBef>
              <a:spcPct val="0"/>
            </a:spcBef>
            <a:spcAft>
              <a:spcPct val="15000"/>
            </a:spcAft>
            <a:buChar char="•"/>
          </a:pPr>
          <a:r>
            <a:rPr lang="en-US" sz="1000" kern="1200"/>
            <a:t>CTE Pathway Completion Academic Year ID must be current year.</a:t>
          </a:r>
          <a:endParaRPr lang="en-US" sz="1000" b="1" kern="1200"/>
        </a:p>
        <a:p>
          <a:pPr marL="57150" lvl="1" indent="-57150" algn="l" defTabSz="444500">
            <a:lnSpc>
              <a:spcPct val="90000"/>
            </a:lnSpc>
            <a:spcBef>
              <a:spcPct val="0"/>
            </a:spcBef>
            <a:spcAft>
              <a:spcPct val="15000"/>
            </a:spcAft>
            <a:buChar char="•"/>
          </a:pPr>
          <a:endParaRPr lang="en-US" sz="1000" b="1" kern="1200"/>
        </a:p>
        <a:p>
          <a:pPr marL="57150" lvl="1" indent="-57150" algn="l" defTabSz="355600">
            <a:lnSpc>
              <a:spcPct val="90000"/>
            </a:lnSpc>
            <a:spcBef>
              <a:spcPct val="0"/>
            </a:spcBef>
            <a:spcAft>
              <a:spcPct val="15000"/>
            </a:spcAft>
            <a:buChar char="•"/>
          </a:pPr>
          <a:endParaRPr lang="en-US" sz="800" b="1" kern="1200"/>
        </a:p>
      </dsp:txBody>
      <dsp:txXfrm>
        <a:off x="5256625" y="305112"/>
        <a:ext cx="1433297" cy="16007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3354"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chemeClr val="tx1">
                  <a:lumMod val="85000"/>
                  <a:lumOff val="15000"/>
                </a:schemeClr>
              </a:solidFill>
            </a:rPr>
            <a:t>CRSC</a:t>
          </a:r>
        </a:p>
      </dsp:txBody>
      <dsp:txXfrm>
        <a:off x="3354" y="89208"/>
        <a:ext cx="1525206" cy="316800"/>
      </dsp:txXfrm>
    </dsp:sp>
    <dsp:sp modelId="{D6EA1DF2-482C-4027-9E5D-CA9458555329}">
      <dsp:nvSpPr>
        <dsp:cNvPr id="0" name=""/>
        <dsp:cNvSpPr/>
      </dsp:nvSpPr>
      <dsp:spPr>
        <a:xfrm>
          <a:off x="315746"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Report CTE course </a:t>
          </a:r>
        </a:p>
        <a:p>
          <a:pPr marL="57150" lvl="1" indent="-57150" algn="l" defTabSz="488950">
            <a:lnSpc>
              <a:spcPct val="90000"/>
            </a:lnSpc>
            <a:spcBef>
              <a:spcPct val="0"/>
            </a:spcBef>
            <a:spcAft>
              <a:spcPct val="15000"/>
            </a:spcAft>
            <a:buChar char="•"/>
          </a:pPr>
          <a:r>
            <a:rPr lang="en-US" sz="1100" kern="1200"/>
            <a:t>State course 7000-8999</a:t>
          </a:r>
        </a:p>
      </dsp:txBody>
      <dsp:txXfrm>
        <a:off x="336043" y="426304"/>
        <a:ext cx="1484612" cy="652406"/>
      </dsp:txXfrm>
    </dsp:sp>
    <dsp:sp modelId="{3B91A8BE-9150-4386-8F21-BE9E25D1D1B1}">
      <dsp:nvSpPr>
        <dsp:cNvPr id="0" name=""/>
        <dsp:cNvSpPr/>
      </dsp:nvSpPr>
      <dsp:spPr>
        <a:xfrm>
          <a:off x="1759776" y="57741"/>
          <a:ext cx="490177" cy="379732"/>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759776" y="133687"/>
        <a:ext cx="376257" cy="227840"/>
      </dsp:txXfrm>
    </dsp:sp>
    <dsp:sp modelId="{F82F45FD-6501-4864-A4BD-FE11190FF2B7}">
      <dsp:nvSpPr>
        <dsp:cNvPr id="0" name=""/>
        <dsp:cNvSpPr/>
      </dsp:nvSpPr>
      <dsp:spPr>
        <a:xfrm>
          <a:off x="2453423"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chemeClr val="tx1">
                  <a:lumMod val="85000"/>
                  <a:lumOff val="15000"/>
                </a:schemeClr>
              </a:solidFill>
            </a:rPr>
            <a:t>SCSC</a:t>
          </a:r>
        </a:p>
      </dsp:txBody>
      <dsp:txXfrm>
        <a:off x="2453423" y="89208"/>
        <a:ext cx="1525206" cy="316800"/>
      </dsp:txXfrm>
    </dsp:sp>
    <dsp:sp modelId="{D01D7483-B604-4F44-B40F-6940DF0A0C9F}">
      <dsp:nvSpPr>
        <dsp:cNvPr id="0" name=""/>
        <dsp:cNvSpPr/>
      </dsp:nvSpPr>
      <dsp:spPr>
        <a:xfrm>
          <a:off x="2765815"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Submit SCSC associated to the CTE course</a:t>
          </a:r>
        </a:p>
      </dsp:txBody>
      <dsp:txXfrm>
        <a:off x="2786112" y="426304"/>
        <a:ext cx="1484612" cy="652406"/>
      </dsp:txXfrm>
    </dsp:sp>
    <dsp:sp modelId="{88AF5CF6-751D-47C9-AD0A-C122192B99C5}">
      <dsp:nvSpPr>
        <dsp:cNvPr id="0" name=""/>
        <dsp:cNvSpPr/>
      </dsp:nvSpPr>
      <dsp:spPr>
        <a:xfrm>
          <a:off x="4209846" y="57741"/>
          <a:ext cx="490177" cy="379732"/>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209846" y="133687"/>
        <a:ext cx="376257" cy="227840"/>
      </dsp:txXfrm>
    </dsp:sp>
    <dsp:sp modelId="{5309D178-C81F-46B8-BB6F-D7172384DCB7}">
      <dsp:nvSpPr>
        <dsp:cNvPr id="0" name=""/>
        <dsp:cNvSpPr/>
      </dsp:nvSpPr>
      <dsp:spPr>
        <a:xfrm>
          <a:off x="4903493"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chemeClr val="tx1">
                  <a:lumMod val="85000"/>
                  <a:lumOff val="15000"/>
                </a:schemeClr>
              </a:solidFill>
            </a:rPr>
            <a:t>SCTE</a:t>
          </a:r>
        </a:p>
      </dsp:txBody>
      <dsp:txXfrm>
        <a:off x="4903493" y="89208"/>
        <a:ext cx="1525206" cy="316800"/>
      </dsp:txXfrm>
    </dsp:sp>
    <dsp:sp modelId="{9CADED0D-6B1F-4BFB-9C22-93FFFC5BA083}">
      <dsp:nvSpPr>
        <dsp:cNvPr id="0" name=""/>
        <dsp:cNvSpPr/>
      </dsp:nvSpPr>
      <dsp:spPr>
        <a:xfrm>
          <a:off x="5215885"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Do not submit SCTE</a:t>
          </a:r>
        </a:p>
      </dsp:txBody>
      <dsp:txXfrm>
        <a:off x="5236182" y="426304"/>
        <a:ext cx="1484612" cy="6524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76204-55DD-4362-902B-ECC0148C5C5D}">
      <dsp:nvSpPr>
        <dsp:cNvPr id="0" name=""/>
        <dsp:cNvSpPr/>
      </dsp:nvSpPr>
      <dsp:spPr>
        <a:xfrm>
          <a:off x="1280893" y="261904"/>
          <a:ext cx="3567824" cy="3567824"/>
        </a:xfrm>
        <a:prstGeom prst="pie">
          <a:avLst>
            <a:gd name="adj1" fmla="val 162000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Review Reports</a:t>
          </a:r>
        </a:p>
      </dsp:txBody>
      <dsp:txXfrm>
        <a:off x="3174813" y="1001378"/>
        <a:ext cx="1316697" cy="976904"/>
      </dsp:txXfrm>
    </dsp:sp>
    <dsp:sp modelId="{2045D5C5-D12D-4063-8A66-D6AD310C93C6}">
      <dsp:nvSpPr>
        <dsp:cNvPr id="0" name=""/>
        <dsp:cNvSpPr/>
      </dsp:nvSpPr>
      <dsp:spPr>
        <a:xfrm>
          <a:off x="1280893" y="381681"/>
          <a:ext cx="3567824" cy="3567824"/>
        </a:xfrm>
        <a:prstGeom prst="pie">
          <a:avLst>
            <a:gd name="adj1" fmla="val 0"/>
            <a:gd name="adj2" fmla="val 54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LEA Approval </a:t>
          </a:r>
        </a:p>
      </dsp:txBody>
      <dsp:txXfrm>
        <a:off x="3174813" y="2233127"/>
        <a:ext cx="1316697" cy="976904"/>
      </dsp:txXfrm>
    </dsp:sp>
    <dsp:sp modelId="{14FF2F2B-5018-4041-8C50-533FF37B8F17}">
      <dsp:nvSpPr>
        <dsp:cNvPr id="0" name=""/>
        <dsp:cNvSpPr/>
      </dsp:nvSpPr>
      <dsp:spPr>
        <a:xfrm>
          <a:off x="1161116" y="381681"/>
          <a:ext cx="3567824" cy="3567824"/>
        </a:xfrm>
        <a:prstGeom prst="pie">
          <a:avLst>
            <a:gd name="adj1" fmla="val 5400000"/>
            <a:gd name="adj2" fmla="val 10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LEA Submission Process</a:t>
          </a:r>
        </a:p>
      </dsp:txBody>
      <dsp:txXfrm>
        <a:off x="1518323" y="2233127"/>
        <a:ext cx="1316697" cy="976904"/>
      </dsp:txXfrm>
    </dsp:sp>
    <dsp:sp modelId="{09982EA1-75A1-4663-864D-5779B64EDA59}">
      <dsp:nvSpPr>
        <dsp:cNvPr id="0" name=""/>
        <dsp:cNvSpPr/>
      </dsp:nvSpPr>
      <dsp:spPr>
        <a:xfrm>
          <a:off x="1161116" y="261904"/>
          <a:ext cx="3567824" cy="3567824"/>
        </a:xfrm>
        <a:prstGeom prst="pie">
          <a:avLst>
            <a:gd name="adj1" fmla="val 108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CERT Error Correction</a:t>
          </a:r>
        </a:p>
      </dsp:txBody>
      <dsp:txXfrm>
        <a:off x="1518323" y="1001378"/>
        <a:ext cx="1316697" cy="976904"/>
      </dsp:txXfrm>
    </dsp:sp>
    <dsp:sp modelId="{1510B7AF-AD9D-4FFF-BB2C-41BB064C808A}">
      <dsp:nvSpPr>
        <dsp:cNvPr id="0" name=""/>
        <dsp:cNvSpPr/>
      </dsp:nvSpPr>
      <dsp:spPr>
        <a:xfrm>
          <a:off x="1060028" y="41038"/>
          <a:ext cx="4009555" cy="4009555"/>
        </a:xfrm>
        <a:prstGeom prst="circularArrow">
          <a:avLst>
            <a:gd name="adj1" fmla="val 5085"/>
            <a:gd name="adj2" fmla="val 327528"/>
            <a:gd name="adj3" fmla="val 21272472"/>
            <a:gd name="adj4" fmla="val 16200000"/>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7751DE-4F96-4947-A916-C027ED474C1C}">
      <dsp:nvSpPr>
        <dsp:cNvPr id="0" name=""/>
        <dsp:cNvSpPr/>
      </dsp:nvSpPr>
      <dsp:spPr>
        <a:xfrm>
          <a:off x="1060028" y="160815"/>
          <a:ext cx="4009555" cy="4009555"/>
        </a:xfrm>
        <a:prstGeom prst="circularArrow">
          <a:avLst>
            <a:gd name="adj1" fmla="val 5085"/>
            <a:gd name="adj2" fmla="val 327528"/>
            <a:gd name="adj3" fmla="val 5072472"/>
            <a:gd name="adj4" fmla="val 0"/>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1118CE-A17D-40F1-835A-67701E41030A}">
      <dsp:nvSpPr>
        <dsp:cNvPr id="0" name=""/>
        <dsp:cNvSpPr/>
      </dsp:nvSpPr>
      <dsp:spPr>
        <a:xfrm>
          <a:off x="940251" y="160815"/>
          <a:ext cx="4009555" cy="4009555"/>
        </a:xfrm>
        <a:prstGeom prst="circularArrow">
          <a:avLst>
            <a:gd name="adj1" fmla="val 5085"/>
            <a:gd name="adj2" fmla="val 327528"/>
            <a:gd name="adj3" fmla="val 10472472"/>
            <a:gd name="adj4" fmla="val 5400000"/>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7378CEE-F397-47BE-AAD2-C74775C87835}">
      <dsp:nvSpPr>
        <dsp:cNvPr id="0" name=""/>
        <dsp:cNvSpPr/>
      </dsp:nvSpPr>
      <dsp:spPr>
        <a:xfrm>
          <a:off x="940251" y="41038"/>
          <a:ext cx="4009555" cy="4009555"/>
        </a:xfrm>
        <a:prstGeom prst="circularArrow">
          <a:avLst>
            <a:gd name="adj1" fmla="val 5085"/>
            <a:gd name="adj2" fmla="val 327528"/>
            <a:gd name="adj3" fmla="val 15872472"/>
            <a:gd name="adj4" fmla="val 108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1BE09-81FB-49F6-9D67-EA38F96F400B}"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9FB0-8998-4C19-8441-28F802CE273F}" type="slidenum">
              <a:rPr lang="en-US" smtClean="0"/>
              <a:t>‹#›</a:t>
            </a:fld>
            <a:endParaRPr lang="en-US"/>
          </a:p>
        </p:txBody>
      </p:sp>
    </p:spTree>
    <p:extLst>
      <p:ext uri="{BB962C8B-B14F-4D97-AF65-F5344CB8AC3E}">
        <p14:creationId xmlns:p14="http://schemas.microsoft.com/office/powerpoint/2010/main" val="408623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e.ca.gov/ci/ct/sf/documents/ctescrpposter.pd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ctc.ca.gov/credentials/req-teaching" TargetMode="External"/><Relationship Id="rId5" Type="http://schemas.openxmlformats.org/officeDocument/2006/relationships/hyperlink" Target="https://www.ctc.ca.gov/docs/default-source/leaflets/cl888.pdf?sfvrsn=88065bf8_18" TargetMode="External"/><Relationship Id="rId4" Type="http://schemas.openxmlformats.org/officeDocument/2006/relationships/hyperlink" Target="https://www.cde.ca.gov/ci/ct/sf/ctemcstandards.asp"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End of Year 2 Reporting and Certification Training with CSIS supporting CALPADS.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self and trainers.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session, we’ll provide an overview of the EOY 2 data collection and the data requirements for EOY 2. We’ll discuss common certification errors and provide guidance on the reports review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Before we move into the finer details of EOY 2 reporting through various file types, let’s take do a quick 10,000 foot overview of the EOY 2 submission and see the big picture process at play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Your local Student Information System (SIS) stores your day-to-day school data, including information on student enrollment, demographics, CTE, SWD, Credentialed Staff demographics and courses, and student course enrollments.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This data is submitted to CALPADS as well as other statewide systems like the Testing Operations Management System (TOMS) and the California Department of Social Services (CDSS).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Data is pulled directly from CALPADS for publishing on Data Quest and the California School Dashboard.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California State and the CDE are in turn compelled to report specific data groups to the federal government, and all requirements are listed in the Federal System bubble on the slide. These are requirements throughout all data submissions throughout the year, not just EOY 2, but are quite relevant in EOY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Federal reporting includes migrant student information, course completion and Carnegie units earned, Carl Perkins CTE participant and completer info, SWD, Every Student Succeeds Act (ESSA), and Workforce Innovation Opportunity Act (WIOA) data.  </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10</a:t>
            </a:fld>
            <a:endParaRPr lang="en-US"/>
          </a:p>
        </p:txBody>
      </p:sp>
    </p:spTree>
    <p:extLst>
      <p:ext uri="{BB962C8B-B14F-4D97-AF65-F5344CB8AC3E}">
        <p14:creationId xmlns:p14="http://schemas.microsoft.com/office/powerpoint/2010/main" val="3192697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6699"/>
                </a:solidFill>
                <a:effectLst/>
                <a:latin typeface="Arial" panose="020B0604020202020204" pitchFamily="34" charset="0"/>
              </a:rPr>
              <a:t>We mentioned the California School Dashboard as part of the state systems reporting. In the California School Dashboard, there are various indicators which measures school performance. The College/Career indicator is particularly relevant to EOY 2. The CCI indicator shows how well LEAs and school are preparing students for likely success after graduation. There are two measures to consider with this indicator: college readiness and career Y readiness. </a:t>
            </a:r>
          </a:p>
          <a:p>
            <a:pPr algn="l"/>
            <a:endParaRPr lang="en-US" sz="1200" b="0" i="0" dirty="0">
              <a:solidFill>
                <a:srgbClr val="006699"/>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6699"/>
                </a:solidFill>
                <a:effectLst/>
                <a:latin typeface="Arial" panose="020B0604020202020204" pitchFamily="34" charset="0"/>
              </a:rPr>
              <a:t>This slide contains the CCI Measures for College readiness. Displayed are the criteria to determine whether the relevant data you submit to CDE indicates College Prepared, Approaching Prepared, or Not Prepared. Only graduates can be classified as “Prepared” or “Approaching Prepared”. For LEAs to demonstrate success on this measure, high school graduates must meet at least one of the criteria in the “Prepared” or “Approaching Prepared” levels. </a:t>
            </a:r>
          </a:p>
          <a:p>
            <a:pPr algn="l"/>
            <a:endParaRPr lang="en-US" sz="1200" b="0" i="0" dirty="0">
              <a:solidFill>
                <a:srgbClr val="006699"/>
              </a:solidFill>
              <a:effectLst/>
              <a:latin typeface="Arial" panose="020B0604020202020204" pitchFamily="34" charset="0"/>
            </a:endParaRPr>
          </a:p>
          <a:p>
            <a:pPr algn="l"/>
            <a:r>
              <a:rPr lang="en-US" sz="1200" b="0" i="0" dirty="0">
                <a:solidFill>
                  <a:srgbClr val="006699"/>
                </a:solidFill>
                <a:effectLst/>
                <a:latin typeface="Arial" panose="020B0604020202020204" pitchFamily="34" charset="0"/>
              </a:rPr>
              <a:t>The criteria outlined in red represent data that is pulled directly from CALPADS. Particular to EOY 2, College Credit Courses and UC/CSU a-g requirements are provided in CRSC and SCSC files; CTE Pathway completion is provided in the SCTE file.</a:t>
            </a:r>
          </a:p>
          <a:p>
            <a:pPr algn="l"/>
            <a:endParaRPr lang="en-US" sz="1200" b="0" i="0" dirty="0">
              <a:solidFill>
                <a:srgbClr val="006699"/>
              </a:solidFill>
              <a:effectLst/>
              <a:latin typeface="Arial" panose="020B0604020202020204" pitchFamily="34" charset="0"/>
            </a:endParaRPr>
          </a:p>
          <a:p>
            <a:pPr algn="l"/>
            <a:r>
              <a:rPr lang="en-US" sz="1200" b="0" i="0" dirty="0">
                <a:solidFill>
                  <a:srgbClr val="006699"/>
                </a:solidFill>
                <a:effectLst/>
                <a:latin typeface="Arial" panose="020B0604020202020204" pitchFamily="34" charset="0"/>
              </a:rPr>
              <a:t>The criteria outside of the red outline come from non-CALPADS sources like CAASPP, AP/IB Exams, Summative assessments, and so on.  </a:t>
            </a:r>
            <a:endParaRPr lang="en-US" dirty="0"/>
          </a:p>
          <a:p>
            <a:pPr algn="l">
              <a:buFont typeface="Arial" panose="020B0604020202020204" pitchFamily="34" charset="0"/>
              <a:buNone/>
            </a:pPr>
            <a:endParaRPr lang="en-US" dirty="0"/>
          </a:p>
          <a:p>
            <a:pPr algn="l">
              <a:buFont typeface="Arial" panose="020B0604020202020204" pitchFamily="34" charset="0"/>
              <a:buNone/>
            </a:pPr>
            <a:r>
              <a:rPr lang="en-US" dirty="0"/>
              <a:t>https://www.cde.ca.gov/ta/ac/cm/documents/dbguidecci23.docx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44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200" b="0" i="0" dirty="0">
                <a:solidFill>
                  <a:srgbClr val="006699"/>
                </a:solidFill>
                <a:effectLst/>
                <a:latin typeface="Arial" panose="020B0604020202020204" pitchFamily="34" charset="0"/>
              </a:rPr>
              <a:t>This slide contains the CCI Measures for Career readiness. Displayed are the criteria to determine whether the relevant data you submit to CDE indicates Career Prepared, Approaching Prepared, or Not Prepared. Only graduates can be classified as “Prepared” or “Approaching Prepared”. For LEAs to demonstrate success on this measure, high school graduates must meet at least one of the criteria in the “Prepared” or “Approaching Prepared” levels. </a:t>
            </a:r>
          </a:p>
          <a:p>
            <a:pPr algn="l"/>
            <a:endParaRPr lang="en-US" sz="1200" b="0" i="0" dirty="0">
              <a:solidFill>
                <a:srgbClr val="006699"/>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6699"/>
                </a:solidFill>
                <a:effectLst/>
                <a:latin typeface="Arial" panose="020B0604020202020204" pitchFamily="34" charset="0"/>
              </a:rPr>
              <a:t>The criteria outlined in red represent data that is pulled directly from CALPADS. Particular to EOY 2, Leadership/Military Science courses and CTE courses are reported in CRSC and SCSC records, and Transitional Classroom and Work-Based Learning Experience is reported in WBLR records.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Leadership and Military Science includes State Course Codes 9373 (Leadership/Military science) and 9374 (Junior Reserve Officers Training Corps (JROTC))</a:t>
            </a:r>
            <a:r>
              <a:rPr lang="en-US" sz="1800" b="0" i="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0" i="0" dirty="0">
                <a:solidFill>
                  <a:srgbClr val="006699"/>
                </a:solidFill>
                <a:effectLst/>
                <a:latin typeface="Arial" panose="020B0604020202020204" pitchFamily="34" charset="0"/>
              </a:rPr>
              <a:t>It is important to be aware of the data elements you submit to CALPADS in EOY 2 that will be relevant to the CCI on the CA School Dashboard. </a:t>
            </a:r>
            <a:endParaRPr lang="en-US" sz="1200" b="0" i="0" u="sng" dirty="0">
              <a:solidFill>
                <a:srgbClr val="0000FF"/>
              </a:solidFill>
              <a:effectLst/>
              <a:latin typeface="Helvetica Neue"/>
            </a:endParaRPr>
          </a:p>
          <a:p>
            <a:pPr algn="l">
              <a:buFont typeface="Arial" panose="020B0604020202020204" pitchFamily="34" charset="0"/>
              <a:buNone/>
            </a:pPr>
            <a:endParaRPr lang="en-US" sz="1200" b="0" i="0" u="sng" dirty="0">
              <a:solidFill>
                <a:srgbClr val="0000FF"/>
              </a:solidFill>
              <a:effectLst/>
              <a:latin typeface="Helvetica Neue"/>
            </a:endParaRPr>
          </a:p>
          <a:p>
            <a:pPr algn="l">
              <a:buFont typeface="Arial" panose="020B0604020202020204" pitchFamily="34" charset="0"/>
              <a:buNone/>
            </a:pPr>
            <a:r>
              <a:rPr lang="en-US" sz="1200" b="0" i="0" u="sng" dirty="0">
                <a:solidFill>
                  <a:srgbClr val="0000FF"/>
                </a:solidFill>
                <a:effectLst/>
                <a:latin typeface="Helvetica Neue"/>
              </a:rPr>
              <a:t>https://www.cde.ca.gov/ta/ac/cm/documents/dbguidecci23.docx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806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Clarification on College Credit Courses</a:t>
            </a:r>
            <a:r>
              <a:rPr lang="en-US" sz="1200"/>
              <a:t>:</a:t>
            </a:r>
            <a:r>
              <a:rPr lang="en-US" sz="1200">
                <a:solidFill>
                  <a:srgbClr val="000000"/>
                </a:solidFill>
              </a:rPr>
              <a:t> S</a:t>
            </a:r>
            <a:r>
              <a:rPr lang="en-US" sz="1200" b="0" i="0">
                <a:solidFill>
                  <a:srgbClr val="000000"/>
                </a:solidFill>
                <a:effectLst/>
                <a:latin typeface="Arial" panose="020B0604020202020204" pitchFamily="34" charset="0"/>
              </a:rPr>
              <a:t>ome LEAs are submitting college courses that students took and completed </a:t>
            </a:r>
            <a:r>
              <a:rPr lang="en-US" sz="1200" b="0" i="1">
                <a:solidFill>
                  <a:srgbClr val="000000"/>
                </a:solidFill>
                <a:effectLst/>
                <a:latin typeface="Arial" panose="020B0604020202020204" pitchFamily="34" charset="0"/>
              </a:rPr>
              <a:t>independently</a:t>
            </a:r>
            <a:r>
              <a:rPr lang="en-US" sz="1200" b="0" i="0">
                <a:solidFill>
                  <a:srgbClr val="000000"/>
                </a:solidFill>
                <a:effectLst/>
                <a:latin typeface="Arial" panose="020B0604020202020204" pitchFamily="34" charset="0"/>
              </a:rPr>
              <a:t>, and which have no association or oversight by the school. Since the CCI is a measure of the </a:t>
            </a:r>
            <a:r>
              <a:rPr lang="en-US" sz="1200" b="0" i="1">
                <a:solidFill>
                  <a:srgbClr val="000000"/>
                </a:solidFill>
                <a:effectLst/>
                <a:latin typeface="Arial" panose="020B0604020202020204" pitchFamily="34" charset="0"/>
              </a:rPr>
              <a:t>school’s</a:t>
            </a:r>
            <a:r>
              <a:rPr lang="en-US" sz="1200" b="0" i="0">
                <a:solidFill>
                  <a:srgbClr val="000000"/>
                </a:solidFill>
                <a:effectLst/>
                <a:latin typeface="Arial" panose="020B0604020202020204" pitchFamily="34" charset="0"/>
              </a:rPr>
              <a:t> effectiveness in preparing students for college or career, the CDE clarifies in the technical guide that the completion of such courses will not contribute to a school’s CCI.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Arial" panose="020B0604020202020204" pitchFamily="34" charset="0"/>
            </a:endParaRPr>
          </a:p>
          <a:p>
            <a:pPr>
              <a:lnSpc>
                <a:spcPct val="100000"/>
              </a:lnSpc>
            </a:pPr>
            <a:r>
              <a:rPr lang="en-US" sz="2000" b="1" u="sng"/>
              <a:t>Clarification on CTE Pathway Criteria</a:t>
            </a:r>
            <a:r>
              <a:rPr lang="en-US" sz="2000"/>
              <a:t>: To be considered “prepared” on the CCI using the CTE Pathway criteria, students must c</a:t>
            </a:r>
            <a:r>
              <a:rPr lang="en-US" sz="2000" b="0">
                <a:solidFill>
                  <a:srgbClr val="000000"/>
                </a:solidFill>
                <a:effectLst/>
                <a:latin typeface="Arial" panose="020B0604020202020204" pitchFamily="34" charset="0"/>
              </a:rPr>
              <a:t>omplete, the capstone course </a:t>
            </a:r>
            <a:r>
              <a:rPr lang="en-US" sz="2000">
                <a:solidFill>
                  <a:srgbClr val="000000"/>
                </a:solidFill>
              </a:rPr>
              <a:t>of the Pathway, </a:t>
            </a:r>
            <a:r>
              <a:rPr lang="en-US" sz="2000" b="0">
                <a:solidFill>
                  <a:srgbClr val="000000"/>
                </a:solidFill>
                <a:effectLst/>
                <a:latin typeface="Arial" panose="020B0604020202020204" pitchFamily="34" charset="0"/>
              </a:rPr>
              <a:t>with a grade of C- or better AND: </a:t>
            </a:r>
          </a:p>
          <a:p>
            <a:pPr lvl="1" fontAlgn="base"/>
            <a:r>
              <a:rPr lang="en-US" sz="2000" b="0">
                <a:solidFill>
                  <a:srgbClr val="000000"/>
                </a:solidFill>
                <a:effectLst/>
                <a:latin typeface="Arial" panose="020B0604020202020204" pitchFamily="34" charset="0"/>
              </a:rPr>
              <a:t>Score Level 3 or higher in one Smarter Balanced Summative Assessments subject area (ELA or math) and Level 2 or higher in the other, OR </a:t>
            </a:r>
          </a:p>
          <a:p>
            <a:pPr lvl="1" fontAlgn="base"/>
            <a:r>
              <a:rPr lang="en-US" sz="2000" b="0">
                <a:solidFill>
                  <a:srgbClr val="000000"/>
                </a:solidFill>
                <a:effectLst/>
                <a:latin typeface="Arial" panose="020B0604020202020204" pitchFamily="34" charset="0"/>
              </a:rPr>
              <a:t>Complete one semester/two quarters/two-trimesters of College Credit Courses with a grade of C- or better in academic/CTE subjects where college credits are awarded for each course. </a:t>
            </a:r>
            <a:endParaRPr lang="en-US" sz="2000">
              <a:solidFill>
                <a:srgbClr val="000000"/>
              </a:solidFill>
            </a:endParaRPr>
          </a:p>
          <a:p>
            <a:pPr>
              <a:lnSpc>
                <a:spcPct val="100000"/>
              </a:lnSpc>
            </a:pPr>
            <a:r>
              <a:rPr lang="en-US" sz="2000" b="0" i="0">
                <a:solidFill>
                  <a:srgbClr val="000000"/>
                </a:solidFill>
                <a:effectLst/>
                <a:latin typeface="Arial" panose="020B0604020202020204" pitchFamily="34" charset="0"/>
              </a:rPr>
              <a:t>For the CTE Pathway criteria, students </a:t>
            </a:r>
            <a:r>
              <a:rPr lang="en-US" sz="2000" b="0" i="1">
                <a:solidFill>
                  <a:srgbClr val="000000"/>
                </a:solidFill>
                <a:effectLst/>
                <a:latin typeface="Arial" panose="020B0604020202020204" pitchFamily="34" charset="0"/>
              </a:rPr>
              <a:t>cannot</a:t>
            </a:r>
            <a:r>
              <a:rPr lang="en-US" sz="2000" b="0" i="0">
                <a:solidFill>
                  <a:srgbClr val="000000"/>
                </a:solidFill>
                <a:effectLst/>
                <a:latin typeface="Arial" panose="020B0604020202020204" pitchFamily="34" charset="0"/>
              </a:rPr>
              <a:t> receive college credit for any of the courses within the completed CTE Pathway. Students must complete the </a:t>
            </a:r>
            <a:r>
              <a:rPr lang="en-US" sz="2000" i="1">
                <a:solidFill>
                  <a:srgbClr val="000000"/>
                </a:solidFill>
              </a:rPr>
              <a:t>c</a:t>
            </a:r>
            <a:r>
              <a:rPr lang="en-US" sz="2000" b="0" i="1">
                <a:solidFill>
                  <a:srgbClr val="000000"/>
                </a:solidFill>
                <a:effectLst/>
                <a:latin typeface="Arial" panose="020B0604020202020204" pitchFamily="34" charset="0"/>
              </a:rPr>
              <a:t>ollege </a:t>
            </a:r>
            <a:r>
              <a:rPr lang="en-US" sz="2000" i="1">
                <a:solidFill>
                  <a:srgbClr val="000000"/>
                </a:solidFill>
              </a:rPr>
              <a:t>c</a:t>
            </a:r>
            <a:r>
              <a:rPr lang="en-US" sz="2000" b="0" i="1">
                <a:solidFill>
                  <a:srgbClr val="000000"/>
                </a:solidFill>
                <a:effectLst/>
                <a:latin typeface="Arial" panose="020B0604020202020204" pitchFamily="34" charset="0"/>
              </a:rPr>
              <a:t>redit </a:t>
            </a:r>
            <a:r>
              <a:rPr lang="en-US" sz="2000" i="1">
                <a:solidFill>
                  <a:srgbClr val="000000"/>
                </a:solidFill>
              </a:rPr>
              <a:t>c</a:t>
            </a:r>
            <a:r>
              <a:rPr lang="en-US" sz="2000" b="0" i="1">
                <a:solidFill>
                  <a:srgbClr val="000000"/>
                </a:solidFill>
                <a:effectLst/>
                <a:latin typeface="Arial" panose="020B0604020202020204" pitchFamily="34" charset="0"/>
              </a:rPr>
              <a:t>ourses outside of the CTE Pathway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13</a:t>
            </a:fld>
            <a:endParaRPr lang="en-US"/>
          </a:p>
        </p:txBody>
      </p:sp>
    </p:spTree>
    <p:extLst>
      <p:ext uri="{BB962C8B-B14F-4D97-AF65-F5344CB8AC3E}">
        <p14:creationId xmlns:p14="http://schemas.microsoft.com/office/powerpoint/2010/main" val="422295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To successfully report your student data in CALPADS, LEAs need the proper User account roles assigned. The roles needed to populate data and view reports in EOY 2 are contained on the lefthand side of this slide. [They are: student search, SENR Edit and View, SCTE Edit and View, CRSC Edit and View, SCSC Edit and View, SDEM Edit and View, WBLR Edit and View, and WBLR Extract permissions. To view EOY 2 reports, users will need EOY 2 Reports permissions.]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LEAs should also be aware that there are excellent reference documents available to download for guidance on different aspects of CALPADS reporting.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CALPADS User Manual </a:t>
            </a:r>
            <a:r>
              <a:rPr lang="en-US" b="0" i="0" dirty="0">
                <a:solidFill>
                  <a:srgbClr val="39424D"/>
                </a:solidFill>
                <a:effectLst/>
                <a:latin typeface="Lato" panose="020F0502020204030203" pitchFamily="34" charset="0"/>
              </a:rPr>
              <a:t>contains all essential information for CALPADS users to make full use of the system. It includes a description of the system functions and capabilities, contingencies and alternate modes of operation, and step-by-step procedures for system access and use. It also serves as a gateway to additional state compliance resources, submission and report analysis tools.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9424D"/>
              </a:solidFill>
              <a:effectLst/>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9424D"/>
                </a:solidFill>
                <a:effectLst/>
                <a:latin typeface="Lato" panose="020F0502020204030203" pitchFamily="34" charset="0"/>
              </a:rPr>
              <a:t>The CALPADS Code Sets </a:t>
            </a:r>
            <a:r>
              <a:rPr lang="en-US" dirty="0"/>
              <a:t>contains the current code values in CALPADS for fields with the coded value data elements.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CALPADS File Specifications or CFS provides data submission requirements at the individual field or file specification level, as well as information on CALPADS file processing methods.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Error List </a:t>
            </a:r>
            <a:r>
              <a:rPr lang="en-US" b="0" i="0" dirty="0">
                <a:solidFill>
                  <a:srgbClr val="39424D"/>
                </a:solidFill>
                <a:effectLst/>
                <a:latin typeface="Lato" panose="020F0502020204030203" pitchFamily="34" charset="0"/>
              </a:rPr>
              <a:t>contains descriptions and suggested resolutions for each error generated when submitting data to CALPADS.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CALPADS Data Guide </a:t>
            </a:r>
            <a:r>
              <a:rPr lang="en-US" b="0" i="0" dirty="0">
                <a:solidFill>
                  <a:srgbClr val="000000"/>
                </a:solidFill>
                <a:effectLst/>
                <a:latin typeface="Helvetica Neue"/>
              </a:rPr>
              <a:t>provides general guidance for local educational agencies (LEAs) regarding the collection and submission of data for CALPADS. The data guide is currently a bit outdated, and users may be better suited turning to the User Manual.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Helvetica Neue"/>
              </a:rPr>
              <a:t>The Valid Code Combinations document </a:t>
            </a:r>
            <a:r>
              <a:rPr lang="en-US" dirty="0"/>
              <a:t>lists codes that can only be used in specific combinations with other fields/elements, as enforced by validation errors.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Retired Code Mapping Guide provides a list of state curse codes that were retired from CALPADS during a codes transition in the 2018-19 school year, and their new associated course codes.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003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a:p>
            <a:endParaRPr lang="en-US" dirty="0">
              <a:latin typeface="+mn-lt"/>
            </a:endParaRPr>
          </a:p>
          <a:p>
            <a:r>
              <a:rPr lang="en-US" dirty="0">
                <a:latin typeface="+mn-lt"/>
              </a:rPr>
              <a:t>Developing referential knowledge of CALPADS documentation will increase your capacity as a data coordinator allowing you to resolve problems and answer questions independent of support. So, lets look at the EOY 2 resources.</a:t>
            </a:r>
          </a:p>
          <a:p>
            <a:endParaRPr lang="en-US" dirty="0">
              <a:latin typeface="+mn-lt"/>
            </a:endParaRPr>
          </a:p>
          <a:p>
            <a:pPr marL="171450" indent="-171450">
              <a:buFont typeface="Arial" panose="020B0604020202020204" pitchFamily="34" charset="0"/>
              <a:buChar char="•"/>
            </a:pPr>
            <a:r>
              <a:rPr lang="en-US" dirty="0">
                <a:latin typeface="+mn-lt"/>
              </a:rPr>
              <a:t>CALPADS User Manual: https://documentation.calpads.org/</a:t>
            </a:r>
          </a:p>
          <a:p>
            <a:pPr marL="171450" indent="-171450">
              <a:buFont typeface="Arial" panose="020B0604020202020204" pitchFamily="34" charset="0"/>
              <a:buChar char="•"/>
            </a:pPr>
            <a:r>
              <a:rPr lang="en-US" dirty="0">
                <a:latin typeface="+mn-lt"/>
              </a:rPr>
              <a:t>CALPADS System Documentation Page: https://www.cde.ca.gov/ds/sp/cl/systemdocs.asp</a:t>
            </a:r>
          </a:p>
          <a:p>
            <a:pPr marL="171450" indent="-171450">
              <a:buFont typeface="Arial" panose="020B0604020202020204" pitchFamily="34" charset="0"/>
              <a:buChar char="•"/>
            </a:pPr>
            <a:r>
              <a:rPr lang="en-US" dirty="0">
                <a:latin typeface="+mn-lt"/>
              </a:rPr>
              <a:t>CALPADS Communications: https://www.cde.ca.gov/ds/sp/cl/communications.asp</a:t>
            </a:r>
          </a:p>
          <a:p>
            <a:pPr marL="628650" lvl="1" indent="-171450">
              <a:buFont typeface="Arial" panose="020B0604020202020204" pitchFamily="34" charset="0"/>
              <a:buChar char="•"/>
            </a:pPr>
            <a:r>
              <a:rPr lang="en-US" sz="1200" baseline="0" dirty="0">
                <a:latin typeface="+mn-lt"/>
                <a:cs typeface="Arial" panose="020B0604020202020204" pitchFamily="34" charset="0"/>
              </a:rPr>
              <a:t>https://www.cde.ca.gov/ds/sp/cl/calpadsupdflash184.asp</a:t>
            </a:r>
          </a:p>
          <a:p>
            <a:pPr marL="628650" lvl="1"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CA School Dashboard Handbook (</a:t>
            </a:r>
            <a:r>
              <a:rPr lang="en-US" sz="1200" kern="1200" dirty="0">
                <a:solidFill>
                  <a:schemeClr val="tx1"/>
                </a:solidFill>
                <a:latin typeface="+mn-lt"/>
                <a:ea typeface="+mn-ea"/>
                <a:cs typeface="+mn-cs"/>
              </a:rPr>
              <a:t>https://www.cde.ca.gov/ta/ac/cm/documents/caldashhandbook21.pdf)</a:t>
            </a:r>
            <a:r>
              <a:rPr lang="en-US" dirty="0">
                <a:latin typeface="+mn-lt"/>
              </a:rPr>
              <a:t>: https://www.cde.ca.gov/ta/ac/cm/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US Dept of ED. Work–based learning tool kit: https://cte.ed.gov/wbltoolkit/collecting.html.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365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EOY 2 from a big picture perspective.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755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9187" cy="3487738"/>
          </a:xfrm>
        </p:spPr>
      </p:sp>
      <p:sp>
        <p:nvSpPr>
          <p:cNvPr id="3" name="Notes Placeholder 2"/>
          <p:cNvSpPr>
            <a:spLocks noGrp="1"/>
          </p:cNvSpPr>
          <p:nvPr>
            <p:ph type="body" idx="1"/>
          </p:nvPr>
        </p:nvSpPr>
        <p:spPr/>
        <p:txBody>
          <a:bodyPr/>
          <a:lstStyle/>
          <a:p>
            <a:endParaRPr lang="en-US" sz="1200" baseline="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The file types required for EOY 2 all use replacement processing where any record in the CALPADS ODS with the same operational keys are replaced on upload. The one exception is the Staff Demographic file, which uses the more flexible effective date processing method.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Arial" panose="020B0604020202020204" pitchFamily="34" charset="0"/>
                <a:ea typeface="+mn-ea"/>
                <a:cs typeface="Arial" panose="020B0604020202020204" pitchFamily="34" charset="0"/>
              </a:rPr>
              <a:t>SENR records must be updated in EOY 2, and should be updated prior to uploading WBLR records. CALPADS will pull data on the state seal of biliteracy, golden state seal, and A-G completion from the SENR record.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Arial" panose="020B0604020202020204" pitchFamily="34" charset="0"/>
                <a:ea typeface="+mn-ea"/>
                <a:cs typeface="Arial" panose="020B0604020202020204" pitchFamily="34" charset="0"/>
              </a:rPr>
              <a:t>The SDEM file is used to submit demographic data about credentialed staff members who were actively employed at any time during the current academic year. An update of the SDEM file is typically submitted to include those teachers of record who were not active during the fall 2 reporting period. </a:t>
            </a:r>
          </a:p>
          <a:p>
            <a:pPr marL="171450" indent="-171450">
              <a:buFont typeface="Arial" panose="020B0604020202020204" pitchFamily="34" charset="0"/>
              <a:buChar char="•"/>
            </a:pPr>
            <a:r>
              <a:rPr lang="en-US" sz="1200" kern="1200">
                <a:solidFill>
                  <a:schemeClr val="tx1"/>
                </a:solidFill>
                <a:effectLst/>
                <a:latin typeface="Arial" panose="020B0604020202020204" pitchFamily="34" charset="0"/>
                <a:ea typeface="+mn-ea"/>
                <a:cs typeface="Arial" panose="020B0604020202020204" pitchFamily="34" charset="0"/>
              </a:rPr>
              <a:t>The CRSC file is used to submit course completion data, including State course codes and course attributes,  for all departmentalized courses that students completed during the academic year.</a:t>
            </a:r>
          </a:p>
          <a:p>
            <a:pPr marL="171450" indent="-171450">
              <a:buFont typeface="Arial" panose="020B0604020202020204" pitchFamily="34" charset="0"/>
              <a:buChar char="•"/>
            </a:pPr>
            <a:r>
              <a:rPr lang="en-US" sz="1200" kern="1200">
                <a:solidFill>
                  <a:schemeClr val="tx1"/>
                </a:solidFill>
                <a:effectLst/>
                <a:latin typeface="Arial" panose="020B0604020202020204" pitchFamily="34" charset="0"/>
                <a:ea typeface="+mn-ea"/>
                <a:cs typeface="Arial" panose="020B0604020202020204" pitchFamily="34" charset="0"/>
              </a:rPr>
              <a:t>The SCSC file format is used to submit student course section data, including credits, grades, Carnegie units, CTE, and a-g requirements,  for departmentalized course sections that students completed during the academic year, and for which they received a grade.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Arial" panose="020B0604020202020204" pitchFamily="34" charset="0"/>
                <a:ea typeface="+mn-ea"/>
                <a:cs typeface="Arial" panose="020B0604020202020204" pitchFamily="34" charset="0"/>
              </a:rPr>
              <a:t>The SCTE file format is used to submit career technical education (CTE) information about a student. Specifically, students are identified as CTE pathway completers if they completed a CTE pathway within the current academic year.</a:t>
            </a:r>
            <a:r>
              <a:rPr lang="en-US" sz="1200" b="0" i="0" kern="1200">
                <a:solidFill>
                  <a:schemeClr val="tx1"/>
                </a:solidFill>
                <a:effectLst/>
                <a:latin typeface="Arial" panose="020B0604020202020204" pitchFamily="34" charset="0"/>
                <a:ea typeface="+mn-ea"/>
                <a:cs typeface="Arial" panose="020B0604020202020204" pitchFamily="34" charset="0"/>
              </a:rPr>
              <a:t> The high Quality CTE Indicator is used to designate High Quality CTE</a:t>
            </a:r>
            <a:r>
              <a:rPr lang="en-US" sz="1200" b="0" i="0" kern="1200" baseline="0">
                <a:solidFill>
                  <a:schemeClr val="tx1"/>
                </a:solidFill>
                <a:effectLst/>
                <a:latin typeface="Arial" panose="020B0604020202020204" pitchFamily="34" charset="0"/>
                <a:ea typeface="+mn-ea"/>
                <a:cs typeface="Arial" panose="020B0604020202020204" pitchFamily="34" charset="0"/>
              </a:rPr>
              <a:t> courses </a:t>
            </a:r>
            <a:r>
              <a:rPr lang="en-US" sz="1200" b="0" i="0" kern="1200">
                <a:solidFill>
                  <a:schemeClr val="tx1"/>
                </a:solidFill>
                <a:effectLst/>
                <a:latin typeface="Arial" panose="020B0604020202020204" pitchFamily="34" charset="0"/>
                <a:ea typeface="+mn-ea"/>
                <a:cs typeface="Arial" panose="020B0604020202020204" pitchFamily="34" charset="0"/>
              </a:rPr>
              <a:t>only.  These staff are credentialed to teach career tech ed.</a:t>
            </a:r>
            <a:endParaRPr lang="en-US" sz="1200" kern="120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Arial" panose="020B0604020202020204" pitchFamily="34" charset="0"/>
                <a:ea typeface="+mn-ea"/>
                <a:cs typeface="Arial" panose="020B0604020202020204" pitchFamily="34" charset="0"/>
              </a:rPr>
              <a:t>The WBLR file is used </a:t>
            </a:r>
            <a:r>
              <a:rPr lang="en-US" sz="1200" b="0" i="0">
                <a:solidFill>
                  <a:srgbClr val="000000"/>
                </a:solidFill>
                <a:effectLst/>
                <a:latin typeface="Arial" panose="020B0604020202020204" pitchFamily="34" charset="0"/>
                <a:cs typeface="Arial" panose="020B0604020202020204" pitchFamily="34" charset="0"/>
              </a:rPr>
              <a:t>to submit work-based learning data that will provide additional opportunities for students to demonstrate their preparedness for college/career through the College/Career Indicator (CCI) on the California School Dashboard. </a:t>
            </a:r>
            <a:endParaRPr lang="en-US" sz="1200" kern="1200">
              <a:solidFill>
                <a:schemeClr val="tx1"/>
              </a:solidFill>
              <a:effectLst/>
              <a:latin typeface="Arial" panose="020B0604020202020204" pitchFamily="34" charset="0"/>
              <a:ea typeface="+mn-ea"/>
              <a:cs typeface="Arial" panose="020B0604020202020204" pitchFamily="34" charset="0"/>
            </a:endParaRPr>
          </a:p>
          <a:p>
            <a:endParaRPr lang="en-US" sz="1200" baseline="0">
              <a:latin typeface="Arial" panose="020B0604020202020204" pitchFamily="34" charset="0"/>
              <a:cs typeface="Arial" panose="020B0604020202020204" pitchFamily="34" charset="0"/>
            </a:endParaRPr>
          </a:p>
          <a:p>
            <a:endParaRPr lang="en-US" sz="1200" baseline="0">
              <a:latin typeface="Arial" panose="020B0604020202020204" pitchFamily="34" charset="0"/>
              <a:cs typeface="Arial" panose="020B0604020202020204" pitchFamily="34" charset="0"/>
            </a:endParaRPr>
          </a:p>
          <a:p>
            <a:r>
              <a:rPr lang="en-US" sz="1200" baseline="0">
                <a:latin typeface="Arial" panose="020B0604020202020204" pitchFamily="34" charset="0"/>
                <a:cs typeface="Arial" panose="020B0604020202020204" pitchFamily="34" charset="0"/>
              </a:rPr>
              <a:t>Reminders:</a:t>
            </a:r>
          </a:p>
          <a:p>
            <a:endParaRPr lang="en-US" sz="1200" baseline="0">
              <a:latin typeface="Arial" panose="020B0604020202020204" pitchFamily="34" charset="0"/>
              <a:cs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Course completion for End of Year 1 is not compared to Course enrollment from Fall 2</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Course completion is only required for departmentalized classes in grades 9-12 and optional for grades 7-8</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CTE Completers are determined using the SCTE file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SEIDs submitted in Course Section Completion (CRSC) records are checked to make sure a corresponding Staff Demographic (SDEM) record exists in CALPADS (unless SEID is 9999999999)</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Do not submit the SASS file. Staff Assignment data is not required for EOY and submitting a file may wipe out previously submitted data</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a:p>
          <a:p>
            <a:r>
              <a:rPr lang="en-US"/>
              <a:t>Staff Involved: </a:t>
            </a:r>
          </a:p>
          <a:p>
            <a:pPr marL="171450" indent="-171450">
              <a:buFont typeface="Arial" panose="020B0604020202020204" pitchFamily="34" charset="0"/>
              <a:buChar char="•"/>
            </a:pPr>
            <a:r>
              <a:rPr lang="en-US"/>
              <a:t>Site Staff</a:t>
            </a:r>
          </a:p>
          <a:p>
            <a:pPr marL="171450" indent="-171450">
              <a:buFont typeface="Arial" panose="020B0604020202020204" pitchFamily="34" charset="0"/>
              <a:buChar char="•"/>
            </a:pPr>
            <a:r>
              <a:rPr lang="en-US"/>
              <a:t>Program Staff</a:t>
            </a:r>
          </a:p>
          <a:p>
            <a:pPr marL="171450" indent="-171450">
              <a:buFont typeface="Arial" panose="020B0604020202020204" pitchFamily="34" charset="0"/>
              <a:buChar char="•"/>
            </a:pPr>
            <a:r>
              <a:rPr lang="en-US"/>
              <a:t>CTE Staff</a:t>
            </a:r>
          </a:p>
          <a:p>
            <a:pPr marL="171450" indent="-171450">
              <a:buFont typeface="Arial" panose="020B0604020202020204" pitchFamily="34" charset="0"/>
              <a:buChar char="•"/>
            </a:pPr>
            <a:r>
              <a:rPr lang="en-US"/>
              <a:t>Site Administrators</a:t>
            </a:r>
          </a:p>
          <a:p>
            <a:pPr marL="171450" indent="-171450">
              <a:buFont typeface="Arial" panose="020B0604020202020204" pitchFamily="34" charset="0"/>
              <a:buChar char="•"/>
            </a:pPr>
            <a:r>
              <a:rPr lang="en-US"/>
              <a:t>Student System Support Staff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687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recommended sequencing to the files you submit to CALPADS in EOY 2, based on the relationships between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SDEM, CRSC, SCSC, SCTE and WBLR are required for EOY 2. In EOY 2, you will want to ensure that the SENR and SDEM records are up to date in CALPADS before submitting any of the other file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SENR records will need to be updated to reflect student data at the end of the school year.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SDEM records will need to be updated so that all teachers instructing students are reported during the academic year. If you make it a practice to keep SDEM records at your LEA current in CALPADS on an ongoing basis throughout the school year, this will be a quick step.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Once the staff demographic submission is complete the CRSC should be submitted and posted. The SEID from the SDEM ties the teacher to the Course 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After the courses have been posted in CALPADS the SCSC file can be submitted and posted. The SCSC records are tied to individual course sections by a shared course section ID.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SCTE file is submitted to identify completers of specific pathways. The Course pathway code ties SCTE records to CRSC records to validate that CTE students received the correct pathway curriculum.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Finally, the WBLR file may be submitted independently of other EOY 2 file types. However, an enrollment record for the School of Attendance during the Academic Year reported must exist for the student.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63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a:solidFill>
                  <a:schemeClr val="tx1"/>
                </a:solidFill>
                <a:effectLst/>
                <a:latin typeface="+mn-lt"/>
                <a:ea typeface="Calibri" panose="020F0502020204030204" pitchFamily="34" charset="0"/>
                <a:cs typeface="Arial" panose="020B0604020202020204" pitchFamily="34" charset="0"/>
              </a:rPr>
              <a:t>Remember for specifications refer to the CALPADS CFS, https://www.cde.ca.gov/ds/sp/cl/documents/cfsv124-20210301.docx.</a:t>
            </a:r>
          </a:p>
          <a:p>
            <a:pPr marL="0" marR="0">
              <a:spcBef>
                <a:spcPts val="0"/>
              </a:spcBef>
              <a:spcAft>
                <a:spcPts val="0"/>
              </a:spcAft>
            </a:pPr>
            <a:endParaRPr lang="en-US" sz="1200" b="1">
              <a:effectLst/>
              <a:latin typeface="+mn-lt"/>
              <a:ea typeface="Calibri" panose="020F0502020204030204" pitchFamily="34" charset="0"/>
              <a:cs typeface="Arial" panose="020B0604020202020204" pitchFamily="34" charset="0"/>
            </a:endParaRPr>
          </a:p>
          <a:p>
            <a:pPr marL="0" marR="0">
              <a:spcBef>
                <a:spcPts val="0"/>
              </a:spcBef>
              <a:spcAft>
                <a:spcPts val="0"/>
              </a:spcAft>
            </a:pPr>
            <a:r>
              <a:rPr lang="en-US" sz="1200" b="1">
                <a:effectLst/>
                <a:latin typeface="+mn-lt"/>
                <a:ea typeface="Calibri" panose="020F0502020204030204" pitchFamily="34" charset="0"/>
                <a:cs typeface="Arial" panose="020B0604020202020204" pitchFamily="34" charset="0"/>
              </a:rPr>
              <a:t>These tables identify which schools and grade levels will be expected or required to report which EOY 2 files. </a:t>
            </a:r>
          </a:p>
          <a:p>
            <a:pPr marL="0" marR="0">
              <a:spcBef>
                <a:spcPts val="0"/>
              </a:spcBef>
              <a:spcAft>
                <a:spcPts val="0"/>
              </a:spcAft>
            </a:pPr>
            <a:r>
              <a:rPr lang="en-US" sz="1200" b="1">
                <a:effectLst/>
                <a:latin typeface="+mn-lt"/>
                <a:ea typeface="Calibri" panose="020F0502020204030204" pitchFamily="34" charset="0"/>
                <a:cs typeface="Arial" panose="020B0604020202020204" pitchFamily="34" charset="0"/>
              </a:rPr>
              <a:t>Table Value Legend:</a:t>
            </a:r>
            <a:endParaRPr lang="en-US" sz="120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mn-lt"/>
                <a:ea typeface="Calibri" panose="020F0502020204030204" pitchFamily="34" charset="0"/>
                <a:cs typeface="Arial" panose="020B0604020202020204" pitchFamily="34" charset="0"/>
              </a:rPr>
              <a:t>Y = Required: Schools are expected to submit data and will receive validation errors if data are not submitted.</a:t>
            </a:r>
            <a:br>
              <a:rPr lang="en-US" sz="1200">
                <a:effectLst/>
                <a:latin typeface="+mn-lt"/>
                <a:ea typeface="Calibri" panose="020F0502020204030204" pitchFamily="34" charset="0"/>
                <a:cs typeface="Arial" panose="020B0604020202020204" pitchFamily="34" charset="0"/>
              </a:rPr>
            </a:br>
            <a:r>
              <a:rPr lang="en-US" sz="1200">
                <a:effectLst/>
                <a:latin typeface="+mn-lt"/>
                <a:ea typeface="Calibri" panose="020F0502020204030204" pitchFamily="34" charset="0"/>
                <a:cs typeface="Arial" panose="020B0604020202020204" pitchFamily="34" charset="0"/>
              </a:rPr>
              <a:t>N = No: Schools should NOT submit data.  </a:t>
            </a:r>
            <a:endParaRPr lang="en-US" sz="120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mn-lt"/>
                <a:ea typeface="Calibri" panose="020F0502020204030204" pitchFamily="34" charset="0"/>
                <a:cs typeface="Arial" panose="020B0604020202020204" pitchFamily="34" charset="0"/>
              </a:rPr>
              <a:t>P = Permitted: Schools are permitted, but not expected to submit data</a:t>
            </a:r>
          </a:p>
          <a:p>
            <a:pPr marL="0" marR="0">
              <a:spcBef>
                <a:spcPts val="0"/>
              </a:spcBef>
              <a:spcAft>
                <a:spcPts val="0"/>
              </a:spcAft>
            </a:pPr>
            <a:endParaRPr lang="en-US" sz="1200">
              <a:effectLst/>
              <a:latin typeface="+mn-lt"/>
              <a:ea typeface="Calibri" panose="020F0502020204030204" pitchFamily="34" charset="0"/>
              <a:cs typeface="Arial" panose="020B0604020202020204" pitchFamily="34" charset="0"/>
            </a:endParaRPr>
          </a:p>
          <a:p>
            <a:pPr marL="0" marR="0">
              <a:spcBef>
                <a:spcPts val="0"/>
              </a:spcBef>
              <a:spcAft>
                <a:spcPts val="0"/>
              </a:spcAft>
            </a:pPr>
            <a:r>
              <a:rPr lang="en-US" sz="1200">
                <a:effectLst/>
                <a:latin typeface="+mn-lt"/>
                <a:ea typeface="Calibri" panose="020F0502020204030204" pitchFamily="34" charset="0"/>
                <a:cs typeface="Arial" panose="020B0604020202020204" pitchFamily="34" charset="0"/>
              </a:rPr>
              <a:t>Cover Traditional Schools/NPS schools, Elem/Middle/Secondary grade level distinctions. </a:t>
            </a:r>
          </a:p>
          <a:p>
            <a:pPr marL="0" marR="0">
              <a:spcBef>
                <a:spcPts val="0"/>
              </a:spcBef>
              <a:spcAft>
                <a:spcPts val="0"/>
              </a:spcAft>
            </a:pPr>
            <a:endParaRPr lang="en-US" sz="1200">
              <a:effectLst/>
              <a:latin typeface="+mn-lt"/>
              <a:ea typeface="Calibri" panose="020F0502020204030204" pitchFamily="34" charset="0"/>
              <a:cs typeface="Arial" panose="020B0604020202020204" pitchFamily="34" charset="0"/>
            </a:endParaRPr>
          </a:p>
          <a:p>
            <a:pPr marL="0" marR="0">
              <a:spcBef>
                <a:spcPts val="0"/>
              </a:spcBef>
              <a:spcAft>
                <a:spcPts val="0"/>
              </a:spcAft>
            </a:pPr>
            <a:r>
              <a:rPr lang="en-US" sz="1200">
                <a:effectLst/>
                <a:latin typeface="+mn-lt"/>
                <a:ea typeface="Calibri" panose="020F0502020204030204" pitchFamily="34" charset="0"/>
                <a:cs typeface="Arial" panose="020B0604020202020204" pitchFamily="34" charset="0"/>
              </a:rPr>
              <a:t>[However, if SSIDs are obtained for students enrolled within those schools, then the data required to maintain those SSIDs must be submitted and will receive validation errors if data are not submitted. Additionally, for “P” schools, certification validations will only be processed if data is submitted.]</a:t>
            </a:r>
            <a:endParaRPr lang="en-US" sz="120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59FB0-8998-4C19-8441-28F802CE273F}" type="slidenum">
              <a:rPr lang="en-US" smtClean="0"/>
              <a:t>19</a:t>
            </a:fld>
            <a:endParaRPr lang="en-US"/>
          </a:p>
        </p:txBody>
      </p:sp>
    </p:spTree>
    <p:extLst>
      <p:ext uri="{BB962C8B-B14F-4D97-AF65-F5344CB8AC3E}">
        <p14:creationId xmlns:p14="http://schemas.microsoft.com/office/powerpoint/2010/main" val="10476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a:defRPr/>
            </a:pPr>
            <a:r>
              <a:rPr lang="en-US" b="0" i="0" u="none" strike="noStrike" dirty="0">
                <a:solidFill>
                  <a:srgbClr val="212121"/>
                </a:solidFill>
                <a:effectLst/>
                <a:latin typeface="Aptos"/>
              </a:rPr>
              <a:t>- This slide reflects the CALPADS course catalog.</a:t>
            </a:r>
            <a:r>
              <a:rPr lang="en-US" dirty="0">
                <a:solidFill>
                  <a:srgbClr val="212121"/>
                </a:solidFill>
                <a:latin typeface="Aptos"/>
              </a:rPr>
              <a:t> </a:t>
            </a:r>
            <a:r>
              <a:rPr lang="en-US" b="0" i="0" u="none" strike="noStrike" dirty="0">
                <a:solidFill>
                  <a:srgbClr val="212121"/>
                </a:solidFill>
                <a:effectLst/>
                <a:latin typeface="Aptos"/>
              </a:rPr>
              <a:t> In the top we have the various Subject Areas and their respective Programs shown below each one. </a:t>
            </a:r>
            <a:r>
              <a:rPr lang="en-US" b="1" dirty="0"/>
              <a:t>The first three skill areas contain programs that are the prerequisite for the Data Collection programs and the EOY 2 Reporting &amp; Certification is part of the EOY 1-2 Reporting and Certification program, which you are attending today.  </a:t>
            </a:r>
            <a:r>
              <a:rPr lang="en-US" dirty="0"/>
              <a:t>We also have the Skill Building program consisting of courses which are available in self-paced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contains important reporting reminders. </a:t>
            </a:r>
          </a:p>
          <a:p>
            <a:endParaRPr lang="en-US"/>
          </a:p>
          <a:p>
            <a:r>
              <a:rPr lang="en-US"/>
              <a:t>Do not report EOY 2 data for grades TK-8 in self-contained classes. Grades 7-8 in departmentalized courses can but are not required to be reported. If you do not report departmentalized courses in grades 7-8, you may receive a CERT099 – </a:t>
            </a:r>
            <a:r>
              <a:rPr lang="en-US" i="1"/>
              <a:t>No Student Course Section Data for a Primarily Enrolled Student</a:t>
            </a:r>
            <a:r>
              <a:rPr lang="en-US" i="0"/>
              <a:t> error. You should ignore this error if you opted not to report. </a:t>
            </a:r>
          </a:p>
          <a:p>
            <a:endParaRPr lang="en-US" i="0"/>
          </a:p>
          <a:p>
            <a:r>
              <a:rPr lang="en-US" i="0"/>
              <a:t>You must report EOY 2 data for grades 9-12 in departmentalized courses. This includes SDEM, CRSC, SCSC, and WBLR records. This also includes SCTE record if your LEA has CTE Pathway Completers in grades 9-12. </a:t>
            </a:r>
          </a:p>
          <a:p>
            <a:endParaRPr lang="en-US" i="0"/>
          </a:p>
          <a:p>
            <a:r>
              <a:rPr lang="en-US" i="0"/>
              <a:t>Pause for questions before moving into file types</a:t>
            </a:r>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20</a:t>
            </a:fld>
            <a:endParaRPr lang="en-US"/>
          </a:p>
        </p:txBody>
      </p:sp>
    </p:spTree>
    <p:extLst>
      <p:ext uri="{BB962C8B-B14F-4D97-AF65-F5344CB8AC3E}">
        <p14:creationId xmlns:p14="http://schemas.microsoft.com/office/powerpoint/2010/main" val="60325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move into discussing individual file types collected in EOY 2, beginning with course section and student course section completion records.</a:t>
            </a:r>
          </a:p>
          <a:p>
            <a:endParaRPr lang="en-US"/>
          </a:p>
          <a:p>
            <a:r>
              <a:rPr lang="en-US"/>
              <a:t>LEAs must submit information on courses that student have completed during the year in CRSC and SCSC records. </a:t>
            </a:r>
          </a:p>
          <a:p>
            <a:endParaRPr lang="en-US"/>
          </a:p>
          <a:p>
            <a:pPr marL="54769" indent="0" fontAlgn="base">
              <a:lnSpc>
                <a:spcPct val="90000"/>
              </a:lnSpc>
              <a:spcBef>
                <a:spcPct val="0"/>
              </a:spcBef>
              <a:spcAft>
                <a:spcPts val="300"/>
              </a:spcAft>
              <a:buFont typeface="Arial" panose="020B0604020202020204" pitchFamily="34" charset="0"/>
              <a:buNone/>
            </a:pPr>
            <a:r>
              <a:rPr lang="en-US"/>
              <a:t>Most course completion data </a:t>
            </a:r>
            <a:r>
              <a:rPr lang="en-US" sz="1200"/>
              <a:t>is only required  for students in departmentalized classroom settings in grades 9–12 attending traditional schools. </a:t>
            </a:r>
          </a:p>
          <a:p>
            <a:pPr marL="54769" indent="0" fontAlgn="base">
              <a:lnSpc>
                <a:spcPct val="90000"/>
              </a:lnSpc>
              <a:spcBef>
                <a:spcPct val="0"/>
              </a:spcBef>
              <a:spcAft>
                <a:spcPts val="300"/>
              </a:spcAft>
              <a:buFont typeface="Arial" panose="020B0604020202020204" pitchFamily="34" charset="0"/>
              <a:buNone/>
            </a:pPr>
            <a:r>
              <a:rPr lang="en-US" sz="1200"/>
              <a:t>Grades, credits attempted, and credits earned are all required for grade levels 9–12.</a:t>
            </a:r>
          </a:p>
          <a:p>
            <a:pPr marL="54769" indent="0" fontAlgn="base">
              <a:lnSpc>
                <a:spcPct val="90000"/>
              </a:lnSpc>
              <a:spcBef>
                <a:spcPct val="0"/>
              </a:spcBef>
              <a:spcAft>
                <a:spcPts val="300"/>
              </a:spcAft>
              <a:buFont typeface="Arial" panose="020B0604020202020204" pitchFamily="34" charset="0"/>
              <a:buNone/>
            </a:pPr>
            <a:r>
              <a:rPr lang="en-US" sz="1200"/>
              <a:t>Only grades are required for grade levels 7–8 should you decide to report them since it is optional.</a:t>
            </a:r>
          </a:p>
          <a:p>
            <a:pPr marL="54769" indent="0" fontAlgn="base">
              <a:lnSpc>
                <a:spcPct val="90000"/>
              </a:lnSpc>
              <a:spcBef>
                <a:spcPct val="0"/>
              </a:spcBef>
              <a:spcAft>
                <a:spcPts val="300"/>
              </a:spcAft>
              <a:buFont typeface="Arial" panose="020B0604020202020204" pitchFamily="34" charset="0"/>
              <a:buNone/>
            </a:pPr>
            <a:r>
              <a:rPr lang="en-US" sz="1200"/>
              <a:t>You must submit student course completion data for all official grading periods for the entirety of the school year.</a:t>
            </a:r>
          </a:p>
          <a:p>
            <a:pPr marL="54769" indent="0" fontAlgn="base">
              <a:lnSpc>
                <a:spcPct val="90000"/>
              </a:lnSpc>
              <a:spcBef>
                <a:spcPct val="0"/>
              </a:spcBef>
              <a:spcAft>
                <a:spcPts val="300"/>
              </a:spcAft>
              <a:buFont typeface="Arial" panose="020B0604020202020204" pitchFamily="34" charset="0"/>
              <a:buNone/>
            </a:pPr>
            <a:r>
              <a:rPr lang="en-US" sz="1200"/>
              <a:t>By submitting course completion data for students in departmentalized courses in grades 9 – 12, LEAs identify CTE participants. </a:t>
            </a:r>
          </a:p>
          <a:p>
            <a:endParaRPr lang="en-US"/>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48349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slides contain key fields or attributes in CRSC records. There are 4 key attributes to be mindful of when populating data and reviewing EOY 2 aggregate reports in CALPADS. They are: Course Content, High Quality CTE Courses, CTE Attributes, and College Courses. </a:t>
            </a:r>
          </a:p>
          <a:p>
            <a:endParaRPr lang="en-US"/>
          </a:p>
          <a:p>
            <a:r>
              <a:rPr lang="en-US" b="1"/>
              <a:t>Course Content</a:t>
            </a:r>
            <a:r>
              <a:rPr lang="en-US"/>
              <a:t>: State Course Codes identify CTE course completions, college course completion, and military science course completion.</a:t>
            </a:r>
          </a:p>
          <a:p>
            <a:pPr marL="0" indent="0">
              <a:buFont typeface="Arial" panose="020B0604020202020204" pitchFamily="34" charset="0"/>
              <a:buNone/>
            </a:pPr>
            <a:endParaRPr lang="en-US">
              <a:ea typeface="Tahoma"/>
              <a:cs typeface="Tahoma"/>
            </a:endParaRPr>
          </a:p>
          <a:p>
            <a:pPr marL="0" indent="0">
              <a:buFont typeface="Arial" panose="020B0604020202020204" pitchFamily="34" charset="0"/>
              <a:buNone/>
            </a:pPr>
            <a:r>
              <a:rPr lang="en-US" b="1">
                <a:ea typeface="Tahoma"/>
                <a:cs typeface="Tahoma"/>
              </a:rPr>
              <a:t>College Courses</a:t>
            </a:r>
            <a:r>
              <a:rPr lang="en-US">
                <a:ea typeface="Tahoma"/>
                <a:cs typeface="Tahoma"/>
              </a:rPr>
              <a:t>: There are a subset of college courses that are identified through specific state course codes designating college level courses. College level courses can also be identified based on the Non-Standard Instructional Level of 23 (college credit only) and 24 (dual enrollment). If you are reporting a college credit CTE course, you would populate the state course code for the appropriate CTE course, and populate the Non-Standard Instructional Level as either 23 or 24. </a:t>
            </a:r>
          </a:p>
          <a:p>
            <a:pPr marL="0" indent="0">
              <a:buFont typeface="Arial" panose="020B0604020202020204" pitchFamily="34" charset="0"/>
              <a:buNone/>
            </a:pPr>
            <a:endParaRPr lang="en-US">
              <a:ea typeface="Tahoma"/>
              <a:cs typeface="Tahoma"/>
            </a:endParaRPr>
          </a:p>
          <a:p>
            <a:pPr marL="0" indent="0">
              <a:buFont typeface="Arial" panose="020B0604020202020204" pitchFamily="34" charset="0"/>
              <a:buNone/>
            </a:pPr>
            <a:r>
              <a:rPr lang="en-US" b="1">
                <a:ea typeface="Tahoma"/>
                <a:cs typeface="Tahoma"/>
              </a:rPr>
              <a:t>HQ CTE Courses</a:t>
            </a:r>
            <a:r>
              <a:rPr lang="en-US">
                <a:ea typeface="Tahoma"/>
                <a:cs typeface="Tahoma"/>
              </a:rPr>
              <a:t>: Courses developed with CTE Pathway Standards. </a:t>
            </a:r>
            <a:r>
              <a:rPr lang="en-US"/>
              <a:t>These standards are designed to develop high-quality curriculum and instruction that help ensure that students are career and college ready. The standards offer clear guidelines for course content development and expectations for student achievement. These standards are not exclusive to a career pathway, a CTE program of study, a particular discipline, or level of education. High Quality CTE courses must be taught by a credentialed CTE teacher. </a:t>
            </a:r>
          </a:p>
          <a:p>
            <a:pPr marL="0" indent="0">
              <a:buFont typeface="Arial" panose="020B0604020202020204" pitchFamily="34" charset="0"/>
              <a:buNone/>
            </a:pPr>
            <a:endParaRPr lang="en-US"/>
          </a:p>
          <a:p>
            <a:r>
              <a:rPr lang="en-US"/>
              <a:t>[High quality CTE courses and pathways are developed based on the framework of 12 CTE Model Curriculum Standards and the Common Core State Standards: </a:t>
            </a:r>
            <a:r>
              <a:rPr lang="en-US">
                <a:hlinkClick r:id="rId3"/>
              </a:rPr>
              <a:t>https://www.cde.ca.gov/ci/ct/sf/documents/ctescrpposter.pdf</a:t>
            </a:r>
            <a:r>
              <a:rPr lang="en-US"/>
              <a:t>]</a:t>
            </a:r>
          </a:p>
          <a:p>
            <a:endParaRPr lang="en-US"/>
          </a:p>
          <a:p>
            <a:r>
              <a:rPr lang="en-US" b="1"/>
              <a:t>CTE Attributes</a:t>
            </a:r>
            <a:r>
              <a:rPr lang="en-US"/>
              <a:t>: Students reported to a CTE capstone course who are pathway completers will also be identified as a completer in your four-year Adjusted Cohort Graduation Rate (ACGR), and will be included in calculations for the CCI on the CA School Dashboard. </a:t>
            </a:r>
          </a:p>
          <a:p>
            <a:endParaRPr lang="en-US"/>
          </a:p>
          <a:p>
            <a:endParaRPr lang="en-US"/>
          </a:p>
          <a:p>
            <a:r>
              <a:rPr lang="en-US" sz="1200" kern="120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For more CTE information visit: </a:t>
            </a:r>
            <a:endParaRPr lang="en-US" sz="1200" kern="1200">
              <a:solidFill>
                <a:schemeClr val="tx1"/>
              </a:solidFill>
              <a:latin typeface="+mn-lt"/>
              <a:ea typeface="+mn-ea"/>
              <a:cs typeface="+mn-cs"/>
            </a:endParaRPr>
          </a:p>
          <a:p>
            <a:r>
              <a:rPr lang="en-US">
                <a:hlinkClick r:id="rId4"/>
              </a:rPr>
              <a:t>https://www.cde.ca.gov/ci/ct/sf/ctemcstandards.asp</a:t>
            </a:r>
            <a:endParaRPr lang="en-US"/>
          </a:p>
          <a:p>
            <a:r>
              <a:rPr lang="en-US">
                <a:hlinkClick r:id="rId5"/>
              </a:rPr>
              <a:t>https://www.ctc.ca.gov/docs/default-source/leaflets/cl888.pdf?sfvrsn=88065bf8_18</a:t>
            </a:r>
            <a:endParaRPr lang="en-US"/>
          </a:p>
          <a:p>
            <a:r>
              <a:rPr lang="en-US">
                <a:hlinkClick r:id="rId6"/>
              </a:rPr>
              <a:t>https://www.ctc.ca.gov/credentials/req-teaching</a:t>
            </a:r>
            <a:endParaRPr lang="en-US"/>
          </a:p>
          <a:p>
            <a:endParaRPr lang="en-US"/>
          </a:p>
          <a:p>
            <a:endParaRPr lang="en-US"/>
          </a:p>
          <a:p>
            <a:r>
              <a:rPr lang="en-US"/>
              <a:t>There are quite a few nuances to consider when submitting CRSC records for College, CTE, and AP/IB courses, so let’s go over those nuances now</a:t>
            </a:r>
          </a:p>
          <a:p>
            <a:pPr marL="0" indent="0">
              <a:buFont typeface="Arial" panose="020B0604020202020204" pitchFamily="34" charset="0"/>
              <a:buNone/>
            </a:pPr>
            <a:endParaRPr lang="en-US">
              <a:ea typeface="Tahoma"/>
              <a:cs typeface="Tahoma"/>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22</a:t>
            </a:fld>
            <a:endParaRPr lang="en-US"/>
          </a:p>
        </p:txBody>
      </p:sp>
    </p:spTree>
    <p:extLst>
      <p:ext uri="{BB962C8B-B14F-4D97-AF65-F5344CB8AC3E}">
        <p14:creationId xmlns:p14="http://schemas.microsoft.com/office/powerpoint/2010/main" val="3567951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dig a bit deeper into those college courses.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LEAs should report college courses that students complete with a C- or better, or passing, as it is one of the factors used in determining whether students are prepared for college/career on the CCI. LEAs should indicate in the course section record that courses are college level by using the appropriate CALPADS Course Code.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For a college credit CTE courses, use the </a:t>
            </a:r>
            <a:r>
              <a:rPr lang="en-US" sz="1200" i="1" kern="1200">
                <a:solidFill>
                  <a:schemeClr val="tx1"/>
                </a:solidFill>
                <a:effectLst/>
                <a:latin typeface="+mn-lt"/>
                <a:ea typeface="+mn-ea"/>
                <a:cs typeface="+mn-cs"/>
              </a:rPr>
              <a:t>Course Section Instructional Level Code</a:t>
            </a:r>
            <a:r>
              <a:rPr lang="en-US" sz="1200" kern="1200">
                <a:solidFill>
                  <a:schemeClr val="tx1"/>
                </a:solidFill>
                <a:effectLst/>
                <a:latin typeface="+mn-lt"/>
                <a:ea typeface="+mn-ea"/>
                <a:cs typeface="+mn-cs"/>
              </a:rPr>
              <a:t> with either code 23 – </a:t>
            </a:r>
            <a:r>
              <a:rPr lang="en-US" sz="1200" i="1" kern="1200">
                <a:solidFill>
                  <a:schemeClr val="tx1"/>
                </a:solidFill>
                <a:effectLst/>
                <a:latin typeface="+mn-lt"/>
                <a:ea typeface="+mn-ea"/>
                <a:cs typeface="+mn-cs"/>
              </a:rPr>
              <a:t>College Credit Only</a:t>
            </a:r>
            <a:r>
              <a:rPr lang="en-US" sz="1200" kern="1200">
                <a:solidFill>
                  <a:schemeClr val="tx1"/>
                </a:solidFill>
                <a:effectLst/>
                <a:latin typeface="+mn-lt"/>
                <a:ea typeface="+mn-ea"/>
                <a:cs typeface="+mn-cs"/>
              </a:rPr>
              <a:t>, or code 24 – </a:t>
            </a:r>
            <a:r>
              <a:rPr lang="en-US" sz="1200" i="1" kern="1200">
                <a:solidFill>
                  <a:schemeClr val="tx1"/>
                </a:solidFill>
                <a:effectLst/>
                <a:latin typeface="+mn-lt"/>
                <a:ea typeface="+mn-ea"/>
                <a:cs typeface="+mn-cs"/>
              </a:rPr>
              <a:t>Dual Credit</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LEAs should only report a course as “Dual Enrollment” or “College Credit Only” if the student earns college credit upon completion. The student may earn high school credit in addition, but the student must also earn college credit.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If LEAs do not have SEIDs and staff information for college teachers, LEAs should submit “9999999999” as the SEIDs for the teachers in the Course Section record</a:t>
            </a:r>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23</a:t>
            </a:fld>
            <a:endParaRPr lang="en-US"/>
          </a:p>
        </p:txBody>
      </p:sp>
    </p:spTree>
    <p:extLst>
      <p:ext uri="{BB962C8B-B14F-4D97-AF65-F5344CB8AC3E}">
        <p14:creationId xmlns:p14="http://schemas.microsoft.com/office/powerpoint/2010/main" val="3322349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submitted in the CRSC and SCSC files as part of the EOY 2 submission are used to identify whether students in the 4-year Adjusted Cohort Graduate Rate (ACGR) are prepared for college/career as measured by the College/Career Indicator (CCI) on the California School Dashboard.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CCI looks at state course codes in the 9000 series or range, indicating college level courses, and courses in the 7000 – 8999 series or range, indicating CTE courses. The CCI looks in particular at CTE courses using Nonstandard Instructional Levels of 23 or 24, as this indicates a course is both CTE and college level or credit. </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24</a:t>
            </a:fld>
            <a:endParaRPr lang="en-US"/>
          </a:p>
        </p:txBody>
      </p:sp>
    </p:spTree>
    <p:extLst>
      <p:ext uri="{BB962C8B-B14F-4D97-AF65-F5344CB8AC3E}">
        <p14:creationId xmlns:p14="http://schemas.microsoft.com/office/powerpoint/2010/main" val="3233712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talk about AP/IB courses.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LEAs should use designated state course code values for Advanced Placement (AP) or International Baccalaureate courses (IB).</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AP courses should have the appropriate state course code selected and aligned with a specific content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Font typeface="Arial" panose="020B0604020202020204" pitchFamily="34" charset="0"/>
              <a:buNone/>
            </a:pPr>
            <a:r>
              <a:rPr lang="en-US" sz="1200">
                <a:solidFill>
                  <a:schemeClr val="tx1"/>
                </a:solidFill>
              </a:rPr>
              <a:t>IB courses must be reported with the appropriate state course code, unless they are Middle school IB courses. For Middle School IB courses, use the course instructional level field to indicate IB.</a:t>
            </a:r>
          </a:p>
        </p:txBody>
      </p:sp>
      <p:sp>
        <p:nvSpPr>
          <p:cNvPr id="4" name="Slide Number Placeholder 3"/>
          <p:cNvSpPr>
            <a:spLocks noGrp="1"/>
          </p:cNvSpPr>
          <p:nvPr>
            <p:ph type="sldNum" sz="quarter" idx="5"/>
          </p:nvPr>
        </p:nvSpPr>
        <p:spPr/>
        <p:txBody>
          <a:bodyPr/>
          <a:lstStyle/>
          <a:p>
            <a:fld id="{DDD59FB0-8998-4C19-8441-28F802CE273F}" type="slidenum">
              <a:rPr lang="en-US" smtClean="0"/>
              <a:t>25</a:t>
            </a:fld>
            <a:endParaRPr lang="en-US"/>
          </a:p>
        </p:txBody>
      </p:sp>
    </p:spTree>
    <p:extLst>
      <p:ext uri="{BB962C8B-B14F-4D97-AF65-F5344CB8AC3E}">
        <p14:creationId xmlns:p14="http://schemas.microsoft.com/office/powerpoint/2010/main" val="404935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Let’s look now at CRSC records for courses which are both AP/IB and CTE.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Course completion data determines the LEAs’ CTE participant counts using the state course codes in the 7000 and 8000 series.  All students completing CTE courses will be counted as “CTE participants” for federal Perkins reporting purposes. LEAs do not have to submit any additional data for CTE participant counts. CTE courses require the following fields to be populated:</a:t>
            </a:r>
          </a:p>
          <a:p>
            <a:pPr marL="171450" indent="-171450">
              <a:buFont typeface="Arial" panose="020B0604020202020204" pitchFamily="34" charset="0"/>
              <a:buChar char="•"/>
            </a:pPr>
            <a:r>
              <a:rPr lang="en-US" sz="1200" kern="1200">
                <a:solidFill>
                  <a:schemeClr val="tx1"/>
                </a:solidFill>
                <a:effectLst/>
                <a:latin typeface="+mn-lt"/>
                <a:ea typeface="+mn-ea"/>
                <a:cs typeface="+mn-cs"/>
              </a:rPr>
              <a:t>CRS-State Course Code - State Course Codes in the 7000 and 8000 series are CTE courses</a:t>
            </a:r>
          </a:p>
          <a:p>
            <a:pPr marL="171450" indent="-171450">
              <a:buFont typeface="Arial" panose="020B0604020202020204" pitchFamily="34" charset="0"/>
              <a:buChar char="•"/>
            </a:pPr>
            <a:r>
              <a:rPr lang="en-US" sz="1200" kern="1200">
                <a:solidFill>
                  <a:schemeClr val="tx1"/>
                </a:solidFill>
                <a:effectLst/>
                <a:latin typeface="+mn-lt"/>
                <a:ea typeface="+mn-ea"/>
                <a:cs typeface="+mn-cs"/>
              </a:rPr>
              <a:t>CRS-CTE Postsecondary Articulated Course Indicator - element is used to collect information on whether or not a CTE course has been articulated with a postsecondary institution.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CTE Course Section Provider Code - element indicates whether a given CTE course section is provided by: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A Regional Occupational Center (ROC) or Program.</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The District.</a:t>
            </a:r>
          </a:p>
          <a:p>
            <a:pPr marL="171450" indent="-171450">
              <a:buFont typeface="Arial" panose="020B0604020202020204" pitchFamily="34" charset="0"/>
              <a:buChar char="•"/>
            </a:pPr>
            <a:r>
              <a:rPr lang="en-US" sz="1200" kern="1200">
                <a:solidFill>
                  <a:schemeClr val="tx1"/>
                </a:solidFill>
                <a:effectLst/>
                <a:latin typeface="+mn-lt"/>
                <a:ea typeface="+mn-ea"/>
                <a:cs typeface="+mn-cs"/>
              </a:rPr>
              <a:t>High Quality CTE Course Indicator - indicates whether the course section is being taught by a CTE credentialed teacher.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Now let’s talk about the field highlighted in blue on the left hand side. </a:t>
            </a:r>
          </a:p>
          <a:p>
            <a:r>
              <a:rPr lang="en-US" sz="1200" kern="1200">
                <a:solidFill>
                  <a:schemeClr val="tx1"/>
                </a:solidFill>
                <a:effectLst/>
                <a:latin typeface="+mn-lt"/>
                <a:ea typeface="+mn-ea"/>
                <a:cs typeface="+mn-cs"/>
              </a:rPr>
              <a:t>Previously, LEAs were forced to choose between populating either the CTE State Course Code or the AP or IB Course Code in CRSC records. In current times, LEAs are able to identify a course as both CTE and AP/IB. The AP/IB Course Code Cross Reference field is what allows this, as it allows the LEA to populate the State Course Code field with a CTE course code in the 7000 and 8000 series, while providing a cross-reference code to an AP or IB course. The AP/IB Cross Reference Code is a four-digit code which references AP/IB courses that an LEA has mapped to a CTE State Course Code because that course is part of a CTE pathway.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concludes our discussion of the CRSC file, or the course section file tied to teachers via a SEID, and the reporting nuances in CRSC records. We will be moving into SCSC records on the next slide, so before we do are there any questions about CRSC records? </a:t>
            </a:r>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26</a:t>
            </a:fld>
            <a:endParaRPr lang="en-US"/>
          </a:p>
        </p:txBody>
      </p:sp>
    </p:spTree>
    <p:extLst>
      <p:ext uri="{BB962C8B-B14F-4D97-AF65-F5344CB8AC3E}">
        <p14:creationId xmlns:p14="http://schemas.microsoft.com/office/powerpoint/2010/main" val="2299246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slides contain key fields or attributes in SCSC records. There are 4 key attributes to be mindful of when populating SCSC records and reviewing associated EOY 2 aggregate reports in CALPADS. They are: Grades, Credits, Carnegie Units, and UC/CSU Admission Requirements Codes. </a:t>
            </a:r>
          </a:p>
          <a:p>
            <a:endParaRPr lang="en-US" sz="1100" b="1" dirty="0">
              <a:latin typeface="+mn-lt"/>
            </a:endParaRPr>
          </a:p>
          <a:p>
            <a:r>
              <a:rPr lang="en-US" sz="1100" b="1" dirty="0">
                <a:latin typeface="+mn-lt"/>
              </a:rPr>
              <a:t>Grades: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Should be populate with the final grade a student received after completing a specific Course Section and are only required for departmentalized courses for students in grades 7-12. </a:t>
            </a:r>
            <a:r>
              <a:rPr lang="en-US" sz="1100" dirty="0">
                <a:solidFill>
                  <a:srgbClr val="000000"/>
                </a:solidFill>
                <a:effectLst/>
                <a:latin typeface="+mn-lt"/>
                <a:ea typeface="Calibri" panose="020F0502020204030204" pitchFamily="34" charset="0"/>
                <a:cs typeface="Arial" panose="020B0604020202020204" pitchFamily="34" charset="0"/>
              </a:rPr>
              <a:t>LEAs should not submit “progress report” grades, but only grades earned when credits are awarded.</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Credits: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Arial" panose="020B0604020202020204" pitchFamily="34" charset="0"/>
              </a:rPr>
              <a:t>Required for grades 9-12. LEAs may submit course completion data either after the completion of an official grading period in which credits are awarded, or at the end of the year when students have completed all courses for the school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rgbClr val="000000"/>
              </a:solidFill>
              <a:effectLst/>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Carnegie Units:</a:t>
            </a:r>
            <a:endParaRPr lang="en-US" sz="1100" kern="1200" dirty="0">
              <a:solidFill>
                <a:schemeClr val="tx1"/>
              </a:solidFill>
              <a:effectLst/>
              <a:latin typeface="+mn-lt"/>
              <a:ea typeface="+mn-ea"/>
              <a:cs typeface="+mn-cs"/>
            </a:endParaRPr>
          </a:p>
          <a:p>
            <a:pPr marL="0" indent="0">
              <a:buFont typeface="Arial" panose="020B0604020202020204" pitchFamily="34" charset="0"/>
              <a:buNone/>
            </a:pPr>
            <a:r>
              <a:rPr lang="en-US" sz="1100" dirty="0">
                <a:latin typeface="+mn-lt"/>
                <a:ea typeface="Tahoma"/>
                <a:cs typeface="Tahoma"/>
              </a:rPr>
              <a:t>In addition to Credits earned, student progress and achievement will be derived from SCSC records via the Carnegie unit. The Carnegie unit:</a:t>
            </a:r>
          </a:p>
          <a:p>
            <a:pPr marL="171450" indent="-171450">
              <a:buFont typeface="Arial" panose="020B0604020202020204" pitchFamily="34" charset="0"/>
              <a:buChar char="•"/>
            </a:pPr>
            <a:r>
              <a:rPr lang="en-US" sz="1100" dirty="0">
                <a:latin typeface="+mn-lt"/>
              </a:rPr>
              <a:t>Is granted to a student completing approximately 120 hours of class in one subject over the course of one year. A total of 120 hours in one subject—meeting 4 or 5 times a week for 40 to 60 minutes, for 36 to 40 weeks each year—earns the student one “Carnegie unit” of high school credit.</a:t>
            </a:r>
            <a:endParaRPr lang="en-US" sz="1100" dirty="0">
              <a:latin typeface="+mn-lt"/>
              <a:ea typeface="Tahoma"/>
              <a:cs typeface="Tahoma"/>
            </a:endParaRPr>
          </a:p>
          <a:p>
            <a:pPr marL="171450" indent="-171450">
              <a:buFont typeface="Arial" panose="020B0604020202020204" pitchFamily="34" charset="0"/>
              <a:buChar char="•"/>
            </a:pPr>
            <a:r>
              <a:rPr lang="en-US" sz="1100" dirty="0">
                <a:latin typeface="+mn-lt"/>
              </a:rPr>
              <a:t>Two semester courses equal one yearlong course. A yearlong course constitutes one Carnegie unit. Semester courses constitute one-half of a Carnegie unit. Most school districts award ten local units for each Carnegie unit and five local units for a semester course. </a:t>
            </a:r>
          </a:p>
          <a:p>
            <a:pPr marL="171450" indent="-171450">
              <a:buFont typeface="Arial" panose="020B0604020202020204" pitchFamily="34" charset="0"/>
              <a:buChar char="•"/>
            </a:pPr>
            <a:endParaRPr lang="en-US" sz="1100" dirty="0">
              <a:latin typeface="+mn-lt"/>
              <a:ea typeface="Tahoma"/>
              <a:cs typeface="Tahoma"/>
            </a:endParaRPr>
          </a:p>
          <a:p>
            <a:r>
              <a:rPr lang="en-US" sz="1100" b="1" dirty="0">
                <a:latin typeface="+mn-lt"/>
              </a:rPr>
              <a:t>UC/CSU Admission Requirements Code:</a:t>
            </a:r>
          </a:p>
          <a:p>
            <a:r>
              <a:rPr lang="en-US" sz="1100" b="0" dirty="0">
                <a:latin typeface="+mn-lt"/>
              </a:rPr>
              <a:t>Represents University of California or California State University College Admission Course Requirement that a high school course has been determined to meet. Possible code values describe subject areas:</a:t>
            </a:r>
            <a:endParaRPr lang="en-US" sz="1100" b="1" dirty="0">
              <a:latin typeface="+mn-lt"/>
            </a:endParaRPr>
          </a:p>
          <a:p>
            <a:pPr marL="285750" indent="-285750">
              <a:buFont typeface="Arial" panose="020B0604020202020204" pitchFamily="34" charset="0"/>
              <a:buChar char="•"/>
            </a:pPr>
            <a:r>
              <a:rPr lang="en-US" sz="1100" b="0" i="0" u="none" strike="noStrike" dirty="0">
                <a:solidFill>
                  <a:srgbClr val="000000"/>
                </a:solidFill>
                <a:effectLst/>
                <a:latin typeface="+mn-lt"/>
              </a:rPr>
              <a:t>A- History/Social Science</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B - English</a:t>
            </a:r>
            <a:r>
              <a:rPr lang="en-US" sz="1100" dirty="0">
                <a:latin typeface="+mn-lt"/>
              </a:rPr>
              <a:t> </a:t>
            </a:r>
            <a:r>
              <a:rPr lang="en-US" sz="1100" b="0" i="0" u="none" strike="noStrike" dirty="0">
                <a:solidFill>
                  <a:srgbClr val="000000"/>
                </a:solidFill>
                <a:effectLst/>
                <a:latin typeface="+mn-lt"/>
              </a:rPr>
              <a:t>Mathematics</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C- Laboratory Science</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D - Language other than English (i.e., foreign languages and American Sign Language)</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F - Visual and Performing Arts</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GA - History/Social Science </a:t>
            </a:r>
          </a:p>
          <a:p>
            <a:pPr marL="285750" indent="-285750">
              <a:buFont typeface="Arial" panose="020B0604020202020204" pitchFamily="34" charset="0"/>
              <a:buChar char="•"/>
            </a:pPr>
            <a:r>
              <a:rPr lang="en-US" sz="1100" b="0" i="0" u="none" strike="noStrike" dirty="0">
                <a:solidFill>
                  <a:srgbClr val="000000"/>
                </a:solidFill>
                <a:effectLst/>
                <a:latin typeface="+mn-lt"/>
              </a:rPr>
              <a:t>GB - Elective</a:t>
            </a:r>
            <a:r>
              <a:rPr lang="en-US" sz="1100" dirty="0">
                <a:latin typeface="+mn-lt"/>
              </a:rPr>
              <a:t> </a:t>
            </a:r>
            <a:r>
              <a:rPr lang="en-US" sz="1100" b="0" i="0" u="none" strike="noStrike" dirty="0">
                <a:solidFill>
                  <a:srgbClr val="000000"/>
                </a:solidFill>
                <a:effectLst/>
                <a:latin typeface="+mn-lt"/>
              </a:rPr>
              <a:t>English </a:t>
            </a:r>
          </a:p>
          <a:p>
            <a:pPr marL="285750" indent="-285750">
              <a:buFont typeface="Arial" panose="020B0604020202020204" pitchFamily="34" charset="0"/>
              <a:buChar char="•"/>
            </a:pPr>
            <a:r>
              <a:rPr lang="en-US" sz="1100" b="0" i="0" u="none" strike="noStrike" dirty="0">
                <a:solidFill>
                  <a:srgbClr val="000000"/>
                </a:solidFill>
                <a:effectLst/>
                <a:latin typeface="+mn-lt"/>
              </a:rPr>
              <a:t>GC - Elective</a:t>
            </a:r>
            <a:r>
              <a:rPr lang="en-US" sz="1100" dirty="0">
                <a:latin typeface="+mn-lt"/>
              </a:rPr>
              <a:t> </a:t>
            </a:r>
            <a:r>
              <a:rPr lang="en-US" sz="1100" b="0" i="0" u="none" strike="noStrike" dirty="0">
                <a:solidFill>
                  <a:srgbClr val="000000"/>
                </a:solidFill>
                <a:effectLst/>
                <a:latin typeface="+mn-lt"/>
              </a:rPr>
              <a:t>Mathematics </a:t>
            </a:r>
          </a:p>
          <a:p>
            <a:pPr marL="285750" indent="-285750">
              <a:buFont typeface="Arial" panose="020B0604020202020204" pitchFamily="34" charset="0"/>
              <a:buChar char="•"/>
            </a:pPr>
            <a:r>
              <a:rPr lang="en-US" sz="1100" b="0" i="0" u="none" strike="noStrike" dirty="0">
                <a:solidFill>
                  <a:srgbClr val="000000"/>
                </a:solidFill>
                <a:effectLst/>
                <a:latin typeface="+mn-lt"/>
              </a:rPr>
              <a:t>GD - Elective</a:t>
            </a:r>
            <a:r>
              <a:rPr lang="en-US" sz="1100" dirty="0">
                <a:latin typeface="+mn-lt"/>
              </a:rPr>
              <a:t> </a:t>
            </a:r>
            <a:r>
              <a:rPr lang="en-US" sz="1100" b="0" i="0" u="none" strike="noStrike" dirty="0">
                <a:solidFill>
                  <a:srgbClr val="000000"/>
                </a:solidFill>
                <a:effectLst/>
                <a:latin typeface="+mn-lt"/>
              </a:rPr>
              <a:t>Laboratory Science</a:t>
            </a:r>
          </a:p>
          <a:p>
            <a:pPr marL="285750" indent="-285750">
              <a:buFont typeface="Arial" panose="020B0604020202020204" pitchFamily="34" charset="0"/>
              <a:buChar char="•"/>
            </a:pPr>
            <a:r>
              <a:rPr lang="en-US" sz="1100" b="0" i="0" u="none" strike="noStrike" dirty="0">
                <a:solidFill>
                  <a:srgbClr val="000000"/>
                </a:solidFill>
                <a:effectLst/>
                <a:latin typeface="+mn-lt"/>
              </a:rPr>
              <a:t>GE -  Elective</a:t>
            </a:r>
            <a:r>
              <a:rPr lang="en-US" sz="1100" dirty="0">
                <a:latin typeface="+mn-lt"/>
              </a:rPr>
              <a:t> </a:t>
            </a:r>
            <a:r>
              <a:rPr lang="en-US" sz="1100" b="0" i="0" u="none" strike="noStrike" dirty="0">
                <a:solidFill>
                  <a:srgbClr val="000000"/>
                </a:solidFill>
                <a:effectLst/>
                <a:latin typeface="+mn-lt"/>
              </a:rPr>
              <a:t>Foreign Language </a:t>
            </a:r>
          </a:p>
          <a:p>
            <a:pPr marL="285750" indent="-285750">
              <a:buFont typeface="Arial" panose="020B0604020202020204" pitchFamily="34" charset="0"/>
              <a:buChar char="•"/>
            </a:pPr>
            <a:r>
              <a:rPr lang="en-US" sz="1100" b="0" i="0" u="none" strike="noStrike" dirty="0">
                <a:solidFill>
                  <a:srgbClr val="000000"/>
                </a:solidFill>
                <a:effectLst/>
                <a:latin typeface="+mn-lt"/>
              </a:rPr>
              <a:t>GF - Elective</a:t>
            </a:r>
            <a:r>
              <a:rPr lang="en-US" sz="1100" dirty="0">
                <a:latin typeface="+mn-lt"/>
              </a:rPr>
              <a:t> </a:t>
            </a:r>
            <a:r>
              <a:rPr lang="en-US" sz="1100" b="0" i="0" u="none" strike="noStrike" dirty="0">
                <a:solidFill>
                  <a:srgbClr val="000000"/>
                </a:solidFill>
                <a:effectLst/>
                <a:latin typeface="+mn-lt"/>
              </a:rPr>
              <a:t>Visual and Performing Arts Elective</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GO - Other Elective</a:t>
            </a:r>
            <a:r>
              <a:rPr lang="en-US" sz="1100" dirty="0">
                <a:latin typeface="+mn-lt"/>
              </a:rPr>
              <a:t> </a:t>
            </a:r>
          </a:p>
          <a:p>
            <a:pPr marL="0" indent="0">
              <a:buFont typeface="Arial" panose="020B0604020202020204" pitchFamily="34" charset="0"/>
              <a:buNone/>
            </a:pPr>
            <a:r>
              <a:rPr lang="en-US" sz="1100" b="0" dirty="0">
                <a:latin typeface="+mn-lt"/>
              </a:rPr>
              <a:t>This is not a required field, but should be populated for courses that have been approved by UC/CSU </a:t>
            </a:r>
            <a:r>
              <a:rPr lang="en-US" sz="1100" b="0" dirty="0" err="1">
                <a:latin typeface="+mn-lt"/>
              </a:rPr>
              <a:t>institutuions</a:t>
            </a:r>
            <a:r>
              <a:rPr lang="en-US" sz="1100" b="0" dirty="0">
                <a:latin typeface="+mn-lt"/>
              </a:rPr>
              <a:t>. This field is only </a:t>
            </a:r>
            <a:r>
              <a:rPr lang="en-US" sz="1100" b="0" dirty="0" err="1">
                <a:latin typeface="+mn-lt"/>
              </a:rPr>
              <a:t>applicatble</a:t>
            </a:r>
            <a:r>
              <a:rPr lang="en-US" sz="1100" b="0" dirty="0">
                <a:latin typeface="+mn-lt"/>
              </a:rPr>
              <a:t> for departmentalized courses in grades 9-12. </a:t>
            </a:r>
          </a:p>
        </p:txBody>
      </p:sp>
      <p:sp>
        <p:nvSpPr>
          <p:cNvPr id="4" name="Slide Number Placeholder 3"/>
          <p:cNvSpPr>
            <a:spLocks noGrp="1"/>
          </p:cNvSpPr>
          <p:nvPr>
            <p:ph type="sldNum" sz="quarter" idx="5"/>
          </p:nvPr>
        </p:nvSpPr>
        <p:spPr/>
        <p:txBody>
          <a:bodyPr/>
          <a:lstStyle/>
          <a:p>
            <a:fld id="{DDD59FB0-8998-4C19-8441-28F802CE273F}" type="slidenum">
              <a:rPr lang="en-US" smtClean="0"/>
              <a:t>27</a:t>
            </a:fld>
            <a:endParaRPr lang="en-US"/>
          </a:p>
        </p:txBody>
      </p:sp>
    </p:spTree>
    <p:extLst>
      <p:ext uri="{BB962C8B-B14F-4D97-AF65-F5344CB8AC3E}">
        <p14:creationId xmlns:p14="http://schemas.microsoft.com/office/powerpoint/2010/main" val="3380693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Include all Student Course Section records for students enrolled at any time during the current academic year who completed a course and received a grade.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This following fields are required in the SCSC:</a:t>
            </a:r>
          </a:p>
          <a:p>
            <a:pPr marL="171450" indent="-171450">
              <a:buFont typeface="Arial" panose="020B0604020202020204" pitchFamily="34" charset="0"/>
              <a:buChar char="•"/>
            </a:pPr>
            <a:r>
              <a:rPr lang="en-US" sz="1100" kern="1200">
                <a:solidFill>
                  <a:schemeClr val="tx1"/>
                </a:solidFill>
                <a:effectLst/>
                <a:latin typeface="+mn-lt"/>
                <a:ea typeface="+mn-ea"/>
                <a:cs typeface="+mn-cs"/>
              </a:rPr>
              <a:t>Academic Term Code - represents an Academic Term. An Academic Term is the period of time into which the education institution divides the academic year for the purpose of instruction.</a:t>
            </a:r>
          </a:p>
          <a:p>
            <a:pPr marL="171450" indent="-171450">
              <a:buFont typeface="Arial" panose="020B0604020202020204" pitchFamily="34" charset="0"/>
              <a:buChar char="•"/>
            </a:pPr>
            <a:r>
              <a:rPr lang="en-US" sz="1100" kern="1200">
                <a:solidFill>
                  <a:schemeClr val="tx1"/>
                </a:solidFill>
                <a:effectLst/>
                <a:latin typeface="+mn-lt"/>
                <a:ea typeface="+mn-ea"/>
                <a:cs typeface="+mn-cs"/>
              </a:rPr>
              <a:t>Student Credits Attempted – are a count of the credits attempted for a specific Course Section in grades 9-12.</a:t>
            </a:r>
          </a:p>
          <a:p>
            <a:pPr marL="171450" indent="-171450">
              <a:buFont typeface="Arial" panose="020B0604020202020204" pitchFamily="34" charset="0"/>
              <a:buChar char="•"/>
            </a:pPr>
            <a:r>
              <a:rPr lang="en-US" sz="1100" kern="1200">
                <a:solidFill>
                  <a:schemeClr val="tx1"/>
                </a:solidFill>
                <a:effectLst/>
                <a:latin typeface="+mn-lt"/>
                <a:ea typeface="+mn-ea"/>
                <a:cs typeface="+mn-cs"/>
              </a:rPr>
              <a:t>Student Credits Earned – are a count of the credits earned after a student completes a specific Course Section in grades 9-12.</a:t>
            </a:r>
          </a:p>
          <a:p>
            <a:pPr marL="171450" indent="-171450">
              <a:buFont typeface="Arial" panose="020B0604020202020204" pitchFamily="34" charset="0"/>
              <a:buChar char="•"/>
            </a:pPr>
            <a:r>
              <a:rPr lang="en-US" sz="1100" kern="1200">
                <a:solidFill>
                  <a:schemeClr val="tx1"/>
                </a:solidFill>
                <a:effectLst/>
                <a:latin typeface="+mn-lt"/>
                <a:ea typeface="+mn-ea"/>
                <a:cs typeface="+mn-cs"/>
              </a:rPr>
              <a:t>Student Course Final Grade – is the final grade a student received after completing a specific Course Section for grades 9-12.</a:t>
            </a:r>
          </a:p>
          <a:p>
            <a:endParaRPr lang="en-US" sz="1100" kern="1200">
              <a:solidFill>
                <a:schemeClr val="tx1"/>
              </a:solidFill>
              <a:effectLst/>
              <a:latin typeface="+mn-lt"/>
              <a:ea typeface="+mn-ea"/>
              <a:cs typeface="+mn-cs"/>
            </a:endParaRPr>
          </a:p>
          <a:p>
            <a:r>
              <a:rPr lang="en-US" sz="1100" kern="1200">
                <a:solidFill>
                  <a:schemeClr val="tx1"/>
                </a:solidFill>
                <a:effectLst/>
                <a:latin typeface="+mn-lt"/>
                <a:ea typeface="+mn-ea"/>
                <a:cs typeface="+mn-cs"/>
              </a:rPr>
              <a:t>The following field is not required in the SCSC: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Marking Period Code - represents the period in which a course mark or grade is given to a student for a particular course.</a:t>
            </a:r>
          </a:p>
          <a:p>
            <a:endParaRPr lang="en-US" sz="1100" kern="1200">
              <a:solidFill>
                <a:schemeClr val="tx1"/>
              </a:solidFill>
              <a:effectLst/>
              <a:latin typeface="+mn-lt"/>
              <a:ea typeface="+mn-ea"/>
              <a:cs typeface="+mn-cs"/>
            </a:endParaRPr>
          </a:p>
          <a:p>
            <a:r>
              <a:rPr lang="en-US" sz="1100" kern="1200">
                <a:solidFill>
                  <a:schemeClr val="tx1"/>
                </a:solidFill>
                <a:effectLst/>
                <a:latin typeface="+mn-lt"/>
                <a:ea typeface="+mn-ea"/>
                <a:cs typeface="+mn-cs"/>
              </a:rPr>
              <a:t>The UC/CSU Admission Requirement Code is not required. This code represents the category of University of California or California State University College Admission Course requirement that a high school course has been determined to meet.</a:t>
            </a:r>
          </a:p>
          <a:p>
            <a:pPr marL="0" indent="0">
              <a:buFont typeface="Arial" panose="020B0604020202020204" pitchFamily="34" charset="0"/>
              <a:buNone/>
            </a:pPr>
            <a:endParaRPr lang="en-US" sz="1100" kern="1200">
              <a:solidFill>
                <a:schemeClr val="tx1"/>
              </a:solidFill>
              <a:effectLst/>
              <a:latin typeface="+mn-lt"/>
              <a:ea typeface="+mn-ea"/>
              <a:cs typeface="+mn-cs"/>
            </a:endParaRPr>
          </a:p>
          <a:p>
            <a:pPr marL="0" indent="0">
              <a:buFont typeface="Arial" panose="020B0604020202020204" pitchFamily="34" charset="0"/>
              <a:buNone/>
            </a:pPr>
            <a:r>
              <a:rPr lang="en-US" sz="1100" kern="1200">
                <a:solidFill>
                  <a:schemeClr val="tx1"/>
                </a:solidFill>
                <a:effectLst/>
                <a:latin typeface="+mn-lt"/>
                <a:ea typeface="+mn-ea"/>
                <a:cs typeface="+mn-cs"/>
              </a:rPr>
              <a:t>Finally, the Carnegie Units Earned is not required, but should be populated for student who have completed approximately 120 hours of class in one subject over the course of 1 year. The Carnegie unit equation for a typical LEA is explained on this slide. </a:t>
            </a:r>
          </a:p>
          <a:p>
            <a:pPr marL="0" indent="0">
              <a:buFont typeface="Arial" panose="020B0604020202020204" pitchFamily="34" charset="0"/>
              <a:buNone/>
            </a:pPr>
            <a:endParaRPr lang="en-US" sz="1100" kern="1200">
              <a:solidFill>
                <a:schemeClr val="tx1"/>
              </a:solidFill>
              <a:effectLst/>
              <a:latin typeface="+mn-lt"/>
              <a:ea typeface="+mn-ea"/>
              <a:cs typeface="+mn-cs"/>
            </a:endParaRPr>
          </a:p>
          <a:p>
            <a:pPr marL="0" indent="0">
              <a:buFont typeface="Arial" panose="020B0604020202020204" pitchFamily="34" charset="0"/>
              <a:buNone/>
            </a:pPr>
            <a:endParaRPr lang="en-US" sz="1100" kern="1200">
              <a:solidFill>
                <a:schemeClr val="tx1"/>
              </a:solidFill>
              <a:effectLst/>
              <a:latin typeface="+mn-lt"/>
              <a:ea typeface="+mn-ea"/>
              <a:cs typeface="+mn-cs"/>
            </a:endParaRPr>
          </a:p>
          <a:p>
            <a:pPr marL="0" indent="0">
              <a:buFont typeface="Arial" panose="020B0604020202020204" pitchFamily="34" charset="0"/>
              <a:buNone/>
            </a:pPr>
            <a:r>
              <a:rPr lang="en-US" sz="1100" kern="1200">
                <a:solidFill>
                  <a:schemeClr val="tx1"/>
                </a:solidFill>
                <a:effectLst/>
                <a:latin typeface="+mn-lt"/>
                <a:ea typeface="+mn-ea"/>
                <a:cs typeface="+mn-cs"/>
              </a:rPr>
              <a:t>And this concludes our discussion of the SCSC file. Are there any questions before we move into discussing the SCTE file?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28</a:t>
            </a:fld>
            <a:endParaRPr lang="en-US"/>
          </a:p>
        </p:txBody>
      </p:sp>
    </p:spTree>
    <p:extLst>
      <p:ext uri="{BB962C8B-B14F-4D97-AF65-F5344CB8AC3E}">
        <p14:creationId xmlns:p14="http://schemas.microsoft.com/office/powerpoint/2010/main" val="357121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concluded our discussion of SCSC records, lets turn to discuss the SCTE or Student Career Technical Education file. </a:t>
            </a:r>
          </a:p>
          <a:p>
            <a:endParaRPr lang="en-US"/>
          </a:p>
          <a:p>
            <a:pPr marL="54769" marR="0" lvl="0" indent="0" algn="l" defTabSz="914400" rtl="0" eaLnBrk="1" fontAlgn="base" latinLnBrk="0" hangingPunct="1">
              <a:lnSpc>
                <a:spcPct val="90000"/>
              </a:lnSpc>
              <a:spcBef>
                <a:spcPct val="0"/>
              </a:spcBef>
              <a:spcAft>
                <a:spcPts val="30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LEAs must submit information on CTE Pathways that students have completed during the year.</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Students who have completed a CTE Pathway during the Reporting Year, are included in the Student Career Technical Education (SCTE) file.  </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If a student has completed more than one Pathway during the Reporting Year, a record is included for each completed Pathway.</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CTE participants who are non-completers are not included in the SCTE file, as the data collected for course sections and student course sections includes the information needed to identify them.</a:t>
            </a:r>
          </a:p>
          <a:p>
            <a:endParaRPr lang="en-US"/>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87693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2 Reporting  &amp; Certification is a review the submission requirements, certification process and snapshot reports involved in EOY 2. As such this training is intended for Data Coordinators, those doing the daily work of CALPADS. Administrators and data stewards are encouraged to attend as well. If you are new to CALPADS, we strongly recommend that you attend the relevant data population training sessions to learn more about field specifications and submission details for EOY 2 file types.</a:t>
            </a:r>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a:p>
        </p:txBody>
      </p:sp>
    </p:spTree>
    <p:extLst>
      <p:ext uri="{BB962C8B-B14F-4D97-AF65-F5344CB8AC3E}">
        <p14:creationId xmlns:p14="http://schemas.microsoft.com/office/powerpoint/2010/main" val="1952453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SCTE file provides us with CTE Completer information, identifying students who have completed a minimum of 300 hours in a state-approved CTE pathway. The SCTE file also indicates the pathways of completers as well as a completer’s completion year. The SCTE is a relatively small file but provides key data elements for the CA School Dashboard and feeds into the postsecondary status submission.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44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a:solidFill>
                  <a:schemeClr val="tx1"/>
                </a:solidFill>
                <a:effectLst/>
                <a:latin typeface="+mn-lt"/>
                <a:ea typeface="+mn-ea"/>
                <a:cs typeface="+mn-cs"/>
              </a:rPr>
              <a:t>CTE Participant:</a:t>
            </a:r>
            <a:r>
              <a:rPr lang="en-US" sz="1200" kern="1200">
                <a:solidFill>
                  <a:schemeClr val="tx1"/>
                </a:solidFill>
                <a:effectLst/>
                <a:latin typeface="+mn-lt"/>
                <a:ea typeface="+mn-ea"/>
                <a:cs typeface="+mn-cs"/>
              </a:rPr>
              <a:t> A CTE participant is a student who has completed the equivalent of a conventional 50-minute class taken five times per week for 180 school days, or approximately 150 hours of instruction in a state-recognized CTE pathway. The CDE counts as a participant, any student who has completed a CTE course. </a:t>
            </a:r>
          </a:p>
          <a:p>
            <a:pPr lvl="0"/>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 CTE Non-Completer Participant: </a:t>
            </a:r>
            <a:r>
              <a:rPr lang="en-US" sz="1200" b="0" kern="1200">
                <a:solidFill>
                  <a:schemeClr val="tx1"/>
                </a:solidFill>
                <a:effectLst/>
                <a:latin typeface="+mn-lt"/>
                <a:ea typeface="+mn-ea"/>
                <a:cs typeface="+mn-cs"/>
              </a:rPr>
              <a:t>A s</a:t>
            </a:r>
            <a:r>
              <a:rPr kumimoji="0" lang="en-US" sz="1200" b="0" i="0" u="none" strike="noStrike" kern="1200" cap="none" spc="0" normalizeH="0" baseline="0" noProof="0" err="1">
                <a:ln>
                  <a:noFill/>
                </a:ln>
                <a:solidFill>
                  <a:prstClr val="black"/>
                </a:solidFill>
                <a:effectLst/>
                <a:uLnTx/>
                <a:uFillTx/>
                <a:latin typeface="Tahoma"/>
                <a:ea typeface="+mn-ea"/>
                <a:cs typeface="+mn-cs"/>
              </a:rPr>
              <a:t>tudent</a:t>
            </a:r>
            <a:r>
              <a:rPr kumimoji="0" lang="en-US" sz="1200" b="0" i="0" u="none" strike="noStrike" kern="1200" cap="none" spc="0" normalizeH="0" baseline="0" noProof="0">
                <a:ln>
                  <a:noFill/>
                </a:ln>
                <a:solidFill>
                  <a:prstClr val="black"/>
                </a:solidFill>
                <a:effectLst/>
                <a:uLnTx/>
                <a:uFillTx/>
                <a:latin typeface="Tahoma"/>
                <a:ea typeface="+mn-ea"/>
                <a:cs typeface="+mn-cs"/>
              </a:rPr>
              <a:t> who has completed a CTE course who may or may not be participating in a pathway but does not meet the definition of a CTE completer. CTE non-completer participation is reported and determined through the CRSC and SCSC records.</a:t>
            </a:r>
            <a:endParaRPr lang="en-US" sz="1200" kern="1200">
              <a:solidFill>
                <a:schemeClr val="tx1"/>
              </a:solidFill>
              <a:effectLst/>
              <a:latin typeface="+mn-lt"/>
              <a:ea typeface="+mn-ea"/>
              <a:cs typeface="+mn-cs"/>
            </a:endParaRPr>
          </a:p>
          <a:p>
            <a:pPr lvl="0"/>
            <a:endParaRPr lang="en-US" sz="1200" b="1" kern="1200">
              <a:solidFill>
                <a:schemeClr val="tx1"/>
              </a:solidFill>
              <a:effectLst/>
              <a:latin typeface="+mn-lt"/>
              <a:ea typeface="+mn-ea"/>
              <a:cs typeface="+mn-cs"/>
            </a:endParaRPr>
          </a:p>
          <a:p>
            <a:pPr algn="l">
              <a:buFont typeface="Arial" panose="020B0604020202020204" pitchFamily="34" charset="0"/>
              <a:buChar char="•"/>
            </a:pPr>
            <a:r>
              <a:rPr lang="en-US" sz="1200" b="1" kern="1200">
                <a:solidFill>
                  <a:schemeClr val="tx1"/>
                </a:solidFill>
                <a:effectLst/>
                <a:latin typeface="+mn-lt"/>
                <a:ea typeface="+mn-ea"/>
                <a:cs typeface="+mn-cs"/>
              </a:rPr>
              <a:t>CTE Completer:</a:t>
            </a:r>
            <a:r>
              <a:rPr lang="en-US" sz="1200" kern="1200">
                <a:solidFill>
                  <a:schemeClr val="tx1"/>
                </a:solidFill>
                <a:effectLst/>
                <a:latin typeface="+mn-lt"/>
                <a:ea typeface="+mn-ea"/>
                <a:cs typeface="+mn-cs"/>
              </a:rPr>
              <a:t> A CTE completer is identified locally and is a student who has completed </a:t>
            </a:r>
            <a:r>
              <a:rPr lang="en-US" b="0" i="0">
                <a:solidFill>
                  <a:srgbClr val="161F2A"/>
                </a:solidFill>
                <a:effectLst/>
                <a:latin typeface="Lato" panose="020F0502020204030203" pitchFamily="34" charset="0"/>
              </a:rPr>
              <a:t>a sequence of CTE designated courses within a pathway, and Completing a capstone course, with a grade of C minus or better.</a:t>
            </a:r>
          </a:p>
          <a:p>
            <a:pPr algn="l">
              <a:buFont typeface="Arial" panose="020B0604020202020204" pitchFamily="34" charset="0"/>
              <a:buChar char="•"/>
            </a:pPr>
            <a:endParaRPr lang="en-US" b="0" i="0">
              <a:solidFill>
                <a:srgbClr val="161F2A"/>
              </a:solidFill>
              <a:effectLst/>
              <a:latin typeface="Lato" panose="020F0502020204030203" pitchFamily="34" charset="0"/>
            </a:endParaRPr>
          </a:p>
          <a:p>
            <a:pPr lvl="0"/>
            <a:r>
              <a:rPr lang="en-US" sz="1200" kern="1200">
                <a:solidFill>
                  <a:schemeClr val="tx1"/>
                </a:solidFill>
                <a:effectLst/>
                <a:latin typeface="+mn-lt"/>
                <a:ea typeface="+mn-ea"/>
                <a:cs typeface="+mn-cs"/>
              </a:rPr>
              <a:t> The CDE counts as a completer, students the LEA has identified as a completer by populating the Field 11.14 – </a:t>
            </a:r>
            <a:r>
              <a:rPr lang="en-US" sz="1200" i="1" kern="1200">
                <a:solidFill>
                  <a:schemeClr val="tx1"/>
                </a:solidFill>
                <a:effectLst/>
                <a:latin typeface="+mn-lt"/>
                <a:ea typeface="+mn-ea"/>
                <a:cs typeface="+mn-cs"/>
              </a:rPr>
              <a:t>CTE Pathway Completion Academic Year ID</a:t>
            </a:r>
            <a:r>
              <a:rPr lang="en-US" sz="1200" kern="1200">
                <a:solidFill>
                  <a:schemeClr val="tx1"/>
                </a:solidFill>
                <a:effectLst/>
                <a:latin typeface="+mn-lt"/>
                <a:ea typeface="+mn-ea"/>
                <a:cs typeface="+mn-cs"/>
              </a:rPr>
              <a:t> on the SCTE file with the current academic year. CALPADS validates whether students who are identified as CTE pathway completers on the SCTE file, have completed the capstone course in the pathway in the students SCSC records.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808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provides a visual explanation for how CTE participants and pathway completers are reported in CALPADS. Let’s begin with the CTE non-completer participants.</a:t>
            </a:r>
          </a:p>
          <a:p>
            <a:endParaRPr lang="en-US"/>
          </a:p>
          <a:p>
            <a:r>
              <a:rPr lang="en-US"/>
              <a:t>The first step in reporting your CTE non-completer participants is to report Course Section Completion (CRSC) records for CTE courses, with state course codes in the 7000 – 8999 range. The CRSC record is tied to a staff member rather than a student. </a:t>
            </a:r>
          </a:p>
          <a:p>
            <a:endParaRPr lang="en-US"/>
          </a:p>
          <a:p>
            <a:r>
              <a:rPr lang="en-US"/>
              <a:t>You must go on to submit the Student Course Section Completion (SCSC) associated to the CTE course, or the CRSC record in the first step, in order to tie the student to the CTE course. </a:t>
            </a:r>
          </a:p>
          <a:p>
            <a:endParaRPr lang="en-US"/>
          </a:p>
          <a:p>
            <a:r>
              <a:rPr lang="en-US"/>
              <a:t>If the student is a non-completer participant, </a:t>
            </a:r>
            <a:r>
              <a:rPr lang="en-US" i="1"/>
              <a:t>do not </a:t>
            </a:r>
            <a:r>
              <a:rPr lang="en-US" i="0"/>
              <a:t>submit an SCTE record for the student. This is only done for CTE Pathway completer.</a:t>
            </a:r>
          </a:p>
          <a:p>
            <a:endParaRPr lang="en-US" i="0"/>
          </a:p>
          <a:p>
            <a:endParaRPr lang="en-US" i="0"/>
          </a:p>
          <a:p>
            <a:r>
              <a:rPr lang="en-US" i="0"/>
              <a:t>The first step in reporting your CTE Pathway completers, is to report the </a:t>
            </a:r>
            <a:r>
              <a:rPr lang="en-US" i="1"/>
              <a:t>Capstone </a:t>
            </a:r>
            <a:r>
              <a:rPr lang="en-US" i="0"/>
              <a:t>course appropriate to the CTE pathway in CRSC records, with the appropriate state course code. Capstone courses are the final courses necessary to complete a CTE pathway. The CRSC record is tied to a staff member Rather than a student. </a:t>
            </a:r>
          </a:p>
          <a:p>
            <a:endParaRPr lang="en-US" i="0"/>
          </a:p>
          <a:p>
            <a:r>
              <a:rPr lang="en-US" i="0"/>
              <a:t>You must go on to submit the SCSC associated with the Capstone course, or the CRSC record from the previous step, in order to tie your student to the CTE capstone course.</a:t>
            </a:r>
          </a:p>
          <a:p>
            <a:endParaRPr lang="en-US" i="0"/>
          </a:p>
          <a:p>
            <a:r>
              <a:rPr lang="en-US" i="0"/>
              <a:t>The final step is to submit the Student Career Technical Education or SCTE record for your completer student, reporting the CTE pathway code, and pathway completion academic year ID, which must be populated and must be the current AY. </a:t>
            </a:r>
          </a:p>
          <a:p>
            <a:endParaRPr lang="en-US" i="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943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common problem in EOY 2 reporting is that CTE state courses codes are mapped to the wrong pathway. CTE Pathways and CTE state course codes should be mapped so that they align with the content of the curriculum.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Valid Code Combinations document is vital when mapping your CTE courses, and the Course Group Master Combos tab in particular when mapping CTE state course codes to pathways.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Couse Group Master Combinations tab, you are able to map Course Group State codes to CTE Pathway codes. This tab will also help you to determine whether a course is a concentrator course or a capstone course. In each CTE pathway there are state course codes for introduction, concentrator, and capstone courses.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On the screenshot on this slide for the Course Group Master Combos tab (upper right), the Agriculture CTE industry section includes CTE Pathway 100, which contain State Course Code  7110 – Introduction to Agricultural Business, State Course Code 7111 – Intermediate Agricultural Business (Concentrator), and 7112 – Advanced Agricultural Business (Capstone).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are reporting a student completing a pathway, they must complete a capstone this AY, and this must be reflected in SCSC records.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Yu are also able to identify CTE Pathways by Industry sector in the CTE Pathway – CTE Industry sector tab, and identify CTE sub-pathways by pathway, in the CTE Pathway – CTE Sub-pathway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33</a:t>
            </a:fld>
            <a:endParaRPr lang="en-US"/>
          </a:p>
        </p:txBody>
      </p:sp>
    </p:spTree>
    <p:extLst>
      <p:ext uri="{BB962C8B-B14F-4D97-AF65-F5344CB8AC3E}">
        <p14:creationId xmlns:p14="http://schemas.microsoft.com/office/powerpoint/2010/main" val="2161659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where in SCSC and SCTE records you populate or input CTE completer data that we used the valid code combinations document to map. </a:t>
            </a:r>
          </a:p>
          <a:p>
            <a:endParaRPr lang="en-US"/>
          </a:p>
          <a:p>
            <a:r>
              <a:rPr lang="en-US"/>
              <a:t>In the SCSC record for your CTE completer student, you want to ensure that you use a CRS State Course Code that represents the capstone course for the CTE pathway. In the example on screen, this is Course Group State Code 7112 – Advanced Agricultural Business (Capstone). This is designated as a capstone course in the Valid Code Combinations document, both by the inclusion of (Capstone) in the course group state name, and by the “Yes” in the “CTE Capstone Course Indicator” field. </a:t>
            </a:r>
          </a:p>
          <a:p>
            <a:endParaRPr lang="en-US"/>
          </a:p>
          <a:p>
            <a:r>
              <a:rPr lang="en-US"/>
              <a:t>Once the SCSC record has been posted, you will go on to submit the SCTE record. In the SCTE record, you will want to ensure that you populate the correct CTE pathway code, also found in the Valid Code Combinations document, and populated with “100 – Agricultural Business” in the example on screen. You then want to populated the CTE Pathway Completion Year, which must be AY2025-2026 for this AY’s CTE completers. </a:t>
            </a:r>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34</a:t>
            </a:fld>
            <a:endParaRPr lang="en-US"/>
          </a:p>
        </p:txBody>
      </p:sp>
    </p:spTree>
    <p:extLst>
      <p:ext uri="{BB962C8B-B14F-4D97-AF65-F5344CB8AC3E}">
        <p14:creationId xmlns:p14="http://schemas.microsoft.com/office/powerpoint/2010/main" val="3830106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fields or data elements that CALPADS uses to determine CTE non-completer participants. </a:t>
            </a:r>
          </a:p>
          <a:p>
            <a:endParaRPr lang="en-US"/>
          </a:p>
          <a:p>
            <a:r>
              <a:rPr lang="en-US"/>
              <a:t>SCSC records for non-completer participants must use a CRS State Course Code that identifies the course as a CTE Introduction or Concentrator course. This must be a code that designates a non-capstone CTE course. </a:t>
            </a:r>
          </a:p>
          <a:p>
            <a:endParaRPr lang="en-US"/>
          </a:p>
          <a:p>
            <a:r>
              <a:rPr lang="en-US"/>
              <a:t>This concludes our discussion of CTE reporting. </a:t>
            </a:r>
          </a:p>
        </p:txBody>
      </p:sp>
      <p:sp>
        <p:nvSpPr>
          <p:cNvPr id="4" name="Slide Number Placeholder 3"/>
          <p:cNvSpPr>
            <a:spLocks noGrp="1"/>
          </p:cNvSpPr>
          <p:nvPr>
            <p:ph type="sldNum" sz="quarter" idx="5"/>
          </p:nvPr>
        </p:nvSpPr>
        <p:spPr/>
        <p:txBody>
          <a:bodyPr/>
          <a:lstStyle/>
          <a:p>
            <a:fld id="{DDD59FB0-8998-4C19-8441-28F802CE273F}" type="slidenum">
              <a:rPr lang="en-US" smtClean="0"/>
              <a:t>35</a:t>
            </a:fld>
            <a:endParaRPr lang="en-US"/>
          </a:p>
        </p:txBody>
      </p:sp>
    </p:spTree>
    <p:extLst>
      <p:ext uri="{BB962C8B-B14F-4D97-AF65-F5344CB8AC3E}">
        <p14:creationId xmlns:p14="http://schemas.microsoft.com/office/powerpoint/2010/main" val="3669490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jump into our discussion of the Work-Based Learning or WBLR file type. </a:t>
            </a:r>
            <a:r>
              <a:rPr kumimoji="0" lang="en-US" sz="1200" b="0" i="0" u="none" strike="noStrike" kern="1200" cap="none" spc="0" normalizeH="0" baseline="0" noProof="0" dirty="0">
                <a:ln>
                  <a:noFill/>
                </a:ln>
                <a:solidFill>
                  <a:prstClr val="black"/>
                </a:solidFill>
                <a:effectLst/>
                <a:uLnTx/>
                <a:uFillTx/>
                <a:latin typeface="Tahoma"/>
                <a:ea typeface="+mn-ea"/>
                <a:cs typeface="+mn-cs"/>
              </a:rPr>
              <a:t>LEAs must submit work-based learning records in EOY 2 for students in </a:t>
            </a:r>
            <a:r>
              <a:rPr lang="en-US" sz="1200" dirty="0">
                <a:effectLst/>
                <a:latin typeface="Arial" panose="020B0604020202020204" pitchFamily="34" charset="0"/>
                <a:ea typeface="Calibri" panose="020F0502020204030204" pitchFamily="34" charset="0"/>
              </a:rPr>
              <a:t>grades 9-12,</a:t>
            </a:r>
            <a:r>
              <a:rPr kumimoji="0" lang="en-US" sz="1200" b="0" i="0" u="none" strike="noStrike" kern="1200" cap="none" spc="0" normalizeH="0" baseline="0" noProof="0" dirty="0">
                <a:ln>
                  <a:noFill/>
                </a:ln>
                <a:solidFill>
                  <a:prstClr val="black"/>
                </a:solidFill>
                <a:effectLst/>
                <a:uLnTx/>
                <a:uFillTx/>
                <a:latin typeface="Tahoma"/>
                <a:ea typeface="+mn-ea"/>
                <a:cs typeface="+mn-cs"/>
              </a:rPr>
              <a:t> to measure their preparedness for college or career. This data feeds directly into the College/Career Indicator (CCI) on the California School Dashboard.</a:t>
            </a:r>
          </a:p>
          <a:p>
            <a:pPr marL="54769" marR="0" lvl="0" indent="0" algn="l" defTabSz="914400" rtl="0" eaLnBrk="1" fontAlgn="base" latinLnBrk="0" hangingPunct="1">
              <a:lnSpc>
                <a:spcPct val="90000"/>
              </a:lnSpc>
              <a:spcBef>
                <a:spcPct val="0"/>
              </a:spcBef>
              <a:spcAft>
                <a:spcPts val="300"/>
              </a:spcAft>
              <a:buClrTx/>
              <a:buSzTx/>
              <a:buFontTx/>
              <a:buNone/>
              <a:tabLst/>
              <a:defRPr/>
            </a:pPr>
            <a:endParaRPr lang="en-US" dirty="0">
              <a:solidFill>
                <a:prstClr val="black"/>
              </a:solidFill>
              <a:latin typeface="Tahoma"/>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There are twelve work-based learning programs/activities that LEAs should track and report to CALPADS on the WBLR file. These are very specific and defined in the CALPADS Code Sets document, and we will cover the twelve program codes in a couple of slides.</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200" u="none" strike="noStrike" kern="1200" cap="none" spc="0" normalizeH="0" baseline="0" noProof="0" dirty="0">
              <a:ln>
                <a:noFill/>
              </a:ln>
              <a:solidFill>
                <a:srgbClr val="000000"/>
              </a:solidFill>
              <a:uLnTx/>
              <a:uFillTx/>
              <a:latin typeface="Helvetica Neue"/>
              <a:ea typeface="+mn-ea"/>
              <a:cs typeface="+mn-cs"/>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 WBLR </a:t>
            </a:r>
            <a:r>
              <a:rPr lang="en-US" sz="1200" dirty="0">
                <a:effectLst/>
                <a:latin typeface="Arial" panose="020B0604020202020204" pitchFamily="34" charset="0"/>
                <a:ea typeface="Calibri" panose="020F0502020204030204" pitchFamily="34" charset="0"/>
              </a:rPr>
              <a:t>uses the Replacement processing method using the Operational Keys of Academic Year and School of Attendance and is used for batch processing.</a:t>
            </a: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34549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LEAs must submit Work Based Learning or WBLR records to CALPADS for all students in grades 9-12 who participate in an internship or other work-based learning program while enrolled at the LEA. </a:t>
            </a:r>
          </a:p>
          <a:p>
            <a:endParaRPr lang="en-US" dirty="0"/>
          </a:p>
          <a:p>
            <a:r>
              <a:rPr lang="en-US" dirty="0"/>
              <a:t>This includes completion of any work-based learning for students enrolled at the LEA at any time during the reporting year. Work-based learning data is found in the local SIS and gathered by a team of CTE, SPED, and CALPADS coordinators. Though you will commonly find work-based learning data within CTE and Special Education, it is not exclusive to these two areas, and students can be in work-based learning programs with any measure of curriculum throughout your schools. Because of this, it is important to have a process in place for identifying and reporting work-based learning programs.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LEA Admins will need to assign the</a:t>
            </a:r>
            <a:r>
              <a:rPr lang="en-US" sz="1200" b="1" dirty="0"/>
              <a:t> WBLR Edit, View, and Extract </a:t>
            </a:r>
            <a:r>
              <a:rPr lang="en-US" sz="1200" dirty="0"/>
              <a:t>roles to their account and other user accounts working with the WBLR file. SELPAs will need to request the state to add the </a:t>
            </a:r>
            <a:r>
              <a:rPr lang="en-US" sz="1200" b="1" dirty="0"/>
              <a:t>WBLR Extract </a:t>
            </a:r>
            <a:r>
              <a:rPr lang="en-US" sz="1200" dirty="0"/>
              <a:t>role to their account.  </a:t>
            </a:r>
          </a:p>
          <a:p>
            <a:endParaRPr lang="en-US" dirty="0"/>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CALPADS Flash 184: https://www.cde.ca.gov/ds/sp/cl/calpadsupdflash184.asp</a:t>
            </a:r>
          </a:p>
          <a:p>
            <a:r>
              <a:rPr lang="en-US" dirty="0"/>
              <a:t>CALPADS Flash 229: https://www.cde.ca.gov/ds/sp/cl/calpadsupdflash229.asp</a:t>
            </a:r>
            <a:br>
              <a:rPr lang="en-US" dirty="0"/>
            </a:br>
            <a:endParaRPr lang="en-US" dirty="0"/>
          </a:p>
          <a:p>
            <a:r>
              <a:rPr lang="en-US" dirty="0"/>
              <a:t>CSIS WBLR Data Population: https://www.youtube.com/playlist?list=PLsnFpLOXpp4KDvoW_Hg8BenKP53bv3MGl</a:t>
            </a:r>
          </a:p>
          <a:p>
            <a:endParaRPr lang="en-US" dirty="0"/>
          </a:p>
          <a:p>
            <a:r>
              <a:rPr lang="en-US" dirty="0"/>
              <a:t>CALPADS User Manual: https://documentation.calpads.org/OnlineMaintenance/StudentDataMaintenance/StudentDetailsWBLR/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3300"/>
                </a:solidFill>
                <a:effectLst/>
                <a:latin typeface="Arial" panose="020B0604020202020204" pitchFamily="34" charset="0"/>
              </a:rPr>
              <a:t>Work-Based Learning Measures for the CCI: </a:t>
            </a:r>
          </a:p>
          <a:p>
            <a:r>
              <a:rPr lang="en-US" dirty="0"/>
              <a:t>https://www.cde.ca.gov/ta/ac/cm/workbasedcci.asp#newmeasures</a:t>
            </a:r>
          </a:p>
          <a:p>
            <a:endParaRPr lang="en-US" dirty="0"/>
          </a:p>
          <a:p>
            <a:endParaRPr lang="en-US" dirty="0"/>
          </a:p>
          <a:p>
            <a:endParaRPr lang="en-US" dirty="0"/>
          </a:p>
          <a:p>
            <a:r>
              <a:rPr lang="en-US" dirty="0"/>
              <a:t>References:</a:t>
            </a:r>
          </a:p>
          <a:p>
            <a:endParaRPr lang="en-US" dirty="0"/>
          </a:p>
          <a:p>
            <a:endParaRPr lang="en-US" dirty="0"/>
          </a:p>
          <a:p>
            <a:r>
              <a:rPr lang="en-US" dirty="0"/>
              <a:t>CSIS WBLR Data Population: https://www.youtube.com/playlist?list=PLsnFpLOXpp4KDvoW_Hg8BenKP53bv3MGl</a:t>
            </a:r>
          </a:p>
          <a:p>
            <a:endParaRPr lang="en-US" dirty="0"/>
          </a:p>
          <a:p>
            <a:endParaRPr lang="en-US" dirty="0"/>
          </a:p>
          <a:p>
            <a:r>
              <a:rPr lang="en-US" dirty="0"/>
              <a:t>CALPADS User Manual: https://documentation.calpads.org/OnlineMaintenance/StudentDataMaintenance/StudentDetailsWBLR/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762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WBLR field 21.09,</a:t>
            </a:r>
            <a:r>
              <a:rPr lang="en-US" dirty="0"/>
              <a:t> </a:t>
            </a:r>
            <a:r>
              <a:rPr lang="en-US" sz="1200" b="1" i="0" u="none" strike="noStrike" dirty="0">
                <a:solidFill>
                  <a:srgbClr val="000000"/>
                </a:solidFill>
                <a:effectLst/>
                <a:latin typeface="Arial" panose="020B0604020202020204" pitchFamily="34" charset="0"/>
              </a:rPr>
              <a:t>Work-Based Learning Type Code</a:t>
            </a:r>
            <a:r>
              <a:rPr lang="en-US" b="1" dirty="0"/>
              <a:t> </a:t>
            </a:r>
            <a:r>
              <a:rPr lang="en-US" sz="1200" b="0" i="0" u="none" strike="noStrike" dirty="0">
                <a:solidFill>
                  <a:srgbClr val="000000"/>
                </a:solidFill>
                <a:effectLst/>
                <a:latin typeface="Arial" panose="020B0604020202020204" pitchFamily="34" charset="0"/>
              </a:rPr>
              <a:t>is</a:t>
            </a:r>
            <a:r>
              <a:rPr lang="en-US" dirty="0"/>
              <a:t> </a:t>
            </a:r>
            <a:r>
              <a:rPr lang="en-US" sz="1200" b="0" i="0" u="none" strike="noStrike" dirty="0">
                <a:solidFill>
                  <a:srgbClr val="000000"/>
                </a:solidFill>
                <a:effectLst/>
                <a:latin typeface="Arial" panose="020B0604020202020204" pitchFamily="34" charset="0"/>
              </a:rPr>
              <a:t>a coded value representing the work-based learning that a student has completed during the academic year, in any grades 9 - 12. </a:t>
            </a:r>
            <a:r>
              <a:rPr lang="en-US" dirty="0"/>
              <a:t> The codes are defined in the</a:t>
            </a:r>
            <a:r>
              <a:rPr lang="en-US" sz="1200" b="0" i="0" u="none" strike="noStrike" dirty="0">
                <a:solidFill>
                  <a:srgbClr val="000000"/>
                </a:solidFill>
                <a:effectLst/>
                <a:latin typeface="Arial" panose="020B0604020202020204" pitchFamily="34" charset="0"/>
              </a:rPr>
              <a:t> CALPADS Code Sets, and represent: Internships, student-led enterprise, virtual or simulated work-based learning, registered and non-registered pre-apprenticeship programs, job corps, the Workforce Innovation and Opportunity Act, YouthBuild, CA Conservation Corps, Transitional work-based experience, and transition classroom-based work exploration.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 LEAs should report the work-based learning in the year it was completed. A single student may have more than one work-based learning activity reported for the academic year. Report summer work-based learning for grades 9-11, however do not include summer internships that occur after the student has graduated. The Work-Based learning Code will dictate that other fields be populated.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Work-based learning Type Code 30 – </a:t>
            </a:r>
            <a:r>
              <a:rPr lang="en-US" sz="1200" b="0" i="1" u="none" strike="noStrike" dirty="0">
                <a:solidFill>
                  <a:srgbClr val="000000"/>
                </a:solidFill>
                <a:effectLst/>
                <a:latin typeface="Arial" panose="020B0604020202020204" pitchFamily="34" charset="0"/>
              </a:rPr>
              <a:t>Non-Registered Pre-Apprenticeship Program </a:t>
            </a:r>
            <a:r>
              <a:rPr lang="en-US" sz="1200" b="0" i="0" u="none" strike="noStrike" dirty="0">
                <a:solidFill>
                  <a:srgbClr val="000000"/>
                </a:solidFill>
                <a:effectLst/>
                <a:latin typeface="Arial" panose="020B0604020202020204" pitchFamily="34" charset="0"/>
              </a:rPr>
              <a:t>is planned to be retired in AY2024-2025. </a:t>
            </a:r>
            <a:br>
              <a:rPr lang="en-US" sz="1200" b="0" i="0" u="none" strike="noStrike" dirty="0">
                <a:solidFill>
                  <a:srgbClr val="000000"/>
                </a:solidFill>
                <a:effectLst/>
                <a:latin typeface="Arial" panose="020B060402020202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38</a:t>
            </a:fld>
            <a:endParaRPr lang="en-US"/>
          </a:p>
        </p:txBody>
      </p:sp>
    </p:spTree>
    <p:extLst>
      <p:ext uri="{BB962C8B-B14F-4D97-AF65-F5344CB8AC3E}">
        <p14:creationId xmlns:p14="http://schemas.microsoft.com/office/powerpoint/2010/main" val="3130562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WBLR file features student</a:t>
            </a:r>
            <a:r>
              <a:rPr lang="en-US" baseline="0"/>
              <a:t> demographic and enrollment data for identification and verification, but there are seven fields of data specific to work-based learning.</a:t>
            </a:r>
          </a:p>
          <a:p>
            <a:pPr marL="171450"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Work-Based Learning Type Code - A coded value representing the work-based learning that the student completed during the academic year, in any grades 9 - 12. </a:t>
            </a:r>
          </a:p>
          <a:p>
            <a:pPr marL="171450"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Internship ID - A unique identifier for an internship work-based learning activity. </a:t>
            </a:r>
          </a:p>
          <a:p>
            <a:pPr marL="171450"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Work-based Learning Hours – External - The count of hours that the student spent outside of school in a work-based learning activity in the academic year being reported.  This field is only populated for WBLR types 10 – Internship, 15 – Student Led Enterprise, and 20 – Virtual or simulated work-based learning. While the hours are outside of classroom, the work-based learning activity is tied to the Internship, Student-Led Enterprise, or Simulated Work-Based Learning. </a:t>
            </a:r>
          </a:p>
          <a:p>
            <a:pPr marL="171450"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State Course Code</a:t>
            </a:r>
            <a:r>
              <a:rPr lang="en-US" sz="1200" b="0" i="0" u="none" strike="noStrike" kern="1200" baseline="0">
                <a:solidFill>
                  <a:schemeClr val="tx1"/>
                </a:solidFill>
                <a:effectLst/>
                <a:latin typeface="+mn-lt"/>
                <a:ea typeface="+mn-ea"/>
                <a:cs typeface="+mn-cs"/>
              </a:rPr>
              <a:t> - </a:t>
            </a:r>
            <a:r>
              <a:rPr lang="en-US" sz="1200" b="0" i="0" u="none" strike="noStrike" kern="1200">
                <a:solidFill>
                  <a:schemeClr val="tx1"/>
                </a:solidFill>
                <a:effectLst/>
                <a:latin typeface="+mn-lt"/>
                <a:ea typeface="+mn-ea"/>
                <a:cs typeface="+mn-cs"/>
              </a:rPr>
              <a:t>Embedded Work-based Learning - The State Course Code that the student completed in which the Student-Led Enterprise or Simulated Work-Based Learning was embedded. </a:t>
            </a:r>
            <a:r>
              <a:rPr lang="en-US" sz="1200" b="1" i="0" u="none" strike="noStrike" kern="1200">
                <a:solidFill>
                  <a:schemeClr val="tx1"/>
                </a:solidFill>
                <a:effectLst/>
                <a:latin typeface="+mn-lt"/>
                <a:ea typeface="+mn-ea"/>
                <a:cs typeface="+mn-cs"/>
              </a:rPr>
              <a:t>This will be required for Work-Based Learning Type 10 – Internship in 2024-2025. </a:t>
            </a:r>
            <a:endParaRPr lang="en-US" sz="1200" b="0" i="0" u="none" strike="noStrike" kern="1200">
              <a:solidFill>
                <a:schemeClr val="tx1"/>
              </a:solidFill>
              <a:effectLst/>
              <a:latin typeface="+mn-lt"/>
              <a:ea typeface="+mn-ea"/>
              <a:cs typeface="+mn-cs"/>
            </a:endParaRPr>
          </a:p>
          <a:p>
            <a:pPr marL="171450"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Internship</a:t>
            </a:r>
            <a:r>
              <a:rPr lang="en-US" sz="1200" b="0" i="0" u="none" strike="noStrike" kern="1200" baseline="0">
                <a:solidFill>
                  <a:schemeClr val="tx1"/>
                </a:solidFill>
                <a:effectLst/>
                <a:latin typeface="+mn-lt"/>
                <a:ea typeface="+mn-ea"/>
                <a:cs typeface="+mn-cs"/>
              </a:rPr>
              <a:t> - </a:t>
            </a:r>
            <a:r>
              <a:rPr lang="en-US" sz="1200" b="0" i="0" u="none" strike="noStrike" kern="1200">
                <a:solidFill>
                  <a:schemeClr val="tx1"/>
                </a:solidFill>
                <a:effectLst/>
                <a:latin typeface="+mn-lt"/>
                <a:ea typeface="+mn-ea"/>
                <a:cs typeface="+mn-cs"/>
              </a:rPr>
              <a:t>Employer Performance Evaluation Code - A coded value representing the student’s performance in the internship as evaluated by their employment supervisor. </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Internship</a:t>
            </a:r>
            <a:r>
              <a:rPr lang="en-US" sz="1200" b="0" i="0" u="none" strike="noStrike" kern="1200" baseline="0">
                <a:solidFill>
                  <a:schemeClr val="tx1"/>
                </a:solidFill>
                <a:effectLst/>
                <a:latin typeface="+mn-lt"/>
                <a:ea typeface="+mn-ea"/>
                <a:cs typeface="+mn-cs"/>
              </a:rPr>
              <a:t> - </a:t>
            </a:r>
            <a:r>
              <a:rPr lang="en-US" sz="1200" b="0" i="0" u="none" strike="noStrike" kern="1200">
                <a:solidFill>
                  <a:schemeClr val="tx1"/>
                </a:solidFill>
                <a:effectLst/>
                <a:latin typeface="+mn-lt"/>
                <a:ea typeface="+mn-ea"/>
                <a:cs typeface="+mn-cs"/>
              </a:rPr>
              <a:t>Certificated Supervisor Indicator - An indication of whether the internship was part of a program supervised by a certificated staff member of the school, district, or county. A “Y” would indicate that the internship was part of a program supervised by a certificated staff member of the school, district, or county. An “N” would indicate that it was not.</a:t>
            </a:r>
          </a:p>
          <a:p>
            <a:pPr marL="171450"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mn-lt"/>
                <a:ea typeface="+mn-ea"/>
                <a:cs typeface="+mn-cs"/>
              </a:rPr>
              <a:t>Internship</a:t>
            </a:r>
            <a:r>
              <a:rPr lang="en-US" sz="1200" b="0" i="0" u="none" strike="noStrike" kern="1200" baseline="0">
                <a:solidFill>
                  <a:schemeClr val="tx1"/>
                </a:solidFill>
                <a:effectLst/>
                <a:latin typeface="+mn-lt"/>
                <a:ea typeface="+mn-ea"/>
                <a:cs typeface="+mn-cs"/>
              </a:rPr>
              <a:t> - </a:t>
            </a:r>
            <a:r>
              <a:rPr lang="en-US" sz="1200" b="0" i="0" u="none" strike="noStrike" kern="1200">
                <a:solidFill>
                  <a:schemeClr val="tx1"/>
                </a:solidFill>
                <a:effectLst/>
                <a:latin typeface="+mn-lt"/>
                <a:ea typeface="+mn-ea"/>
                <a:cs typeface="+mn-cs"/>
              </a:rPr>
              <a:t>LEA Sponsored Indicator - An indication of whether the school, district, or county played a direct role in securing the internship for the student. A “Y” would indicate that the school, district, or county played a direct role in securing the internship. An “N” would indicate it did not. </a:t>
            </a:r>
          </a:p>
          <a:p>
            <a:endParaRPr lang="en-US"/>
          </a:p>
        </p:txBody>
      </p:sp>
      <p:sp>
        <p:nvSpPr>
          <p:cNvPr id="4" name="Slide Number Placeholder 3"/>
          <p:cNvSpPr>
            <a:spLocks noGrp="1"/>
          </p:cNvSpPr>
          <p:nvPr>
            <p:ph type="sldNum" sz="quarter" idx="5"/>
          </p:nvPr>
        </p:nvSpPr>
        <p:spPr/>
        <p:txBody>
          <a:bodyPr/>
          <a:lstStyle/>
          <a:p>
            <a:fld id="{6E4BEC47-2C4D-4CC1-A69F-556821BFD55D}" type="slidenum">
              <a:rPr lang="en-US" smtClean="0"/>
              <a:t>39</a:t>
            </a:fld>
            <a:endParaRPr lang="en-US"/>
          </a:p>
        </p:txBody>
      </p:sp>
    </p:spTree>
    <p:extLst>
      <p:ext uri="{BB962C8B-B14F-4D97-AF65-F5344CB8AC3E}">
        <p14:creationId xmlns:p14="http://schemas.microsoft.com/office/powerpoint/2010/main" val="210303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Today’s training has been developed with specific objectives in mind that highlight essential skills needed during the CALPADS Submission process.</a:t>
            </a:r>
          </a:p>
          <a:p>
            <a:endParaRPr lang="en-US" baseline="0" dirty="0"/>
          </a:p>
          <a:p>
            <a:r>
              <a:rPr lang="en-US" baseline="0" dirty="0"/>
              <a:t>By the end of this session, participants will be able to:</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Identify</a:t>
            </a:r>
            <a:r>
              <a:rPr lang="en-US" sz="1200" dirty="0"/>
              <a:t> key data and stakeholders in preparation of the</a:t>
            </a:r>
            <a:r>
              <a:rPr lang="en-US" sz="1200" kern="0" dirty="0"/>
              <a:t> EOY 2 submission (Data Leadership &amp; Coalition Building)</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Perform</a:t>
            </a:r>
            <a:r>
              <a:rPr lang="en-US" dirty="0"/>
              <a:t> the EOY 2 submission process based on an internal schedule considering staff availability and competing priorities. (Project Management)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t>Resolve</a:t>
            </a:r>
            <a:r>
              <a:rPr lang="en-US" sz="1200" kern="0" dirty="0"/>
              <a:t> certification errors using </a:t>
            </a:r>
            <a:r>
              <a:rPr lang="en-US" sz="1200" dirty="0"/>
              <a:t>analytical mindfulness and review reports for completeness and reasonability. </a:t>
            </a:r>
            <a:r>
              <a:rPr lang="en-US" sz="1200" kern="0" dirty="0"/>
              <a:t>(Critical Thinking)</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Analyze</a:t>
            </a:r>
            <a:r>
              <a:rPr lang="en-US" baseline="0" dirty="0"/>
              <a:t> </a:t>
            </a:r>
            <a:r>
              <a:rPr lang="en-US" sz="1200" dirty="0"/>
              <a:t>certification reports to assess the flow of data across the ecosystem and evaluate how well data is leverage in informed decision making (Data Leadership &amp; Critical Thinking)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4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Helvetica Neue"/>
              </a:rPr>
              <a:t>This and further information on WBLR changes contained in Flash #265 here: https://www.cde.ca.gov/ds/sp/cl/calpadsupdflash265.asp</a:t>
            </a:r>
          </a:p>
          <a:p>
            <a:endParaRPr lang="en-US" b="0" i="0">
              <a:solidFill>
                <a:srgbClr val="000000"/>
              </a:solidFill>
              <a:effectLst/>
              <a:latin typeface="Helvetica Neue"/>
            </a:endParaRPr>
          </a:p>
          <a:p>
            <a:r>
              <a:rPr lang="en-US" b="0" i="0">
                <a:solidFill>
                  <a:srgbClr val="000000"/>
                </a:solidFill>
                <a:effectLst/>
                <a:latin typeface="Helvetica Neue"/>
              </a:rPr>
              <a:t>Employer Performance Evaluation Code</a:t>
            </a:r>
          </a:p>
          <a:p>
            <a:endParaRPr lang="en-US" b="0" i="0">
              <a:solidFill>
                <a:srgbClr val="000000"/>
              </a:solidFill>
              <a:effectLst/>
              <a:latin typeface="Helvetica Neue"/>
            </a:endParaRPr>
          </a:p>
          <a:p>
            <a:r>
              <a:rPr lang="en-US" b="0" i="0">
                <a:solidFill>
                  <a:srgbClr val="000000"/>
                </a:solidFill>
                <a:effectLst/>
                <a:latin typeface="Helvetica Neue"/>
              </a:rPr>
              <a:t>LEAs populate Field 21.13 − </a:t>
            </a:r>
            <a:r>
              <a:rPr lang="en-US" b="0" i="1">
                <a:solidFill>
                  <a:srgbClr val="000000"/>
                </a:solidFill>
                <a:effectLst/>
                <a:latin typeface="Helvetica Neue"/>
              </a:rPr>
              <a:t>Internship-Employer Performance Evaluation Code</a:t>
            </a:r>
            <a:r>
              <a:rPr lang="en-US" b="0" i="0">
                <a:solidFill>
                  <a:srgbClr val="000000"/>
                </a:solidFill>
                <a:effectLst/>
                <a:latin typeface="Helvetica Neue"/>
              </a:rPr>
              <a:t> on the WBLR file with codes from the "Internship Employer Performance Evaluation" code set. Previously, there were four codes in this code set, including: 1- </a:t>
            </a:r>
            <a:r>
              <a:rPr lang="en-US" b="0" i="1">
                <a:solidFill>
                  <a:srgbClr val="000000"/>
                </a:solidFill>
                <a:effectLst/>
                <a:latin typeface="Helvetica Neue"/>
              </a:rPr>
              <a:t>Does Not Meet Expectations</a:t>
            </a:r>
            <a:r>
              <a:rPr lang="en-US" b="0" i="0">
                <a:solidFill>
                  <a:srgbClr val="000000"/>
                </a:solidFill>
                <a:effectLst/>
                <a:latin typeface="Helvetica Neue"/>
              </a:rPr>
              <a:t>, 2 – </a:t>
            </a:r>
            <a:r>
              <a:rPr lang="en-US" b="0" i="1">
                <a:solidFill>
                  <a:srgbClr val="000000"/>
                </a:solidFill>
                <a:effectLst/>
                <a:latin typeface="Helvetica Neue"/>
              </a:rPr>
              <a:t>Partially Meets Expectations</a:t>
            </a:r>
            <a:r>
              <a:rPr lang="en-US" b="0" i="0">
                <a:solidFill>
                  <a:srgbClr val="000000"/>
                </a:solidFill>
                <a:effectLst/>
                <a:latin typeface="Helvetica Neue"/>
              </a:rPr>
              <a:t>, 3 – </a:t>
            </a:r>
            <a:r>
              <a:rPr lang="en-US" b="0" i="1">
                <a:solidFill>
                  <a:srgbClr val="000000"/>
                </a:solidFill>
                <a:effectLst/>
                <a:latin typeface="Helvetica Neue"/>
              </a:rPr>
              <a:t>Meets Expectations</a:t>
            </a:r>
            <a:r>
              <a:rPr lang="en-US" b="0" i="0">
                <a:solidFill>
                  <a:srgbClr val="000000"/>
                </a:solidFill>
                <a:effectLst/>
                <a:latin typeface="Helvetica Neue"/>
              </a:rPr>
              <a:t>, and 4 – </a:t>
            </a:r>
            <a:r>
              <a:rPr lang="en-US" b="0" i="1">
                <a:solidFill>
                  <a:srgbClr val="000000"/>
                </a:solidFill>
                <a:effectLst/>
                <a:latin typeface="Helvetica Neue"/>
              </a:rPr>
              <a:t>Above Expectations</a:t>
            </a:r>
            <a:r>
              <a:rPr lang="en-US" b="0" i="0">
                <a:solidFill>
                  <a:srgbClr val="000000"/>
                </a:solidFill>
                <a:effectLst/>
                <a:latin typeface="Helvetica Neue"/>
              </a:rPr>
              <a:t>. A fifth code, "Not Provided by Employer," has been added in 2023-24, and is defined as “The student did not receive a rating because the employer: (1) failed to provide an evaluation, or (2) did not evaluation the student’s performance on the internship.”</a:t>
            </a:r>
          </a:p>
          <a:p>
            <a:endParaRPr lang="en-US" b="0" i="0">
              <a:solidFill>
                <a:srgbClr val="000000"/>
              </a:solidFill>
              <a:effectLst/>
              <a:latin typeface="Helvetica Neue"/>
            </a:endParaRPr>
          </a:p>
          <a:p>
            <a:r>
              <a:rPr lang="en-US" b="0" i="0">
                <a:solidFill>
                  <a:srgbClr val="000000"/>
                </a:solidFill>
                <a:effectLst/>
                <a:latin typeface="Helvetica Neue"/>
              </a:rPr>
              <a:t>Work-Based Learning Type Code </a:t>
            </a:r>
          </a:p>
          <a:p>
            <a:endParaRPr lang="en-US" b="0" i="0">
              <a:solidFill>
                <a:srgbClr val="000000"/>
              </a:solidFill>
              <a:effectLst/>
              <a:latin typeface="Helvetica Neue"/>
            </a:endParaRPr>
          </a:p>
          <a:p>
            <a:r>
              <a:rPr lang="en-US" b="0" i="0">
                <a:solidFill>
                  <a:srgbClr val="000000"/>
                </a:solidFill>
                <a:effectLst/>
                <a:latin typeface="Helvetica Neue"/>
              </a:rPr>
              <a:t>The State Board of Education (SBE) removed the Work-Based Learning Type Code 30 - </a:t>
            </a:r>
            <a:r>
              <a:rPr lang="en-US" b="0" i="1">
                <a:solidFill>
                  <a:srgbClr val="000000"/>
                </a:solidFill>
                <a:effectLst/>
                <a:latin typeface="Helvetica Neue"/>
              </a:rPr>
              <a:t>Non-registered Pre-Apprenticeships</a:t>
            </a:r>
            <a:r>
              <a:rPr lang="en-US" b="0" i="0">
                <a:solidFill>
                  <a:srgbClr val="000000"/>
                </a:solidFill>
                <a:effectLst/>
                <a:latin typeface="Helvetica Neue"/>
              </a:rPr>
              <a:t> from use in the College/Career Indicator at their September 2023 meeting. Therefore, the Work-Based Learning Type Code 30 - </a:t>
            </a:r>
            <a:r>
              <a:rPr lang="en-US" b="0" i="1">
                <a:solidFill>
                  <a:srgbClr val="000000"/>
                </a:solidFill>
                <a:effectLst/>
                <a:latin typeface="Helvetica Neue"/>
              </a:rPr>
              <a:t>Non-Registered Pre-Apprenticeship Program</a:t>
            </a:r>
            <a:r>
              <a:rPr lang="en-US" b="0" i="0">
                <a:solidFill>
                  <a:srgbClr val="000000"/>
                </a:solidFill>
                <a:effectLst/>
                <a:latin typeface="Helvetica Neue"/>
              </a:rPr>
              <a:t> is being retired beginning in 2024−25. LEAs may continue to submit this Work-Based Learning Type in 2023−24, but it will not be used. Beginning in 2024−25, if this code is included in the WBLR file, the file will fail upon input.</a:t>
            </a:r>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692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F8FCD-FE5E-4E00-822F-1B19EA298FC9}" type="slidenum">
              <a:rPr lang="en-US" smtClean="0"/>
              <a:pPr/>
              <a:t>41</a:t>
            </a:fld>
            <a:endParaRPr lang="en-US"/>
          </a:p>
        </p:txBody>
      </p:sp>
    </p:spTree>
    <p:extLst>
      <p:ext uri="{BB962C8B-B14F-4D97-AF65-F5344CB8AC3E}">
        <p14:creationId xmlns:p14="http://schemas.microsoft.com/office/powerpoint/2010/main" val="950772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now completed our discussion of the file types involved in EOY 2. This slide contains the EOY 2 checklist, which shows the priority of the data that will need to be populated and reported prior to looking at certification errors and reviewing reports. </a:t>
            </a:r>
          </a:p>
          <a:p>
            <a:endParaRPr lang="en-US" dirty="0"/>
          </a:p>
          <a:p>
            <a:r>
              <a:rPr lang="en-US" dirty="0"/>
              <a:t>You will want to be familiar with reportable state course codes, which can be found in the CALPADS Code Sets and Valid Code Combinations documents. These will be populated CRSC, SCSC, and SCTE records and must be mapped. </a:t>
            </a:r>
          </a:p>
          <a:p>
            <a:endParaRPr lang="en-US" dirty="0"/>
          </a:p>
          <a:p>
            <a:r>
              <a:rPr lang="en-US" dirty="0"/>
              <a:t>The </a:t>
            </a:r>
            <a:r>
              <a:rPr lang="en-US" b="1" dirty="0"/>
              <a:t>content subcategory code </a:t>
            </a:r>
            <a:r>
              <a:rPr lang="en-US" dirty="0"/>
              <a:t>is located in Course Section files and provides information about the specific mode or subcategory of the Course Content Area that is being taught. So, for example, if the Course Content Area is Foreign Language, the Content Sub-Category would be a specific language like Spanish, French, or Latin. If the Course Content Area is Visual Arts, the content subcategory would be the specific visual art, whether drawing, ceramics, painting, etc. </a:t>
            </a:r>
          </a:p>
          <a:p>
            <a:endParaRPr lang="en-US" dirty="0"/>
          </a:p>
          <a:p>
            <a:r>
              <a:rPr lang="en-US" dirty="0"/>
              <a:t>The </a:t>
            </a:r>
            <a:r>
              <a:rPr lang="en-US" b="1" dirty="0"/>
              <a:t>standards grade level range </a:t>
            </a:r>
            <a:r>
              <a:rPr lang="en-US" dirty="0"/>
              <a:t>is an indication of whether the course is taught to elementary grades K-4, Middle grades 5-8, Secondary grades 9-12, or not application. </a:t>
            </a:r>
          </a:p>
          <a:p>
            <a:endParaRPr lang="en-US" dirty="0"/>
          </a:p>
          <a:p>
            <a:r>
              <a:rPr lang="en-US" dirty="0"/>
              <a:t>The </a:t>
            </a:r>
            <a:r>
              <a:rPr lang="en-US" b="1" dirty="0"/>
              <a:t>content standards alignment code </a:t>
            </a:r>
            <a:r>
              <a:rPr lang="en-US" dirty="0"/>
              <a:t>is a coded value representing the currency or recency of the standards that were used to develop the content of a course.</a:t>
            </a:r>
          </a:p>
          <a:p>
            <a:endParaRPr lang="en-US" dirty="0"/>
          </a:p>
          <a:p>
            <a:r>
              <a:rPr lang="en-US" dirty="0"/>
              <a:t>The </a:t>
            </a:r>
            <a:r>
              <a:rPr lang="en-US" b="1" dirty="0"/>
              <a:t>middle school core setting </a:t>
            </a:r>
            <a:r>
              <a:rPr lang="en-US" dirty="0"/>
              <a:t>is an indication of whether or not a course in grades five through eight is being taught as part of a middle school core setting. For example, a two-period block of math and science in grades five through eight could be considered a middle school core setting.  </a:t>
            </a:r>
          </a:p>
          <a:p>
            <a:endParaRPr lang="en-US" dirty="0"/>
          </a:p>
          <a:p>
            <a:r>
              <a:rPr lang="en-US" dirty="0"/>
              <a:t>The </a:t>
            </a:r>
            <a:r>
              <a:rPr lang="en-US" b="1" dirty="0"/>
              <a:t>AP/IB Course Code Cross reference </a:t>
            </a:r>
            <a:r>
              <a:rPr lang="en-US" dirty="0"/>
              <a:t>is the four-digit cross reference to the actual AP or IB State Course Code for AP or IB courses that a local educational agency has mapped to a Career Technical Education (CTE) State Course Code (7000-8999) because that course is part of a CTE pathway. This is only necessary if applicable to a course or courses at your LEA. </a:t>
            </a:r>
          </a:p>
          <a:p>
            <a:endParaRPr lang="en-US" dirty="0"/>
          </a:p>
          <a:p>
            <a:r>
              <a:rPr lang="en-US" dirty="0"/>
              <a:t>After you have ensured that all required fields for courses are populated and up to date, you will want to move on to step 3 and ensure that your Student Information System vendor has translated credits earned into Carnegie Units. This may not be as relevant as when Carnegie units were first introduced. </a:t>
            </a:r>
          </a:p>
          <a:p>
            <a:endParaRPr lang="en-US" dirty="0"/>
          </a:p>
          <a:p>
            <a:r>
              <a:rPr lang="en-US" dirty="0"/>
              <a:t>You will then want to ensure that all of your College Career Indicator or CCI data is reported in the local SIS. This includes CTE completer data, student Leadership or Military Science course completions, students who have received the state Seal of Biliteracy or Golden State Seal, students who have completed college credit courses, and work-base learning types for grades 9-12 who participated in </a:t>
            </a:r>
            <a:r>
              <a:rPr lang="en-US" dirty="0" err="1"/>
              <a:t>wblr</a:t>
            </a:r>
            <a:r>
              <a:rPr lang="en-US" dirty="0"/>
              <a:t> programs. All of this data informs the CCI on CA School Dashboard. </a:t>
            </a:r>
          </a:p>
          <a:p>
            <a:endParaRPr lang="en-US" dirty="0"/>
          </a:p>
          <a:p>
            <a:r>
              <a:rPr lang="en-US" dirty="0"/>
              <a:t>In the WBLR file, Type 10 programs, or internship programs, must have the following populated: Internship ID, Work based Learning Hours – External, Employer Performance Evaluation Codes, LEA Sponsored Indicator, and Certificated Supervisor indicator. </a:t>
            </a:r>
          </a:p>
          <a:p>
            <a:endParaRPr lang="en-US" dirty="0"/>
          </a:p>
          <a:p>
            <a:r>
              <a:rPr lang="en-US" dirty="0"/>
              <a:t>WBLR Type 15 or Student Led Enterprise and WBLR Type 20 or virtual/simulated work-based learning programs reported in the WBLR file must have work-based learning hours – external, and the state course code – embedded work-based learning fields populated. </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42</a:t>
            </a:fld>
            <a:endParaRPr lang="en-US"/>
          </a:p>
        </p:txBody>
      </p:sp>
    </p:spTree>
    <p:extLst>
      <p:ext uri="{BB962C8B-B14F-4D97-AF65-F5344CB8AC3E}">
        <p14:creationId xmlns:p14="http://schemas.microsoft.com/office/powerpoint/2010/main" val="4188672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move on to discuss certification by providing an overview of the certification process and guidance towards error resolution generally.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124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EOY 2 has a streamlined certification process involving 4 steps.</a:t>
            </a:r>
          </a:p>
          <a:p>
            <a:endParaRPr lang="en-US"/>
          </a:p>
          <a:p>
            <a:pPr marL="228600" indent="-228600">
              <a:buFont typeface="+mj-lt"/>
              <a:buAutoNum type="arabicPeriod"/>
            </a:pPr>
            <a:r>
              <a:rPr lang="en-US"/>
              <a:t>LEA submission process, where you will submit the different file types involved in EOY 2. During this step, you should: </a:t>
            </a:r>
          </a:p>
          <a:p>
            <a:pPr marL="228600" indent="-228600">
              <a:buFont typeface="+mj-lt"/>
              <a:buAutoNum type="arabicPeriod"/>
            </a:pPr>
            <a:endParaRPr lang="en-US"/>
          </a:p>
          <a:p>
            <a:pPr marL="285750" indent="-285750">
              <a:buFont typeface="Arial" panose="020B0604020202020204" pitchFamily="34" charset="0"/>
              <a:buChar char="•"/>
            </a:pPr>
            <a:r>
              <a:rPr lang="en-US" sz="1200">
                <a:solidFill>
                  <a:schemeClr val="tx1">
                    <a:lumMod val="75000"/>
                    <a:lumOff val="25000"/>
                  </a:schemeClr>
                </a:solidFill>
              </a:rPr>
              <a:t>Be aware of replacement type processing and</a:t>
            </a:r>
          </a:p>
          <a:p>
            <a:pPr marL="285750" indent="-285750">
              <a:buFont typeface="Arial" panose="020B0604020202020204" pitchFamily="34" charset="0"/>
              <a:buChar char="•"/>
            </a:pPr>
            <a:r>
              <a:rPr lang="en-US" sz="1200">
                <a:solidFill>
                  <a:schemeClr val="tx1">
                    <a:lumMod val="75000"/>
                    <a:lumOff val="25000"/>
                  </a:schemeClr>
                </a:solidFill>
              </a:rPr>
              <a:t>Be aware of the recommended order of file submission.</a:t>
            </a:r>
          </a:p>
          <a:p>
            <a:pPr marL="285750" indent="-285750">
              <a:buFont typeface="Arial" panose="020B0604020202020204" pitchFamily="34" charset="0"/>
              <a:buChar char="•"/>
            </a:pPr>
            <a:r>
              <a:rPr lang="en-US" sz="1200">
                <a:solidFill>
                  <a:schemeClr val="tx1">
                    <a:lumMod val="75000"/>
                    <a:lumOff val="25000"/>
                  </a:schemeClr>
                </a:solidFill>
              </a:rPr>
              <a:t>If you are proactive, you may begin submitting SDEM, CRSC files and available SCSC records now. </a:t>
            </a:r>
            <a:br>
              <a:rPr lang="en-US" sz="1200">
                <a:solidFill>
                  <a:schemeClr val="tx1">
                    <a:lumMod val="75000"/>
                    <a:lumOff val="25000"/>
                  </a:schemeClr>
                </a:solidFill>
              </a:rPr>
            </a:br>
            <a:endParaRPr lang="en-US" sz="1200">
              <a:solidFill>
                <a:schemeClr val="tx1">
                  <a:lumMod val="75000"/>
                  <a:lumOff val="25000"/>
                </a:schemeClr>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a:t>After the submission is complete the LEA will resolve certification errors including anomalies. During this step, you should: </a:t>
            </a:r>
          </a:p>
          <a:p>
            <a:pPr marL="285750" indent="-285750">
              <a:buFont typeface="Arial" panose="020B0604020202020204" pitchFamily="34" charset="0"/>
              <a:buChar char="•"/>
            </a:pPr>
            <a:r>
              <a:rPr lang="en-US" sz="1200">
                <a:solidFill>
                  <a:schemeClr val="tx1">
                    <a:lumMod val="75000"/>
                    <a:lumOff val="25000"/>
                  </a:schemeClr>
                </a:solidFill>
              </a:rPr>
              <a:t>Refer to the downloadable CALPADS Error List to determine suggest error resolutions</a:t>
            </a:r>
          </a:p>
          <a:p>
            <a:pPr marL="0" indent="0">
              <a:buFont typeface="Arial" panose="020B0604020202020204" pitchFamily="34" charset="0"/>
              <a:buNone/>
            </a:pPr>
            <a:endParaRPr lang="en-US"/>
          </a:p>
          <a:p>
            <a:pPr marL="228600" indent="-228600">
              <a:buFont typeface="+mj-lt"/>
              <a:buAutoNum type="arabicPeriod" startAt="3"/>
            </a:pPr>
            <a:r>
              <a:rPr lang="en-US"/>
              <a:t>Once all certification errors are resolved the LEA will disseminate reports for review. During this step, you will:</a:t>
            </a:r>
          </a:p>
          <a:p>
            <a:pPr marL="285750" indent="-285750">
              <a:buFont typeface="Arial" panose="020B0604020202020204" pitchFamily="34" charset="0"/>
              <a:buChar char="•"/>
            </a:pPr>
            <a:r>
              <a:rPr lang="en-US" sz="120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200">
                <a:solidFill>
                  <a:schemeClr val="tx1">
                    <a:lumMod val="75000"/>
                    <a:lumOff val="25000"/>
                  </a:schemeClr>
                </a:solidFill>
              </a:rPr>
              <a:t>Utilize report mapping guide to check for data inclusion and column count source</a:t>
            </a:r>
          </a:p>
          <a:p>
            <a:pPr marL="0" indent="0">
              <a:buFont typeface="+mj-lt"/>
              <a:buNone/>
            </a:pPr>
            <a:endParaRPr lang="en-US"/>
          </a:p>
          <a:p>
            <a:pPr marL="228600" indent="-228600">
              <a:buFont typeface="+mj-lt"/>
              <a:buAutoNum type="arabicPeriod" startAt="4"/>
            </a:pPr>
            <a:r>
              <a:rPr lang="en-US"/>
              <a:t>After the reports have been reviewed the LEA can LEA approve and certify. During this step, you will:</a:t>
            </a:r>
          </a:p>
          <a:p>
            <a:pPr marL="285750" indent="-285750">
              <a:buFont typeface="Arial" panose="020B0604020202020204" pitchFamily="34" charset="0"/>
              <a:buChar char="•"/>
            </a:pPr>
            <a:r>
              <a:rPr lang="en-US" sz="120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200">
                <a:solidFill>
                  <a:schemeClr val="tx1">
                    <a:lumMod val="75000"/>
                    <a:lumOff val="25000"/>
                  </a:schemeClr>
                </a:solidFill>
              </a:rPr>
              <a:t>Review all aggregate reports to activate checkbox</a:t>
            </a:r>
          </a:p>
          <a:p>
            <a:pPr marL="285750" indent="-285750">
              <a:buFont typeface="Arial" panose="020B0604020202020204" pitchFamily="34" charset="0"/>
              <a:buChar char="•"/>
            </a:pPr>
            <a:r>
              <a:rPr lang="en-US" sz="1200">
                <a:solidFill>
                  <a:schemeClr val="tx1">
                    <a:lumMod val="75000"/>
                    <a:lumOff val="25000"/>
                  </a:schemeClr>
                </a:solidFill>
              </a:rPr>
              <a:t>Check box to activate approval button</a:t>
            </a:r>
          </a:p>
          <a:p>
            <a:pPr marL="228600" indent="-228600">
              <a:buFont typeface="+mj-lt"/>
              <a:buAutoNum type="arabicPeriod" startAt="4"/>
            </a:pPr>
            <a:endParaRPr lang="en-US"/>
          </a:p>
          <a:p>
            <a:endParaRPr lang="en-US"/>
          </a:p>
          <a:p>
            <a:r>
              <a:rPr lang="en-US"/>
              <a:t>Resource: </a:t>
            </a:r>
          </a:p>
          <a:p>
            <a:endParaRPr lang="en-US"/>
          </a:p>
          <a:p>
            <a:r>
              <a:rPr lang="en-US"/>
              <a:t>Certification Process: https://documentation.calpads.org/CertificationStatus/CertificationStatusLEAApproval/</a:t>
            </a:r>
          </a:p>
          <a:p>
            <a:endParaRPr lang="en-US"/>
          </a:p>
          <a:p>
            <a:r>
              <a:rPr lang="en-US"/>
              <a:t>Video: https://www.youtube.com/playlist?list=PLsnFpLOXpp4Itub_qeFnInTgT0zJulxUb</a:t>
            </a:r>
          </a:p>
        </p:txBody>
      </p:sp>
      <p:sp>
        <p:nvSpPr>
          <p:cNvPr id="4" name="Slide Number Placeholder 3"/>
          <p:cNvSpPr>
            <a:spLocks noGrp="1"/>
          </p:cNvSpPr>
          <p:nvPr>
            <p:ph type="sldNum" sz="quarter" idx="5"/>
          </p:nvPr>
        </p:nvSpPr>
        <p:spPr/>
        <p:txBody>
          <a:bodyPr/>
          <a:lstStyle/>
          <a:p>
            <a:fld id="{DDD59FB0-8998-4C19-8441-28F802CE273F}" type="slidenum">
              <a:rPr lang="en-US" smtClean="0"/>
              <a:t>44</a:t>
            </a:fld>
            <a:endParaRPr lang="en-US"/>
          </a:p>
        </p:txBody>
      </p:sp>
    </p:spTree>
    <p:extLst>
      <p:ext uri="{BB962C8B-B14F-4D97-AF65-F5344CB8AC3E}">
        <p14:creationId xmlns:p14="http://schemas.microsoft.com/office/powerpoint/2010/main" val="388470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46</a:t>
            </a:fld>
            <a:endParaRPr lang="en-US"/>
          </a:p>
        </p:txBody>
      </p:sp>
    </p:spTree>
    <p:extLst>
      <p:ext uri="{BB962C8B-B14F-4D97-AF65-F5344CB8AC3E}">
        <p14:creationId xmlns:p14="http://schemas.microsoft.com/office/powerpoint/2010/main" val="3443487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SCTE06982E2 error triggers when a student with a SCTE Completer record has not completed at least one capstone course associated with the CTE pathway in the SCTE record, as indicated in the CALPADS Valid Combinations - Course Group Master Combos.</a:t>
            </a:r>
          </a:p>
          <a:p>
            <a:endParaRPr lang="en-US" dirty="0"/>
          </a:p>
          <a:p>
            <a:r>
              <a:rPr lang="en-US" dirty="0"/>
              <a:t>[too confusing:] Things to check in the submission: Ensure you have submitted at least one SCSC record with a Course Section ID for the student that is mapped to a CRS-State Course Code in a CRSC record that can then be mapped to the CTE Pathway specified for the student in the SCTE file and the SCSC record must have a Capstone Course Indicator = Yes.  </a:t>
            </a:r>
          </a:p>
          <a:p>
            <a:endParaRPr lang="en-US" dirty="0"/>
          </a:p>
          <a:p>
            <a:r>
              <a:rPr lang="en-US" dirty="0"/>
              <a:t>Suggested Resolution: If the student did not complete a course for the academic year in the CTE Pathway specified in the SCTE file, then remove the student's record from the SCTE file.  If the student is a completer in that CTE Pathway, ensure you have submitted at least one SCSC record with a Course Section ID for the student that is mapped  to a CRS-State Course Code in a CRSC record that can then be mapped to the same CTE Pathway specified for the student in the SCTE file. Verify that the course completed maps to a state course code whose Capstone Course Indicator (in Course Group Master Combos) = Yes.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a:p>
        </p:txBody>
      </p:sp>
    </p:spTree>
    <p:extLst>
      <p:ext uri="{BB962C8B-B14F-4D97-AF65-F5344CB8AC3E}">
        <p14:creationId xmlns:p14="http://schemas.microsoft.com/office/powerpoint/2010/main" val="4212384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43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End</a:t>
            </a:r>
            <a:r>
              <a:rPr lang="en-US" sz="1200" baseline="0" dirty="0"/>
              <a:t> of Year 1 there are 5 aggregate reports, shown in green on this slide. They are:</a:t>
            </a:r>
          </a:p>
          <a:p>
            <a:pPr marL="171450" indent="-171450">
              <a:buFont typeface="Arial" panose="020B0604020202020204" pitchFamily="34" charset="0"/>
              <a:buChar char="•"/>
            </a:pPr>
            <a:r>
              <a:rPr lang="en-US" sz="1200" baseline="0" dirty="0"/>
              <a:t>Report 3. 9 – </a:t>
            </a:r>
            <a:r>
              <a:rPr lang="en-US" sz="1200" i="1" baseline="0" dirty="0"/>
              <a:t>Course Sections Completed – Count by Content Area for Departmentalized Courses</a:t>
            </a:r>
          </a:p>
          <a:p>
            <a:pPr marL="171450" indent="-171450">
              <a:buFont typeface="Arial" panose="020B0604020202020204" pitchFamily="34" charset="0"/>
              <a:buChar char="•"/>
            </a:pPr>
            <a:r>
              <a:rPr lang="en-US" sz="1200" i="1" baseline="0" dirty="0"/>
              <a:t>Report 3.14 – Career Technical Education Non-Completer Participants – Count</a:t>
            </a:r>
          </a:p>
          <a:p>
            <a:pPr marL="171450" indent="-171450">
              <a:buFont typeface="Arial" panose="020B0604020202020204" pitchFamily="34" charset="0"/>
              <a:buChar char="•"/>
            </a:pPr>
            <a:r>
              <a:rPr lang="en-US" sz="1200" i="1" baseline="0" dirty="0"/>
              <a:t>Report 3.16 – Education Options Course Completion – Student Count</a:t>
            </a:r>
          </a:p>
          <a:p>
            <a:pPr marL="171450" indent="-171450">
              <a:buFont typeface="Arial" panose="020B0604020202020204" pitchFamily="34" charset="0"/>
              <a:buChar char="•"/>
            </a:pPr>
            <a:r>
              <a:rPr lang="en-US" sz="1200" i="1" baseline="0" dirty="0"/>
              <a:t>Report 3.19 – Career technical education completers – count by pathway</a:t>
            </a:r>
          </a:p>
          <a:p>
            <a:pPr marL="171450" indent="-171450">
              <a:buFont typeface="Arial" panose="020B0604020202020204" pitchFamily="34" charset="0"/>
              <a:buChar char="•"/>
            </a:pPr>
            <a:r>
              <a:rPr lang="en-US" sz="1200" i="1" baseline="0" dirty="0"/>
              <a:t>Report 18.1 – Work Based Learning - Count</a:t>
            </a:r>
            <a:endParaRPr lang="en-US" sz="1200" baseline="0" dirty="0"/>
          </a:p>
          <a:p>
            <a:endParaRPr lang="en-US" dirty="0"/>
          </a:p>
          <a:p>
            <a:r>
              <a:rPr lang="en-US" sz="1200" baseline="0" dirty="0"/>
              <a:t>There are also multiple supporting reports which provide more specific counts or detailed lists of students who were counted in the aggregate reports.</a:t>
            </a:r>
          </a:p>
          <a:p>
            <a:endParaRPr lang="en-US" sz="1200" baseline="0" dirty="0"/>
          </a:p>
          <a:p>
            <a:r>
              <a:rPr lang="en-US" sz="1200" baseline="0" dirty="0"/>
              <a:t>The arrows on the slide show how the reports link to other reports, with arrows going from each aggregate report to their associated supporting reports. </a:t>
            </a:r>
          </a:p>
          <a:p>
            <a:endParaRPr lang="en-US" sz="1200" baseline="0" dirty="0"/>
          </a:p>
          <a:p>
            <a:r>
              <a:rPr lang="en-US" sz="1200" baseline="0" dirty="0"/>
              <a:t>So, e.g., Report 3.15 – </a:t>
            </a:r>
            <a:r>
              <a:rPr lang="en-US" sz="1200" i="1" baseline="0" dirty="0"/>
              <a:t>Career technical education – non-completer participants – student list</a:t>
            </a:r>
            <a:r>
              <a:rPr lang="en-US" sz="1200" i="0" baseline="0" dirty="0"/>
              <a:t>, is a supporting report which helps you to interpret report 3.14 – </a:t>
            </a:r>
            <a:r>
              <a:rPr lang="en-US" sz="1200" i="1" baseline="0" dirty="0"/>
              <a:t>Career Technical Education – Non-Completer Participants – Count and</a:t>
            </a:r>
            <a:r>
              <a:rPr lang="en-US" sz="1200" i="0" baseline="0" dirty="0"/>
              <a:t> reconcile it with your SIS.</a:t>
            </a:r>
            <a:r>
              <a:rPr lang="en-US" sz="1200" i="1" baseline="0" dirty="0"/>
              <a:t> </a:t>
            </a:r>
            <a:r>
              <a:rPr lang="en-US" sz="1200" i="0" baseline="0" dirty="0"/>
              <a:t>3.15 includes the list of students counted in report 3.14. </a:t>
            </a:r>
            <a:endParaRPr lang="en-US" sz="1200" baseline="0" dirty="0"/>
          </a:p>
          <a:p>
            <a:endParaRPr lang="en-US" sz="1200" dirty="0"/>
          </a:p>
          <a:p>
            <a:pPr defTabSz="931774">
              <a:defRPr/>
            </a:pPr>
            <a:r>
              <a:rPr lang="en-US" sz="1200" baseline="0" dirty="0"/>
              <a:t>Please review the EOY 2 Data Mapping Guides in the user manual -- </a:t>
            </a:r>
            <a:r>
              <a:rPr lang="en-US" sz="1200" dirty="0">
                <a:hlinkClick r:id="rId3"/>
              </a:rPr>
              <a:t>https://documentation.calpads.org/Reports/SnapshotODSReports/#eoy-1-report-mapping-guides</a:t>
            </a:r>
            <a:r>
              <a:rPr lang="en-US" sz="1200" baseline="0" dirty="0"/>
              <a:t>.  This resource will assist with data elements that are used in the counts for the aggregate reports.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49</a:t>
            </a:fld>
            <a:endParaRPr lang="en-US" noProof="0"/>
          </a:p>
        </p:txBody>
      </p:sp>
    </p:spTree>
    <p:extLst>
      <p:ext uri="{BB962C8B-B14F-4D97-AF65-F5344CB8AC3E}">
        <p14:creationId xmlns:p14="http://schemas.microsoft.com/office/powerpoint/2010/main" val="2040783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new columns added to the LEA Certification and County/Authorized LEA (C/A) report 1.22 Graduates and Completers - Count</a:t>
            </a:r>
          </a:p>
          <a:p>
            <a:pPr marL="171450" indent="-171450">
              <a:buFont typeface="Arial" panose="020B0604020202020204" pitchFamily="34" charset="0"/>
              <a:buChar char="•"/>
            </a:pPr>
            <a:r>
              <a:rPr lang="en-US"/>
              <a:t>Count of Graduates Meeting UC/CSU Requirements</a:t>
            </a:r>
          </a:p>
          <a:p>
            <a:pPr marL="171450" indent="-171450">
              <a:buFont typeface="Arial" panose="020B0604020202020204" pitchFamily="34" charset="0"/>
              <a:buChar char="•"/>
            </a:pPr>
            <a:r>
              <a:rPr lang="en-US"/>
              <a:t>Count of Graduates with Golden State Seal Merit Diploma</a:t>
            </a:r>
          </a:p>
          <a:p>
            <a:pPr marL="171450" indent="-171450">
              <a:buFont typeface="Arial" panose="020B0604020202020204" pitchFamily="34" charset="0"/>
              <a:buChar char="•"/>
            </a:pPr>
            <a:r>
              <a:rPr lang="en-US"/>
              <a:t>Count of Graduates with Seal of Biliteracy</a:t>
            </a:r>
          </a:p>
          <a:p>
            <a:r>
              <a:rPr lang="en-US"/>
              <a:t>These counts were previously available in the now retired 1.9 Completers and Dropouts Counts report.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60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the EOY 2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the data collected from the Course completion, CTE and work-based learning submissions.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Look at the most common certification errors.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Review the EOY 2 Reports.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wrap up The session with reminders and resources.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7515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Report 3.9 reports the number of departmentalized course section completion records for each Course within a Content Area. The content area is determined by the state course code.  For each course, it includes the number of students who completed at least one course section of the 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Note: a student in multiple course sections related to one local course ID is counted only once. A student with a same course section and term with multiple marking periods is counted only once.</a:t>
            </a: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52</a:t>
            </a:fld>
            <a:endParaRPr lang="en-US"/>
          </a:p>
        </p:txBody>
      </p:sp>
    </p:spTree>
    <p:extLst>
      <p:ext uri="{BB962C8B-B14F-4D97-AF65-F5344CB8AC3E}">
        <p14:creationId xmlns:p14="http://schemas.microsoft.com/office/powerpoint/2010/main" val="4088668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Report 3.10 reports the details of completed local course sections by State Course Code within Content Area as well as the number of students who completed each course section. This is a support report to report 3.9.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This supplemental report can assist with finding your college credit and leadership miliary science courses, as well as your CTE courses. To find both sets of courses (college/leadership or military science &amp; CTE) the report should be request twice with different filters.</a:t>
            </a:r>
          </a:p>
          <a:p>
            <a:pPr marL="228600" indent="-228600">
              <a:buAutoNum type="arabicParenR"/>
            </a:pPr>
            <a:r>
              <a:rPr lang="en-US"/>
              <a:t>To find college credit courses and Leadership/Military Science in the 9x series select the State Course codes of 9020, 9082, 9096, 9120, 9154, 9200, 9227, 9273, 9303, 9358, 9373</a:t>
            </a:r>
          </a:p>
          <a:p>
            <a:pPr marL="228600" indent="-228600">
              <a:buAutoNum type="arabicParenR"/>
            </a:pPr>
            <a:r>
              <a:rPr lang="en-US"/>
              <a:t>To find the CTE courses with the Non Standard Instructional codes of 23 and 24 select the CTE Course = Y and Non Standard Instructional Level to 23 and 24</a:t>
            </a:r>
          </a:p>
          <a:p>
            <a:pPr marL="228600" indent="-228600">
              <a:buAutoNum type="arabicParenR"/>
            </a:pPr>
            <a:endParaRPr lang="en-US"/>
          </a:p>
          <a:p>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53</a:t>
            </a:fld>
            <a:endParaRPr lang="en-US"/>
          </a:p>
        </p:txBody>
      </p:sp>
    </p:spTree>
    <p:extLst>
      <p:ext uri="{BB962C8B-B14F-4D97-AF65-F5344CB8AC3E}">
        <p14:creationId xmlns:p14="http://schemas.microsoft.com/office/powerpoint/2010/main" val="230684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Reports the details of completed local course sections by State Course Code within Content Area as well as the number of students who completed each course section.</a:t>
            </a:r>
            <a:endParaRPr lang="en-US"/>
          </a:p>
          <a:p>
            <a:endParaRPr lang="en-US"/>
          </a:p>
          <a:p>
            <a:r>
              <a:rPr lang="en-US"/>
              <a:t>To find both sets of courses that satisfy the college credit and Leadership/Military Science the report should be request twice with different filters.</a:t>
            </a:r>
          </a:p>
          <a:p>
            <a:pPr marL="228600" indent="-228600">
              <a:buAutoNum type="arabicParenR"/>
            </a:pPr>
            <a:r>
              <a:rPr lang="en-US"/>
              <a:t>To find college credit courses and Leadership/Military Science in the 9x series select the State Course codes of 9020, 9082, 9096, 9120, 9154, 9200, 9227, 9273, 9303, 9358, 9373</a:t>
            </a:r>
          </a:p>
          <a:p>
            <a:pPr marL="228600" indent="-228600">
              <a:buAutoNum type="arabicParenR"/>
            </a:pPr>
            <a:endParaRPr lang="en-US"/>
          </a:p>
          <a:p>
            <a:pPr marL="228600" indent="-228600">
              <a:buAutoNum type="arabicParenR"/>
            </a:pPr>
            <a:r>
              <a:rPr lang="en-US"/>
              <a:t>To find the CTE courses with the Non Standard Instructional codes of 23 and 24 select the CTE Course = Y and Non Standard Instructional Level to 23 and 24</a:t>
            </a:r>
          </a:p>
          <a:p>
            <a:pPr marL="228600" indent="-228600">
              <a:buAutoNum type="arabicParenR"/>
            </a:pPr>
            <a:endParaRPr lang="en-US"/>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355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Supporting Report 3.11 lists students in each completed course section by school with final completion information. This will help you to check and validate counts on report 3.9. </a:t>
            </a:r>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55</a:t>
            </a:fld>
            <a:endParaRPr lang="en-US"/>
          </a:p>
        </p:txBody>
      </p:sp>
    </p:spTree>
    <p:extLst>
      <p:ext uri="{BB962C8B-B14F-4D97-AF65-F5344CB8AC3E}">
        <p14:creationId xmlns:p14="http://schemas.microsoft.com/office/powerpoint/2010/main" val="25297014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 3.14 counts the total number of CTE Non-completer Participants by Industry Sector, CTE Course at the school level and High Quality CTE Course. School level data is also aggregated at the LEA level. The number of participants within each Core Indicator group are also counted. The report defaults to counting Perkins/CTEIG fundable students. These students are in non-capstone CTE courses flagged with a High Quality CTE Course Indicator equal to Y that require the course be part of a CTE Pathway and are taught by a CTE-credentialed teacher.</a:t>
            </a:r>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56</a:t>
            </a:fld>
            <a:endParaRPr lang="en-US"/>
          </a:p>
        </p:txBody>
      </p:sp>
    </p:spTree>
    <p:extLst>
      <p:ext uri="{BB962C8B-B14F-4D97-AF65-F5344CB8AC3E}">
        <p14:creationId xmlns:p14="http://schemas.microsoft.com/office/powerpoint/2010/main" val="332287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Report 4.14 counts the total number of CTE </a:t>
            </a:r>
            <a:r>
              <a:rPr lang="en-US" sz="1800" err="1">
                <a:solidFill>
                  <a:srgbClr val="FF0000"/>
                </a:solidFill>
                <a:effectLst/>
                <a:latin typeface="Arial" panose="020B0604020202020204" pitchFamily="34" charset="0"/>
                <a:ea typeface="Times New Roman" panose="02020603050405020304" pitchFamily="18" charset="0"/>
              </a:rPr>
              <a:t>Noncompleter</a:t>
            </a:r>
            <a:r>
              <a:rPr lang="en-US" sz="1800">
                <a:solidFill>
                  <a:srgbClr val="FF0000"/>
                </a:solidFill>
                <a:effectLst/>
                <a:latin typeface="Arial" panose="020B0604020202020204" pitchFamily="34" charset="0"/>
                <a:ea typeface="Times New Roman" panose="02020603050405020304" pitchFamily="18" charset="0"/>
              </a:rPr>
              <a:t> Participants </a:t>
            </a:r>
            <a:r>
              <a:rPr lang="en-US" sz="1800">
                <a:effectLst/>
                <a:latin typeface="Arial" panose="020B0604020202020204" pitchFamily="34" charset="0"/>
                <a:ea typeface="Times New Roman" panose="02020603050405020304" pitchFamily="18" charset="0"/>
              </a:rPr>
              <a:t>by CTE Course at the school level, by gender. School level data is also aggregated at the LEA level. The number of </a:t>
            </a:r>
            <a:r>
              <a:rPr lang="en-US" sz="1800" err="1">
                <a:solidFill>
                  <a:srgbClr val="FF0000"/>
                </a:solidFill>
                <a:effectLst/>
                <a:latin typeface="Arial" panose="020B0604020202020204" pitchFamily="34" charset="0"/>
                <a:ea typeface="Times New Roman" panose="02020603050405020304" pitchFamily="18" charset="0"/>
              </a:rPr>
              <a:t>Noncompleter</a:t>
            </a:r>
            <a:r>
              <a:rPr lang="en-US" sz="1800">
                <a:solidFill>
                  <a:srgbClr val="FF0000"/>
                </a:solidFill>
                <a:effectLst/>
                <a:latin typeface="Arial" panose="020B0604020202020204" pitchFamily="34" charset="0"/>
                <a:ea typeface="Times New Roman" panose="02020603050405020304" pitchFamily="18" charset="0"/>
              </a:rPr>
              <a:t> Participants </a:t>
            </a:r>
            <a:r>
              <a:rPr lang="en-US" sz="1800">
                <a:effectLst/>
                <a:latin typeface="Arial" panose="020B0604020202020204" pitchFamily="34" charset="0"/>
                <a:ea typeface="Times New Roman" panose="02020603050405020304" pitchFamily="18" charset="0"/>
              </a:rPr>
              <a:t>within each Core Indicator group are also counted.</a:t>
            </a:r>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058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core indicators listed on reports 3.14 and 3.15 </a:t>
            </a:r>
            <a:r>
              <a:rPr lang="en-US" baseline="0"/>
              <a:t>are part of a students profile. Single parents and </a:t>
            </a:r>
            <a:r>
              <a:rPr lang="en-US" sz="1200">
                <a:effectLst/>
              </a:rPr>
              <a:t>Individuals with Disabilities </a:t>
            </a:r>
            <a:r>
              <a:rPr lang="en-US" baseline="0"/>
              <a:t>come from program records, while the Economically Disadvantage sub-group is a combination of program or student demographic information.</a:t>
            </a:r>
            <a:endParaRPr lang="en-US"/>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58</a:t>
            </a:fld>
            <a:endParaRPr lang="en-US"/>
          </a:p>
        </p:txBody>
      </p:sp>
    </p:spTree>
    <p:extLst>
      <p:ext uri="{BB962C8B-B14F-4D97-AF65-F5344CB8AC3E}">
        <p14:creationId xmlns:p14="http://schemas.microsoft.com/office/powerpoint/2010/main" val="1619147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 3.15 lists Career Technical Education (CTE) Participants and the Pathway they are pursuing, as well as completers if applicable. Report 3.15 provides the core indicators mentioned on the previous slide for these students.</a:t>
            </a:r>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59</a:t>
            </a:fld>
            <a:endParaRPr lang="en-US"/>
          </a:p>
        </p:txBody>
      </p:sp>
    </p:spTree>
    <p:extLst>
      <p:ext uri="{BB962C8B-B14F-4D97-AF65-F5344CB8AC3E}">
        <p14:creationId xmlns:p14="http://schemas.microsoft.com/office/powerpoint/2010/main" val="4946750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number of students who have completed Educational Options courses during the Report Period.</a:t>
            </a:r>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60</a:t>
            </a:fld>
            <a:endParaRPr lang="en-US"/>
          </a:p>
        </p:txBody>
      </p:sp>
    </p:spTree>
    <p:extLst>
      <p:ext uri="{BB962C8B-B14F-4D97-AF65-F5344CB8AC3E}">
        <p14:creationId xmlns:p14="http://schemas.microsoft.com/office/powerpoint/2010/main" val="234786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jump into our overview of EOY 2, where we will look at the data submission from a big picture perspective.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total number of CTE Completers by Pathway at the school level, by gender. School level data is also aggregated at the LEA level. In addition, the number of Completers within each Core Indicator group are counted.</a:t>
            </a:r>
          </a:p>
          <a:p>
            <a:endParaRPr lang="en-US" sz="1200" b="0" i="0" kern="1200">
              <a:solidFill>
                <a:schemeClr val="tx1"/>
              </a:solidFill>
              <a:effectLst/>
              <a:latin typeface="+mn-lt"/>
              <a:ea typeface="+mn-ea"/>
              <a:cs typeface="+mn-cs"/>
            </a:endParaRPr>
          </a:p>
          <a:p>
            <a:pPr marL="342900" marR="0" lvl="0" indent="-342900">
              <a:spcBef>
                <a:spcPts val="1200"/>
              </a:spcBef>
              <a:spcAft>
                <a:spcPts val="300"/>
              </a:spcAft>
              <a:buClr>
                <a:srgbClr val="0000FF"/>
              </a:buClr>
              <a:buFont typeface="Courier New" panose="02070309020205020404" pitchFamily="49" charset="0"/>
              <a:buChar char="o"/>
            </a:pPr>
            <a:r>
              <a:rPr lang="en-US" sz="1100" u="sng">
                <a:effectLst/>
                <a:latin typeface="Arial" panose="020B0604020202020204" pitchFamily="34" charset="0"/>
                <a:ea typeface="Times New Roman" panose="02020603050405020304" pitchFamily="18" charset="0"/>
                <a:cs typeface="Times New Roman" panose="02020603050405020304" pitchFamily="18" charset="0"/>
              </a:rPr>
              <a:t>Students and Student Data to be Included:</a:t>
            </a:r>
            <a:r>
              <a:rPr lang="en-US" sz="110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Qualifying Enrollment:  </a:t>
            </a:r>
          </a:p>
          <a:p>
            <a:pPr marL="1143000" marR="0" lvl="2" indent="-228600">
              <a:lnSpc>
                <a:spcPct val="150000"/>
              </a:lnSpc>
              <a:spcBef>
                <a:spcPts val="0"/>
              </a:spcBef>
              <a:spcAft>
                <a:spcPts val="0"/>
              </a:spcAft>
              <a:buClr>
                <a:srgbClr val="0000FF"/>
              </a:buClr>
              <a:buFont typeface="Wingdings" panose="05000000000000000000" pitchFamily="2" charset="2"/>
              <a:buChar char=""/>
              <a:tabLst>
                <a:tab pos="457200" algn="l"/>
              </a:tabLst>
            </a:pPr>
            <a:r>
              <a:rPr lang="en-US" sz="1100">
                <a:effectLst/>
                <a:latin typeface="Arial" panose="020B0604020202020204" pitchFamily="34" charset="0"/>
                <a:ea typeface="Times New Roman" panose="02020603050405020304" pitchFamily="18" charset="0"/>
                <a:cs typeface="Times New Roman" panose="02020603050405020304" pitchFamily="18" charset="0"/>
              </a:rPr>
              <a:t>Enrollment at a school any time during the Report Period  	</a:t>
            </a:r>
          </a:p>
          <a:p>
            <a:pPr marL="342900" marR="0" lvl="0" indent="-342900">
              <a:lnSpc>
                <a:spcPct val="150000"/>
              </a:lnSpc>
              <a:spcBef>
                <a:spcPts val="0"/>
              </a:spcBef>
              <a:spcAft>
                <a:spcPts val="0"/>
              </a:spcAft>
              <a:buClr>
                <a:srgbClr val="0000FF"/>
              </a:buClr>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Enrollment Status Code = Primary (10), Secondary (20), or Short-Term (30)</a:t>
            </a:r>
            <a:r>
              <a:rPr lang="en-US"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0000FF"/>
              </a:buClr>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Default Grade Level = 09-12 and US</a:t>
            </a:r>
          </a:p>
          <a:p>
            <a:pPr marL="342900" marR="0" lvl="0" indent="-342900">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Qualifying Data:</a:t>
            </a:r>
          </a:p>
          <a:p>
            <a:pPr marL="1143000" marR="0" lvl="2" indent="-228600">
              <a:spcBef>
                <a:spcPts val="600"/>
              </a:spcBef>
              <a:spcAft>
                <a:spcPts val="300"/>
              </a:spcAft>
              <a:buClr>
                <a:srgbClr val="0000FF"/>
              </a:buClr>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CTE Completer - See CALPADS Glossary: </a:t>
            </a:r>
            <a:r>
              <a:rPr lang="en-US" sz="1100" i="1">
                <a:effectLst/>
                <a:latin typeface="Arial" panose="020B0604020202020204" pitchFamily="34" charset="0"/>
                <a:ea typeface="Times New Roman" panose="02020603050405020304" pitchFamily="18" charset="0"/>
                <a:cs typeface="Times New Roman" panose="02020603050405020304" pitchFamily="18" charset="0"/>
              </a:rPr>
              <a:t>CTE Completer</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0000FF"/>
              </a:buClr>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CTE Course – See CALPADS Glossary: </a:t>
            </a:r>
            <a:r>
              <a:rPr lang="en-US" sz="1100" i="1">
                <a:effectLst/>
                <a:latin typeface="Arial" panose="020B0604020202020204" pitchFamily="34" charset="0"/>
                <a:ea typeface="Times New Roman" panose="02020603050405020304" pitchFamily="18" charset="0"/>
                <a:cs typeface="Times New Roman" panose="02020603050405020304" pitchFamily="18" charset="0"/>
              </a:rPr>
              <a:t>CTE Course</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0000FF"/>
              </a:buClr>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Use CTE Pathway Code and CTE Pathway Completion Academic Year ID from SCTE file. Use Valid Code Combos, Pathway-Ind Sector to select Industry Sector</a:t>
            </a:r>
          </a:p>
          <a:p>
            <a:pPr marL="342900" marR="0" lvl="0" indent="-342900">
              <a:spcBef>
                <a:spcPts val="600"/>
              </a:spcBef>
              <a:spcAft>
                <a:spcPts val="300"/>
              </a:spcAft>
              <a:buClr>
                <a:srgbClr val="0000FF"/>
              </a:buClr>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Course completion record (CRSC) must map to a state course code within the pathway code reported from SCTE file in order for the student to be counted as a completer. </a:t>
            </a:r>
          </a:p>
          <a:p>
            <a:pPr marL="0" marR="0">
              <a:spcBef>
                <a:spcPts val="600"/>
              </a:spcBef>
              <a:spcAft>
                <a:spcPts val="300"/>
              </a:spcAft>
            </a:pPr>
            <a:r>
              <a:rPr lang="en-US" sz="1100">
                <a:effectLst/>
                <a:latin typeface="Arial" panose="020B0604020202020204" pitchFamily="34" charset="0"/>
                <a:ea typeface="Times New Roman" panose="02020603050405020304" pitchFamily="18" charset="0"/>
                <a:cs typeface="Times New Roman" panose="02020603050405020304" pitchFamily="18" charset="0"/>
              </a:rPr>
              <a:t>Student Data Rules, if applicable to report:</a:t>
            </a:r>
          </a:p>
          <a:p>
            <a:pPr marL="342900" marR="0" lvl="0" indent="-342900">
              <a:spcBef>
                <a:spcPts val="600"/>
              </a:spcBef>
              <a:spcAft>
                <a:spcPts val="300"/>
              </a:spcAft>
              <a:buClr>
                <a:srgbClr val="0000FF"/>
              </a:buClr>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A student may have more than one CTE Pathway Code for the Reporting Year. All SCTEs are examined to determine the number of unique CTE Pathway Codes for each student. For each unique CTE Pathway Code value where the Enrollment Period overlaps the Reporting Year of the SCTE containing the CTE Pathway Code (Field 11.13) and the associated CTE Pathway Completion Academic Year ID (if exists), count the student in that Pathway. </a:t>
            </a:r>
            <a:r>
              <a:rPr lang="en-US"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Specific/Exception rules:</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FF0000"/>
              </a:buClr>
              <a:buFont typeface="+mj-lt"/>
              <a:buAutoNum type="arabicPeriod"/>
            </a:pPr>
            <a:r>
              <a:rPr lang="en-US" sz="1100">
                <a:effectLst/>
                <a:latin typeface="Arial" panose="020B0604020202020204" pitchFamily="34" charset="0"/>
                <a:ea typeface="Times New Roman" panose="02020603050405020304" pitchFamily="18" charset="0"/>
                <a:cs typeface="Times New Roman" panose="02020603050405020304" pitchFamily="18" charset="0"/>
              </a:rPr>
              <a:t>A student who has different CTE Pathways (SCSC &amp; SCTE) at the same school during the Reporting Period should be counted for each CTE Pathway.</a:t>
            </a:r>
          </a:p>
          <a:p>
            <a:pPr marL="342900" marR="0" lvl="0" indent="-342900">
              <a:spcBef>
                <a:spcPts val="600"/>
              </a:spcBef>
              <a:spcAft>
                <a:spcPts val="300"/>
              </a:spcAft>
              <a:buClr>
                <a:srgbClr val="FF0000"/>
              </a:buClr>
              <a:buFont typeface="+mj-lt"/>
              <a:buAutoNum type="arabicPeriod"/>
            </a:pPr>
            <a:r>
              <a:rPr lang="en-US"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 student who has the same CTE Pathway (SCSC &amp; SCTE) at the same school during the Reporting Period should only be counted once for that CTE Pathway.</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FF0000"/>
              </a:buClr>
              <a:buFont typeface="+mj-lt"/>
              <a:buAutoNum type="arabicPeriod"/>
            </a:pPr>
            <a:r>
              <a:rPr lang="en-US" sz="1100">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a:t>
            </a:r>
            <a:r>
              <a:rPr lang="en-US"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the same </a:t>
            </a:r>
            <a:r>
              <a:rPr lang="en-US" sz="1100">
                <a:effectLst/>
                <a:latin typeface="Arial" panose="020B0604020202020204" pitchFamily="34" charset="0"/>
                <a:ea typeface="Times New Roman" panose="02020603050405020304" pitchFamily="18" charset="0"/>
                <a:cs typeface="Times New Roman" panose="02020603050405020304" pitchFamily="18" charset="0"/>
              </a:rPr>
              <a:t>or different CTE Pathways (both schools hold a SCSC &amp; SCTE) for two different schools within the same LEA during the Reporting Period should be counted for each CTE Pathway (count in both schools).</a:t>
            </a:r>
          </a:p>
          <a:p>
            <a:pPr marL="342900" marR="0" lvl="0" indent="-342900">
              <a:spcBef>
                <a:spcPts val="600"/>
              </a:spcBef>
              <a:spcAft>
                <a:spcPts val="300"/>
              </a:spcAft>
              <a:buClr>
                <a:srgbClr val="FF0000"/>
              </a:buClr>
              <a:buFont typeface="+mj-lt"/>
              <a:buAutoNum type="arabicPeriod"/>
            </a:pPr>
            <a:r>
              <a:rPr lang="en-US"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an SCSC at one school and SCTE at one school during the Reporting Period (within the same Reporting LEA and for the same SCTE Pathway), the student should only count once at the school where the student is primarily enrolled.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300"/>
              </a:spcAft>
              <a:buFont typeface="+mj-lt"/>
              <a:buAutoNum type="alphaLcPeriod"/>
            </a:pPr>
            <a:r>
              <a:rPr lang="en-US"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 the case where the student has two primary enrollments during the Reporting Period, and one school holds the SCSC and one school holds the SCTE, the school where the student took the Capstone course (SCSC/CRS) should receive the Completer count.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2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The total for selected schools (LEA level) should represent an unduplicated count of students across the LEA identified as CTE Completers.</a:t>
            </a:r>
          </a:p>
          <a:p>
            <a:pPr marL="457200" marR="0">
              <a:spcBef>
                <a:spcPts val="600"/>
              </a:spcBef>
              <a:spcAft>
                <a:spcPts val="200"/>
              </a:spcAft>
            </a:pPr>
            <a:r>
              <a:rPr lang="en-US" sz="1100" u="none" strike="noStrike">
                <a:effectLst/>
                <a:latin typeface="Arial" panose="020B0604020202020204" pitchFamily="34" charset="0"/>
                <a:ea typeface="Calibri" panose="020F050202020403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200"/>
              </a:spcAft>
              <a:buClr>
                <a:srgbClr val="0000FF"/>
              </a:buClr>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Only students who have completed a CTE course and who have an associated SCTE record should be included in this report. </a:t>
            </a:r>
            <a:br>
              <a:rPr lang="en-US" sz="1100">
                <a:effectLst/>
                <a:latin typeface="Arial" panose="020B0604020202020204" pitchFamily="34" charset="0"/>
                <a:ea typeface="Times New Roman" panose="02020603050405020304" pitchFamily="18" charset="0"/>
                <a:cs typeface="Times New Roman" panose="02020603050405020304" pitchFamily="18" charset="0"/>
              </a:rPr>
            </a:b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200"/>
              </a:spcAft>
              <a:buClr>
                <a:srgbClr val="0000FF"/>
              </a:buClr>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For counting within a Core Indicator, </a:t>
            </a:r>
            <a:r>
              <a:rPr lang="en-US" sz="1100" err="1">
                <a:effectLst/>
                <a:latin typeface="Arial" panose="020B0604020202020204" pitchFamily="34" charset="0"/>
                <a:ea typeface="Times New Roman" panose="02020603050405020304" pitchFamily="18" charset="0"/>
                <a:cs typeface="Times New Roman" panose="02020603050405020304" pitchFamily="18" charset="0"/>
              </a:rPr>
              <a:t>unduplicate</a:t>
            </a:r>
            <a:r>
              <a:rPr lang="en-US" sz="1100">
                <a:effectLst/>
                <a:latin typeface="Arial" panose="020B0604020202020204" pitchFamily="34" charset="0"/>
                <a:ea typeface="Times New Roman" panose="02020603050405020304" pitchFamily="18" charset="0"/>
                <a:cs typeface="Times New Roman" panose="02020603050405020304" pitchFamily="18" charset="0"/>
              </a:rPr>
              <a:t> at the State Course Code and School level.</a:t>
            </a:r>
            <a:br>
              <a:rPr lang="en-US" sz="1100" strike="sngStrike">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r>
              <a:rPr lang="en-US" sz="1100">
                <a:effectLst/>
                <a:latin typeface="Arial" panose="020B0604020202020204" pitchFamily="34" charset="0"/>
                <a:ea typeface="Times New Roman" panose="02020603050405020304" pitchFamily="18" charset="0"/>
                <a:cs typeface="Times New Roman" panose="02020603050405020304" pitchFamily="18" charset="0"/>
              </a:rPr>
              <a:t>For Nontraditional Course Enrollment only, count students where </a:t>
            </a:r>
            <a:r>
              <a:rPr lang="en-US" sz="1100">
                <a:effectLst/>
                <a:latin typeface="Arial" panose="020B0604020202020204" pitchFamily="34" charset="0"/>
                <a:ea typeface="Times New Roman" panose="02020603050405020304" pitchFamily="18" charset="0"/>
              </a:rPr>
              <a:t>student gender = gender specified in CTE Non-Traditional</a:t>
            </a:r>
            <a:r>
              <a:rPr lang="en-US" sz="1000">
                <a:effectLst/>
                <a:latin typeface="Arial" panose="020B0604020202020204" pitchFamily="34" charset="0"/>
                <a:ea typeface="Times New Roman" panose="02020603050405020304" pitchFamily="18" charset="0"/>
              </a:rPr>
              <a:t> </a:t>
            </a:r>
            <a:r>
              <a:rPr lang="en-US" sz="1100">
                <a:effectLst/>
                <a:latin typeface="Arial" panose="020B0604020202020204" pitchFamily="34" charset="0"/>
                <a:ea typeface="Times New Roman" panose="02020603050405020304" pitchFamily="18" charset="0"/>
              </a:rPr>
              <a:t>Gender for State Group Course Code</a:t>
            </a:r>
            <a:r>
              <a:rPr lang="en-US" sz="1100">
                <a:effectLst/>
                <a:latin typeface="Arial" panose="020B0604020202020204" pitchFamily="34" charset="0"/>
                <a:ea typeface="Times New Roman" panose="02020603050405020304" pitchFamily="18" charset="0"/>
                <a:cs typeface="Times New Roman" panose="02020603050405020304" pitchFamily="18" charset="0"/>
              </a:rPr>
              <a:t> in each course for which a nontraditional gender has been established. </a:t>
            </a:r>
            <a:br>
              <a:rPr lang="en-US" sz="1100">
                <a:effectLst/>
                <a:latin typeface="Arial" panose="020B0604020202020204" pitchFamily="34" charset="0"/>
                <a:ea typeface="Times New Roman" panose="02020603050405020304" pitchFamily="18" charset="0"/>
                <a:cs typeface="Times New Roman" panose="02020603050405020304" pitchFamily="18" charset="0"/>
              </a:rPr>
            </a:br>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61</a:t>
            </a:fld>
            <a:endParaRPr lang="en-US"/>
          </a:p>
        </p:txBody>
      </p:sp>
    </p:spTree>
    <p:extLst>
      <p:ext uri="{BB962C8B-B14F-4D97-AF65-F5344CB8AC3E}">
        <p14:creationId xmlns:p14="http://schemas.microsoft.com/office/powerpoint/2010/main" val="21672456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list of student Completers by Pathway at the school level, by gender. School level data is also aggregated at the LEA level. In addition, the number of Completers within each Core Indicator group are counted.</a:t>
            </a:r>
          </a:p>
          <a:p>
            <a:endParaRPr lang="en-US" sz="1200" b="0" i="0" kern="1200">
              <a:solidFill>
                <a:schemeClr val="tx1"/>
              </a:solidFill>
              <a:effectLst/>
              <a:latin typeface="+mn-lt"/>
              <a:ea typeface="+mn-ea"/>
              <a:cs typeface="+mn-cs"/>
            </a:endParaRPr>
          </a:p>
          <a:p>
            <a:pPr marL="0" marR="0">
              <a:spcBef>
                <a:spcPts val="1200"/>
              </a:spcBef>
              <a:spcAft>
                <a:spcPts val="300"/>
              </a:spcAft>
            </a:pPr>
            <a:r>
              <a:rPr lang="en-US" sz="1100" u="sng">
                <a:effectLst/>
                <a:latin typeface="Arial" panose="020B0604020202020204" pitchFamily="34" charset="0"/>
                <a:ea typeface="Times New Roman" panose="02020603050405020304" pitchFamily="18" charset="0"/>
                <a:cs typeface="Times New Roman" panose="02020603050405020304" pitchFamily="18" charset="0"/>
              </a:rPr>
              <a:t>Students and Student Data to be Included:</a:t>
            </a:r>
            <a:r>
              <a:rPr lang="en-US" sz="110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Qualifying Enrollment:  </a:t>
            </a:r>
          </a:p>
          <a:p>
            <a:pPr marL="742950" marR="0" lvl="1" indent="-285750">
              <a:spcBef>
                <a:spcPts val="600"/>
              </a:spcBef>
              <a:spcAft>
                <a:spcPts val="300"/>
              </a:spcAft>
              <a:buFont typeface="Courier New" panose="02070309020205020404" pitchFamily="49" charset="0"/>
              <a:buChar char="o"/>
              <a:tabLst>
                <a:tab pos="457200" algn="l"/>
              </a:tabLst>
            </a:pPr>
            <a:r>
              <a:rPr lang="en-US" sz="1100">
                <a:effectLst/>
                <a:latin typeface="Arial" panose="020B0604020202020204" pitchFamily="34" charset="0"/>
                <a:ea typeface="Times New Roman" panose="02020603050405020304" pitchFamily="18" charset="0"/>
                <a:cs typeface="Times New Roman" panose="02020603050405020304" pitchFamily="18" charset="0"/>
              </a:rPr>
              <a:t>Enrollment at a school any time during the Report Period</a:t>
            </a:r>
          </a:p>
          <a:p>
            <a:pPr marL="742950" marR="0" lvl="1" indent="-28575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Enrollment Status Code = Primary (10), Secondary (20), or Short-Term (30)</a:t>
            </a:r>
          </a:p>
          <a:p>
            <a:pPr marL="742950" marR="0" lvl="1" indent="-28575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Default Grade Level = 09-12 and US</a:t>
            </a:r>
          </a:p>
          <a:p>
            <a:pPr marL="342900" marR="0" lvl="0" indent="-342900">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Qualifying Data:</a:t>
            </a:r>
          </a:p>
          <a:p>
            <a:pPr marL="742950" marR="0" lvl="1" indent="-28575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Completer - See CALPADS Glossary: </a:t>
            </a:r>
            <a:r>
              <a:rPr lang="en-US" sz="1100" i="1">
                <a:effectLst/>
                <a:latin typeface="Arial" panose="020B0604020202020204" pitchFamily="34" charset="0"/>
                <a:ea typeface="Times New Roman" panose="02020603050405020304" pitchFamily="18" charset="0"/>
                <a:cs typeface="Times New Roman" panose="02020603050405020304" pitchFamily="18" charset="0"/>
              </a:rPr>
              <a:t>CTE Completer</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CTE Course – See CALPADS Glossary: </a:t>
            </a:r>
            <a:r>
              <a:rPr lang="en-US" sz="1100" i="1">
                <a:effectLst/>
                <a:latin typeface="Arial" panose="020B0604020202020204" pitchFamily="34" charset="0"/>
                <a:ea typeface="Times New Roman" panose="02020603050405020304" pitchFamily="18" charset="0"/>
                <a:cs typeface="Times New Roman" panose="02020603050405020304" pitchFamily="18" charset="0"/>
              </a:rPr>
              <a:t>CTE Course</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Use CTE Pathway Code and CTE Pathway Completion Academic Year ID from SCTE file. Use Valid Code Combos, Pathway-Ind Sector to select Industry Sector</a:t>
            </a:r>
          </a:p>
          <a:p>
            <a:pPr marL="742950" marR="0" lvl="1" indent="-28575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Course completion record (CRSC) must map to a state course code within the pathway code reported from SCTE file in order for the student to be counted as a completer. </a:t>
            </a:r>
          </a:p>
          <a:p>
            <a:pPr marL="342900" marR="0" lvl="0" indent="-342900">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Student Data Rules:</a:t>
            </a:r>
          </a:p>
          <a:p>
            <a:pPr marL="342900" marR="0" lvl="0" indent="-342900">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A student may have more than one CTE Pathway Code for the Reporting Year. All SCTEs are examined to determine the number of unique CTE Pathway Codes for each student. For each unique CTE Pathway Code value where the Enrollment Period overlaps the Reporting Year of the SCTE containing the CTE Pathway Code (Field 11.13) and the associated CTE Pathway Completion Academic Year ID (if exists), count the student in that Pathway. Specific/Exception rules:</a:t>
            </a:r>
          </a:p>
          <a:p>
            <a:pPr marL="1600200" marR="0" lvl="3" indent="-22860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A student who has different CTE Pathways (SCSC &amp; SCTE) at the same school during the Reporting Period should be counted for each CTE Pathway.</a:t>
            </a:r>
          </a:p>
          <a:p>
            <a:pPr marL="1600200" marR="0" lvl="3" indent="-22860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A student who has the same CTE Pathway (SCSC &amp; SCTE) at the same school during the Reporting Period should only be counted once for that CTE Pathway.</a:t>
            </a:r>
          </a:p>
          <a:p>
            <a:pPr marL="1600200" marR="0" lvl="3" indent="-22860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the same or different CTE Pathways (both schools hold a SCSC &amp; SCTE) for two different schools within the same LEA (no overlapping enrollment) during the Reporting Period should be counted for each CTE Pathway (count in both schools).</a:t>
            </a:r>
          </a:p>
          <a:p>
            <a:pPr marL="1600200" marR="0" lvl="3" indent="-22860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an SCSC at one school and SCTE at one school during the Reporting Period (within the same Reporting LEA and for the same SCTE Pathway), the student should only count once at the school where the student is primarily enrolled. </a:t>
            </a:r>
          </a:p>
          <a:p>
            <a:pPr marL="1600200" marR="0" lvl="3" indent="-228600">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Times New Roman" panose="02020603050405020304" pitchFamily="18" charset="0"/>
              </a:rPr>
              <a:t>In the case where the student has two primary enrollments during the Reporting Period, and one school holds the SCSC and one school holds the SCTE, the school where the student took the Capstone course (SCSC/CRS) should receive the Completer count. </a:t>
            </a:r>
          </a:p>
          <a:p>
            <a:pPr marL="342900" marR="0" lvl="0" indent="-342900">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Only one record per State Course Code per SSID should populate. If the student is counted in multiple pathways (in 3.19) as listed in the previous section, each of those records should show up on this report. </a:t>
            </a:r>
          </a:p>
          <a:p>
            <a:pPr marL="342900" marR="0" lvl="0" indent="-342900">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Only students who have completed a CTE course and who have an associated SCTE record should be included in this report. </a:t>
            </a:r>
          </a:p>
          <a:p>
            <a:pPr marL="342900" marR="0" lvl="0" indent="-342900">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For counting within a Core Indicator, </a:t>
            </a:r>
            <a:r>
              <a:rPr lang="en-US" sz="1100" err="1">
                <a:effectLst/>
                <a:latin typeface="Arial" panose="020B0604020202020204" pitchFamily="34" charset="0"/>
                <a:ea typeface="Times New Roman" panose="02020603050405020304" pitchFamily="18" charset="0"/>
                <a:cs typeface="Times New Roman" panose="02020603050405020304" pitchFamily="18" charset="0"/>
              </a:rPr>
              <a:t>unduplicate</a:t>
            </a:r>
            <a:r>
              <a:rPr lang="en-US" sz="1100">
                <a:effectLst/>
                <a:latin typeface="Arial" panose="020B0604020202020204" pitchFamily="34" charset="0"/>
                <a:ea typeface="Times New Roman" panose="02020603050405020304" pitchFamily="18" charset="0"/>
                <a:cs typeface="Times New Roman" panose="02020603050405020304" pitchFamily="18" charset="0"/>
              </a:rPr>
              <a:t> at the State Course Code and School level.</a:t>
            </a:r>
          </a:p>
          <a:p>
            <a:pPr marL="342900" marR="0" lvl="0" indent="-342900">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For Nontraditional Course Enrollment only, count students where student gender = gender specified in CTE Non-Traditional Gender for State Group Course Code in each course for which a nontraditional gender has been established.</a:t>
            </a:r>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62</a:t>
            </a:fld>
            <a:endParaRPr lang="en-US"/>
          </a:p>
        </p:txBody>
      </p:sp>
    </p:spTree>
    <p:extLst>
      <p:ext uri="{BB962C8B-B14F-4D97-AF65-F5344CB8AC3E}">
        <p14:creationId xmlns:p14="http://schemas.microsoft.com/office/powerpoint/2010/main" val="42893370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Reports the total number of students with a Work-Based Learning record and the count for each Work-Based Learning Type.</a:t>
            </a:r>
          </a:p>
          <a:p>
            <a:endParaRPr lang="en-US" sz="1800">
              <a:effectLst/>
              <a:latin typeface="Arial" panose="020B0604020202020204" pitchFamily="34" charset="0"/>
            </a:endParaRPr>
          </a:p>
          <a:p>
            <a:pPr marL="0" marR="0">
              <a:spcBef>
                <a:spcPts val="1200"/>
              </a:spcBef>
              <a:spcAft>
                <a:spcPts val="300"/>
              </a:spcAft>
            </a:pPr>
            <a:r>
              <a:rPr lang="en-US" sz="1100" u="sng">
                <a:effectLst/>
                <a:latin typeface="Arial" panose="020B0604020202020204" pitchFamily="34" charset="0"/>
                <a:ea typeface="Times New Roman" panose="02020603050405020304" pitchFamily="18" charset="0"/>
                <a:cs typeface="Arial" panose="020B0604020202020204" pitchFamily="34" charset="0"/>
              </a:rPr>
              <a:t>Students and Student Data to be Included</a:t>
            </a:r>
            <a:r>
              <a:rPr lang="en-US" sz="1100">
                <a:effectLst/>
                <a:latin typeface="Arial" panose="020B0604020202020204" pitchFamily="34" charset="0"/>
                <a:ea typeface="Times New Roman" panose="02020603050405020304" pitchFamily="18" charset="0"/>
                <a:cs typeface="Arial" panose="020B0604020202020204" pitchFamily="34" charset="0"/>
              </a:rPr>
              <a:t>: Students who have a qualifying enrollment and associated Work-Based Learning (WBLR) record:</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Qualifying Enrollment: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Enrollment at the School of Attendance that overlaps the selected Academic Year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Enrollment Status Code = Primary Enrollment (10), Secondary Enrollment (20), Short-Term Enrollment (30)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Grade Level = 9, 10, 11, or 12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Qualifying Work-Based Learning: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50000"/>
              </a:lnSpc>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Arial" panose="020B0604020202020204" pitchFamily="34" charset="0"/>
              </a:rPr>
              <a:t>Work-Based Learning records in the selected Academic Year at the School of Attendance from the Enrollment record</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1200"/>
              </a:spcBef>
              <a:spcAft>
                <a:spcPts val="300"/>
              </a:spcAft>
            </a:pPr>
            <a:r>
              <a:rPr lang="en-US" sz="1100" u="sng">
                <a:effectLst/>
                <a:latin typeface="Arial" panose="020B0604020202020204" pitchFamily="34" charset="0"/>
                <a:ea typeface="Times New Roman" panose="02020603050405020304" pitchFamily="18" charset="0"/>
                <a:cs typeface="Arial" panose="020B0604020202020204" pitchFamily="34" charset="0"/>
              </a:rPr>
              <a:t>Rules specific to this report:</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Student Information (SINF) data reported or used for selecting student subgroups (e.g. Race/ethnicity, Gender, etc.) are selected from the most recent SINF record that overlaps the qualifying enrollment.</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Student Program (SPRG) data used for selecting student subgroups (e.g., Homeless, Migrant, etc.) are selected from the most recent SPRG record that overlaps the qualifying enrollment record.</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Student English Language Acquisition Status (SELA) data reported or used for selecting student subgroups (e.g. English Learner) are selected from the most recent SELA record that overlaps with the qualifying enrollment.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Foster: see CALPADS Glossary for </a:t>
            </a:r>
            <a:r>
              <a:rPr lang="en-US" sz="1100" i="1">
                <a:effectLst/>
                <a:latin typeface="Arial" panose="020B0604020202020204" pitchFamily="34" charset="0"/>
                <a:ea typeface="Times New Roman" panose="02020603050405020304" pitchFamily="18" charset="0"/>
                <a:cs typeface="Arial" panose="020B0604020202020204" pitchFamily="34" charset="0"/>
              </a:rPr>
              <a:t>Foster Program Eligible</a:t>
            </a:r>
            <a:r>
              <a:rPr lang="en-US" sz="1100">
                <a:effectLst/>
                <a:latin typeface="Arial" panose="020B0604020202020204" pitchFamily="34" charset="0"/>
                <a:ea typeface="Times New Roman" panose="02020603050405020304" pitchFamily="18" charset="0"/>
                <a:cs typeface="Arial" panose="020B0604020202020204" pitchFamily="34" charset="0"/>
              </a:rPr>
              <a:t> for criteria.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600"/>
              </a:spcBef>
              <a:spcAft>
                <a:spcPts val="300"/>
              </a:spcAft>
            </a:pPr>
            <a:r>
              <a:rPr lang="en-US" sz="1100" u="sng">
                <a:effectLst/>
                <a:latin typeface="Arial" panose="020B0604020202020204" pitchFamily="34" charset="0"/>
                <a:ea typeface="Calibri" panose="020F0502020204030204" pitchFamily="34" charset="0"/>
                <a:cs typeface="Arial" panose="020B0604020202020204" pitchFamily="34" charset="0"/>
              </a:rPr>
              <a:t>Status options to be Included:</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cs typeface="Arial" panose="020B0604020202020204" pitchFamily="34" charset="0"/>
              </a:rPr>
              <a:t>Certified – If the selected LEA has a certified snapshot, present this option of the certified revision in Status dropdown</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cs typeface="Arial" panose="020B0604020202020204" pitchFamily="34" charset="0"/>
              </a:rPr>
              <a:t>Revised Uncertified– Present most recent revision that is not already Certified, In Review Uncertified, or Decertified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cs typeface="Arial" panose="020B0604020202020204" pitchFamily="34" charset="0"/>
              </a:rPr>
              <a:t>In Review Uncertified-The revision that is manually flagged by the LEA as currently under review for potential certification.</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cs typeface="Arial" panose="020B0604020202020204" pitchFamily="34" charset="0"/>
              </a:rPr>
              <a:t>Decertified- If the selected LEA has any decertified revisions, and no certified revisions, this option will be available in the Status dropdown to render the report with the most recent decertified revision.</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63</a:t>
            </a:fld>
            <a:endParaRPr lang="en-US"/>
          </a:p>
        </p:txBody>
      </p:sp>
    </p:spTree>
    <p:extLst>
      <p:ext uri="{BB962C8B-B14F-4D97-AF65-F5344CB8AC3E}">
        <p14:creationId xmlns:p14="http://schemas.microsoft.com/office/powerpoint/2010/main" val="1857808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Reports </a:t>
            </a:r>
            <a:r>
              <a:rPr lang="en-US" sz="1800">
                <a:effectLst/>
                <a:latin typeface="Arial" panose="020B0604020202020204" pitchFamily="34" charset="0"/>
                <a:ea typeface="Times New Roman" panose="02020603050405020304" pitchFamily="18" charset="0"/>
                <a:cs typeface="Times New Roman" panose="02020603050405020304" pitchFamily="18" charset="0"/>
              </a:rPr>
              <a:t>the details for students </a:t>
            </a:r>
            <a:r>
              <a:rPr lang="en-US" sz="1800">
                <a:effectLst/>
                <a:latin typeface="Arial" panose="020B0604020202020204" pitchFamily="34" charset="0"/>
                <a:ea typeface="Times New Roman" panose="02020603050405020304" pitchFamily="18" charset="0"/>
              </a:rPr>
              <a:t>with a Work-Based Learning record.</a:t>
            </a:r>
          </a:p>
          <a:p>
            <a:endParaRPr lang="en-US" sz="1800">
              <a:effectLst/>
              <a:latin typeface="Arial" panose="020B0604020202020204" pitchFamily="34" charset="0"/>
            </a:endParaRPr>
          </a:p>
          <a:p>
            <a:pPr marL="0" marR="0">
              <a:spcBef>
                <a:spcPts val="1200"/>
              </a:spcBef>
              <a:spcAft>
                <a:spcPts val="300"/>
              </a:spcAft>
            </a:pPr>
            <a:r>
              <a:rPr lang="en-US" sz="1100" u="sng">
                <a:effectLst/>
                <a:latin typeface="Arial" panose="020B0604020202020204" pitchFamily="34" charset="0"/>
                <a:ea typeface="Times New Roman" panose="02020603050405020304" pitchFamily="18" charset="0"/>
                <a:cs typeface="Arial" panose="020B0604020202020204" pitchFamily="34" charset="0"/>
              </a:rPr>
              <a:t>Students and Student Data to be Included</a:t>
            </a:r>
            <a:r>
              <a:rPr lang="en-US" sz="1100">
                <a:effectLst/>
                <a:latin typeface="Arial" panose="020B0604020202020204" pitchFamily="34" charset="0"/>
                <a:ea typeface="Times New Roman" panose="02020603050405020304" pitchFamily="18" charset="0"/>
                <a:cs typeface="Arial" panose="020B0604020202020204" pitchFamily="34" charset="0"/>
              </a:rPr>
              <a:t>: Students who have a qualifying enrollment and associated Work-Based Learning (WBLR) record:</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Qualifying Enrollment: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Enrollment at the School of Attendance that overlaps the selected Academic Year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Enrollment Status Code = Primary Enrollment (10), Secondary Enrollment (20), Short-Term Enrollment (30)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Grade Level = 9, 10, 11, or 12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Qualifying Work-Based Learning: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50000"/>
              </a:lnSpc>
              <a:spcBef>
                <a:spcPts val="600"/>
              </a:spcBef>
              <a:spcAft>
                <a:spcPts val="300"/>
              </a:spcAft>
              <a:buFont typeface="Courier New" panose="02070309020205020404" pitchFamily="49" charset="0"/>
              <a:buChar char="o"/>
            </a:pPr>
            <a:r>
              <a:rPr lang="en-US" sz="1100">
                <a:effectLst/>
                <a:latin typeface="Arial" panose="020B0604020202020204" pitchFamily="34" charset="0"/>
                <a:ea typeface="Times New Roman" panose="02020603050405020304" pitchFamily="18" charset="0"/>
                <a:cs typeface="Arial" panose="020B0604020202020204" pitchFamily="34" charset="0"/>
              </a:rPr>
              <a:t>Work-Based Learning records in the selected Academic Year at the School of Attendance from the Enrollment record</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1200"/>
              </a:spcBef>
              <a:spcAft>
                <a:spcPts val="300"/>
              </a:spcAft>
            </a:pPr>
            <a:r>
              <a:rPr lang="en-US" sz="1100" u="sng">
                <a:effectLst/>
                <a:latin typeface="Arial" panose="020B0604020202020204" pitchFamily="34" charset="0"/>
                <a:ea typeface="Times New Roman" panose="02020603050405020304" pitchFamily="18" charset="0"/>
                <a:cs typeface="Arial" panose="020B0604020202020204" pitchFamily="34" charset="0"/>
              </a:rPr>
              <a:t>Rules specific to this report:</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Student Information (SINF) data reported or used for selecting student subgroups (e.g. Race/ethnicity, Gender, etc.) are selected from the most recent SINF record that overlaps the qualifying enrollment.</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Student Program (SPRG) data used for selecting student subgroups (e.g., Homeless, Migrant, etc.) are selected from the most recent SPRG record that overlaps the qualifying enrollment record.</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Student English Language Acquisition Status (SELA) data reported or used for selecting student subgroups (e.g. English Learner) are selected from the most recent SELA record that overlaps with the qualifying enrollment.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Arial" panose="020B0604020202020204" pitchFamily="34" charset="0"/>
              </a:rPr>
              <a:t>Foster: see CALPADS Glossary for </a:t>
            </a:r>
            <a:r>
              <a:rPr lang="en-US" sz="1100" i="1">
                <a:effectLst/>
                <a:latin typeface="Arial" panose="020B0604020202020204" pitchFamily="34" charset="0"/>
                <a:ea typeface="Times New Roman" panose="02020603050405020304" pitchFamily="18" charset="0"/>
                <a:cs typeface="Arial" panose="020B0604020202020204" pitchFamily="34" charset="0"/>
              </a:rPr>
              <a:t>Foster Program Eligible</a:t>
            </a:r>
            <a:r>
              <a:rPr lang="en-US" sz="1100">
                <a:effectLst/>
                <a:latin typeface="Arial" panose="020B0604020202020204" pitchFamily="34" charset="0"/>
                <a:ea typeface="Times New Roman" panose="02020603050405020304" pitchFamily="18" charset="0"/>
                <a:cs typeface="Arial" panose="020B0604020202020204" pitchFamily="34" charset="0"/>
              </a:rPr>
              <a:t> for criteria.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600"/>
              </a:spcBef>
              <a:spcAft>
                <a:spcPts val="300"/>
              </a:spcAft>
            </a:pPr>
            <a:r>
              <a:rPr lang="en-US" sz="1100" u="sng">
                <a:effectLst/>
                <a:latin typeface="Arial" panose="020B0604020202020204" pitchFamily="34" charset="0"/>
                <a:ea typeface="Calibri" panose="020F0502020204030204" pitchFamily="34" charset="0"/>
                <a:cs typeface="Arial" panose="020B0604020202020204" pitchFamily="34" charset="0"/>
              </a:rPr>
              <a:t>Status options to be Included:</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cs typeface="Arial" panose="020B0604020202020204" pitchFamily="34" charset="0"/>
              </a:rPr>
              <a:t>Certified – If the selected LEA has a certified snapshot, present this option of the certified revision in Status dropdown</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cs typeface="Arial" panose="020B0604020202020204" pitchFamily="34" charset="0"/>
              </a:rPr>
              <a:t>Revised Uncertified– Present most recent revision that is not already Certified, In Review Uncertified, or Decertified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cs typeface="Arial" panose="020B0604020202020204" pitchFamily="34" charset="0"/>
              </a:rPr>
              <a:t>In Review Uncertified-The revision that is manually flagged by the LEA as currently under review for potential certification.</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cs typeface="Arial" panose="020B0604020202020204" pitchFamily="34" charset="0"/>
              </a:rPr>
              <a:t>Decertified- If the selected LEA has any decertified revisions, and no certified revisions, this option will be available in the Status dropdown to render the report with the most recent decertified revision.</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64</a:t>
            </a:fld>
            <a:endParaRPr lang="en-US"/>
          </a:p>
        </p:txBody>
      </p:sp>
    </p:spTree>
    <p:extLst>
      <p:ext uri="{BB962C8B-B14F-4D97-AF65-F5344CB8AC3E}">
        <p14:creationId xmlns:p14="http://schemas.microsoft.com/office/powerpoint/2010/main" val="39260473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br>
              <a:rPr lang="en-US" dirty="0"/>
            </a:br>
            <a:endParaRPr lang="en-US" dirty="0"/>
          </a:p>
          <a:p>
            <a:pPr>
              <a:defRPr/>
            </a:pPr>
            <a:r>
              <a:rPr lang="en-US" sz="1200" b="1" dirty="0">
                <a:solidFill>
                  <a:srgbClr val="FD7C62"/>
                </a:solidFill>
              </a:rPr>
              <a:t>EOY 2 </a:t>
            </a:r>
            <a:r>
              <a:rPr lang="en-US" sz="1200" dirty="0"/>
              <a:t>requires the </a:t>
            </a:r>
            <a:r>
              <a:rPr lang="en-US" sz="1200" b="1" dirty="0">
                <a:solidFill>
                  <a:srgbClr val="FD7C62"/>
                </a:solidFill>
              </a:rPr>
              <a:t>SDEM, CRSC, SCSC, SCTE </a:t>
            </a:r>
            <a:r>
              <a:rPr lang="en-US" sz="1200" dirty="0">
                <a:solidFill>
                  <a:schemeClr val="tx1">
                    <a:lumMod val="85000"/>
                    <a:lumOff val="15000"/>
                  </a:schemeClr>
                </a:solidFill>
              </a:rPr>
              <a:t>and</a:t>
            </a:r>
            <a:r>
              <a:rPr lang="en-US" sz="1200" b="1" dirty="0">
                <a:solidFill>
                  <a:srgbClr val="FD7C62"/>
                </a:solidFill>
              </a:rPr>
              <a:t> WBLR </a:t>
            </a:r>
            <a:r>
              <a:rPr lang="en-US" sz="1200" dirty="0"/>
              <a:t>records be posted</a:t>
            </a:r>
          </a:p>
          <a:p>
            <a:pPr>
              <a:defRPr/>
            </a:pPr>
            <a:r>
              <a:rPr lang="en-US" sz="1200" b="1" dirty="0">
                <a:solidFill>
                  <a:srgbClr val="FD7C62"/>
                </a:solidFill>
              </a:rPr>
              <a:t>Course completion (CRSC) data </a:t>
            </a:r>
            <a:r>
              <a:rPr lang="en-US" sz="1200" dirty="0"/>
              <a:t>is required  for students in </a:t>
            </a:r>
            <a:r>
              <a:rPr lang="en-US" sz="1200" b="1" dirty="0">
                <a:solidFill>
                  <a:srgbClr val="FD7C62"/>
                </a:solidFill>
              </a:rPr>
              <a:t>departmentalized</a:t>
            </a:r>
            <a:r>
              <a:rPr lang="en-US" sz="1200" dirty="0"/>
              <a:t> classroom settings in grades </a:t>
            </a:r>
            <a:r>
              <a:rPr lang="en-US" sz="1200" b="1" dirty="0">
                <a:solidFill>
                  <a:srgbClr val="FD7C62"/>
                </a:solidFill>
              </a:rPr>
              <a:t>9–12 </a:t>
            </a:r>
            <a:r>
              <a:rPr lang="en-US" sz="1200" dirty="0">
                <a:solidFill>
                  <a:schemeClr val="tx1">
                    <a:lumMod val="75000"/>
                    <a:lumOff val="25000"/>
                  </a:schemeClr>
                </a:solidFill>
              </a:rPr>
              <a:t>a</a:t>
            </a:r>
            <a:r>
              <a:rPr lang="en-US" sz="1200" dirty="0"/>
              <a:t>ttending traditional schools. </a:t>
            </a:r>
            <a:r>
              <a:rPr lang="en-US" sz="1200" b="1" dirty="0">
                <a:solidFill>
                  <a:schemeClr val="accent1"/>
                </a:solidFill>
              </a:rPr>
              <a:t>Optional for 7-8 </a:t>
            </a:r>
            <a:r>
              <a:rPr lang="en-US" sz="1200" dirty="0"/>
              <a:t>grades </a:t>
            </a:r>
          </a:p>
          <a:p>
            <a:pPr>
              <a:defRPr/>
            </a:pPr>
            <a:r>
              <a:rPr lang="en-US" sz="1200" b="1" dirty="0">
                <a:solidFill>
                  <a:srgbClr val="FD7C62"/>
                </a:solidFill>
              </a:rPr>
              <a:t>Grades, credits attempted</a:t>
            </a:r>
            <a:r>
              <a:rPr lang="en-US" sz="1200" dirty="0"/>
              <a:t>, and </a:t>
            </a:r>
            <a:r>
              <a:rPr lang="en-US" sz="1200" b="1" dirty="0">
                <a:solidFill>
                  <a:srgbClr val="FD7C62"/>
                </a:solidFill>
              </a:rPr>
              <a:t>credits </a:t>
            </a:r>
            <a:r>
              <a:rPr lang="en-US" sz="1200" dirty="0"/>
              <a:t>earned are required for grade levels </a:t>
            </a:r>
            <a:r>
              <a:rPr lang="en-US" sz="1200" b="1" dirty="0">
                <a:solidFill>
                  <a:srgbClr val="FD7C62"/>
                </a:solidFill>
              </a:rPr>
              <a:t>9–12. </a:t>
            </a:r>
            <a:r>
              <a:rPr lang="en-US" sz="1200" b="1" dirty="0">
                <a:solidFill>
                  <a:schemeClr val="accent1"/>
                </a:solidFill>
              </a:rPr>
              <a:t>Only grades </a:t>
            </a:r>
            <a:r>
              <a:rPr lang="en-US" sz="1200" dirty="0"/>
              <a:t>are required for </a:t>
            </a:r>
            <a:r>
              <a:rPr lang="en-US" sz="1200" b="1" dirty="0">
                <a:solidFill>
                  <a:schemeClr val="accent1"/>
                </a:solidFill>
              </a:rPr>
              <a:t>7–8.</a:t>
            </a:r>
          </a:p>
          <a:p>
            <a:pPr>
              <a:defRPr/>
            </a:pPr>
            <a:r>
              <a:rPr lang="en-US" sz="1200" dirty="0"/>
              <a:t>Submit</a:t>
            </a:r>
            <a:r>
              <a:rPr lang="en-US" sz="1200" b="1" dirty="0">
                <a:solidFill>
                  <a:srgbClr val="FD7C62"/>
                </a:solidFill>
              </a:rPr>
              <a:t> student course completion (SCSC) </a:t>
            </a:r>
            <a:r>
              <a:rPr lang="en-US" sz="1200" dirty="0"/>
              <a:t>data from </a:t>
            </a:r>
            <a:r>
              <a:rPr lang="en-US" sz="1200" b="1" dirty="0">
                <a:solidFill>
                  <a:srgbClr val="FD7C62"/>
                </a:solidFill>
              </a:rPr>
              <a:t>all official grading periods </a:t>
            </a:r>
            <a:r>
              <a:rPr lang="en-US" sz="1200" dirty="0"/>
              <a:t>for the school year</a:t>
            </a:r>
          </a:p>
          <a:p>
            <a:pPr>
              <a:defRPr/>
            </a:pPr>
            <a:r>
              <a:rPr lang="en-US" sz="1200" dirty="0"/>
              <a:t>LEAs identify CTE participants by submitting </a:t>
            </a:r>
            <a:r>
              <a:rPr lang="en-US" sz="1200" b="1" dirty="0">
                <a:solidFill>
                  <a:srgbClr val="FD7C62"/>
                </a:solidFill>
              </a:rPr>
              <a:t>course completion (SCSC) </a:t>
            </a:r>
            <a:r>
              <a:rPr lang="en-US" sz="1200" dirty="0"/>
              <a:t>data </a:t>
            </a:r>
          </a:p>
          <a:p>
            <a:pPr>
              <a:defRPr/>
            </a:pPr>
            <a:r>
              <a:rPr lang="en-US" sz="1200" b="1" dirty="0">
                <a:solidFill>
                  <a:srgbClr val="FD7C62"/>
                </a:solidFill>
              </a:rPr>
              <a:t>SCTE</a:t>
            </a:r>
            <a:r>
              <a:rPr lang="en-US" sz="1200" dirty="0"/>
              <a:t> records must only be submitted for </a:t>
            </a:r>
            <a:r>
              <a:rPr lang="en-US" sz="1200" b="1" dirty="0">
                <a:solidFill>
                  <a:srgbClr val="FD7C62"/>
                </a:solidFill>
              </a:rPr>
              <a:t>CTE Pathway completers</a:t>
            </a:r>
            <a:r>
              <a:rPr lang="en-US" sz="1200" dirty="0"/>
              <a:t> who finished the </a:t>
            </a:r>
            <a:r>
              <a:rPr lang="en-US" sz="1200" b="1" dirty="0">
                <a:solidFill>
                  <a:srgbClr val="FD7C62"/>
                </a:solidFill>
              </a:rPr>
              <a:t>capstone course in </a:t>
            </a:r>
            <a:r>
              <a:rPr lang="en-US" sz="1200" dirty="0"/>
              <a:t>the </a:t>
            </a:r>
            <a:r>
              <a:rPr lang="en-US" sz="1200" b="1" dirty="0">
                <a:solidFill>
                  <a:srgbClr val="FD7C62"/>
                </a:solidFill>
              </a:rPr>
              <a:t>current academic year</a:t>
            </a:r>
            <a:r>
              <a:rPr lang="en-US" sz="1200"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state level, EOY 2 data are published on Data Quest and the CA School Dashboard, as well as the School Accountability Report Card (SARC) and Ed-Data.</a:t>
            </a:r>
          </a:p>
          <a:p>
            <a:endParaRPr lang="en-US"/>
          </a:p>
          <a:p>
            <a:r>
              <a:rPr lang="en-US"/>
              <a:t>At the federal level, EOY 2 data are sued for the Consolidated State Performance Report (CSPR), Migrant Student Information Exchange, Title 6 and Title 9 funding reports for the Civil Rights Act of 1964, Carl Perkins and CTEIG funding, and Individuals with Disabilities Education Act (IDEA) compliance.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6070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a:t>
            </a:r>
            <a:r>
              <a:rPr lang="en-US" baseline="0"/>
              <a:t> what data is submitted for EOY and what it is used for both at the state and federal levels.  It also shows what impact it will have if your LEA does not certify EOY.</a:t>
            </a:r>
          </a:p>
          <a:p>
            <a:endParaRPr lang="en-US" baseline="0"/>
          </a:p>
          <a:p>
            <a:r>
              <a:rPr lang="en-US" baseline="0"/>
              <a:t>Reminder </a:t>
            </a:r>
            <a:r>
              <a:rPr lang="mr-IN" baseline="0"/>
              <a:t>–</a:t>
            </a:r>
            <a:r>
              <a:rPr lang="en-US" baseline="0"/>
              <a:t> Please note that your EOY 21 data submission is one of the data sources for some of the indicators of the Ca. School Dashboard.  Therefore, it is becoming even more critical to complete and certify the EOY submissions on time.  </a:t>
            </a:r>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68</a:t>
            </a:fld>
            <a:endParaRPr lang="en-US"/>
          </a:p>
        </p:txBody>
      </p:sp>
    </p:spTree>
    <p:extLst>
      <p:ext uri="{BB962C8B-B14F-4D97-AF65-F5344CB8AC3E}">
        <p14:creationId xmlns:p14="http://schemas.microsoft.com/office/powerpoint/2010/main" val="35467170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EEDF0-2E5F-A414-A522-AA0EC4F3E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7BA3B-2485-0348-B64A-13223CBFF5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7F0167-107F-9810-9F7C-65713ED28395}"/>
              </a:ext>
            </a:extLst>
          </p:cNvPr>
          <p:cNvSpPr>
            <a:spLocks noGrp="1"/>
          </p:cNvSpPr>
          <p:nvPr>
            <p:ph type="body" idx="1"/>
          </p:nvPr>
        </p:nvSpPr>
        <p:spPr/>
        <p:txBody>
          <a:bodyPr/>
          <a:lstStyle/>
          <a:p>
            <a:r>
              <a:rPr lang="en-US"/>
              <a:t>This slide contains our suggested EOY milestones</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2B6EBBCD-CB91-6138-B539-DA62DB80A4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182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CSIS LMS, Bridge, the YouTube Channel for CSIS Training, the CALPADS User Manual, the System Documentation page, and the CSIS website are all fantastic resources and locations to find support. The CSIS YouTube Training Channel houses all training recordings, including our orientation and basics, Data Population, Reporting and Certification, advanced, and Skill Building courses.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02292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goal is to help LEAs build their local capacity.  Therefore</a:t>
            </a:r>
          </a:p>
          <a:p>
            <a:endParaRPr lang="en-US"/>
          </a:p>
          <a:p>
            <a:pPr marL="174708" indent="-174708">
              <a:buFont typeface="Arial" panose="020B0604020202020204" pitchFamily="34" charset="0"/>
              <a:buChar char="•"/>
            </a:pPr>
            <a:r>
              <a:rPr lang="en-US"/>
              <a:t>The expectation is for each LEA to resolve all fatal errors by August 3</a:t>
            </a:r>
            <a:r>
              <a:rPr lang="en-US" baseline="30000"/>
              <a:t>rd</a:t>
            </a:r>
            <a:r>
              <a:rPr lang="en-US"/>
              <a:t> and Approve by August 17</a:t>
            </a:r>
            <a:r>
              <a:rPr lang="en-US" baseline="30000"/>
              <a:t>th</a:t>
            </a:r>
            <a:r>
              <a:rPr lang="en-US"/>
              <a:t>   </a:t>
            </a:r>
          </a:p>
          <a:p>
            <a:endParaRPr lang="en-US"/>
          </a:p>
          <a:p>
            <a:r>
              <a:rPr lang="en-US"/>
              <a:t>The EOY snapshot reports will generate on</a:t>
            </a:r>
            <a:r>
              <a:rPr lang="en-US" baseline="0"/>
              <a:t> — </a:t>
            </a:r>
            <a:r>
              <a:rPr lang="en-US" b="1" baseline="0"/>
              <a:t>May 5</a:t>
            </a:r>
            <a:r>
              <a:rPr lang="en-US" b="1" baseline="30000"/>
              <a:t>th</a:t>
            </a:r>
            <a:r>
              <a:rPr lang="en-US" b="1" baseline="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a:t>The EOY zero error milestone is </a:t>
            </a:r>
            <a:r>
              <a:rPr lang="en-US" baseline="0"/>
              <a:t>— </a:t>
            </a:r>
            <a:r>
              <a:rPr lang="en-US" b="1" baseline="0"/>
              <a:t>August 3rd</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a:p>
          <a:p>
            <a:pPr defTabSz="931774">
              <a:defRPr/>
            </a:pPr>
            <a:r>
              <a:rPr lang="en-US"/>
              <a:t>The EOY submission window deadline is </a:t>
            </a:r>
            <a:r>
              <a:rPr lang="en-US" baseline="0"/>
              <a:t>— </a:t>
            </a:r>
            <a:r>
              <a:rPr lang="en-US" b="1" baseline="0"/>
              <a:t>August 17</a:t>
            </a:r>
            <a:r>
              <a:rPr lang="en-US" b="1" baseline="30000"/>
              <a:t>th</a:t>
            </a:r>
            <a:r>
              <a:rPr lang="en-US" b="1" baseline="0"/>
              <a:t> </a:t>
            </a:r>
            <a:endParaRPr lang="en-US" baseline="0"/>
          </a:p>
          <a:p>
            <a:endParaRPr lang="en-US" baseline="0"/>
          </a:p>
          <a:p>
            <a:r>
              <a:rPr lang="en-US" baseline="0"/>
              <a:t>Also, these dates can change so it is best to check the CDE’s calendar using the link on this slide.</a:t>
            </a:r>
          </a:p>
          <a:p>
            <a:r>
              <a:rPr lang="en-US" baseline="0"/>
              <a:t>Minimize data cleanup in CP.  If you are cleaning data (resolving validation and CDDs) for more an 2 weeks in CALPADS, that is an indication there are local issues that need to be addressed.  CDE will always reconsider the timelines if the system is not performing as expected.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28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need to submit a support request, the CALPADS web form is the fastest way to reach out and talk to the service desk. The web form is located under “Help” in the CALPADS web portal, there are service request links in the CALPADS user manual, and you can submit a service request through the CSIS website. In addition to the web form, you can email or telephone the support desk. Please be aware that email and telephone support are not instantaneous, and the web form is the fastest way to obtain support. However, regardless of how you contact the support desk, we will assist you. </a:t>
            </a:r>
          </a:p>
          <a:p>
            <a:endParaRPr lang="en-US"/>
          </a:p>
          <a:p>
            <a:r>
              <a:rPr lang="en-US"/>
              <a:t>Please be aware the there is a CSIS FCMAT listserv which allows you to communicate with CALPADS professionals, whether they be other LEAs, CSIS Client Services team, or members of the CDE. This is a two-way form of communication and adds great value to your support because LEAs using similar local systems can resolve problems related to those systems by direct communication. Also be aware that not pictured here is the CDE listserv for CALPADS. </a:t>
            </a:r>
            <a:r>
              <a:rPr lang="en-US" err="1"/>
              <a:t>Importantand</a:t>
            </a:r>
            <a:r>
              <a:rPr lang="en-US"/>
              <a:t> timely  communications are provided to LEAs through the CALPADS Listserv.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742873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a:t>
            </a:r>
            <a:r>
              <a:rPr lang="en-US" baseline="0"/>
              <a:t> take the time to complete our training survey.  Your responses assist in improving our trainings.  </a:t>
            </a:r>
          </a:p>
          <a:p>
            <a:endParaRPr lang="en-US" baseline="0"/>
          </a:p>
          <a:p>
            <a:r>
              <a:rPr lang="en-US" baseline="0"/>
              <a:t>We review these surveys on a regular basis—in fact due to LEAs’ suggestions we have changed our survey, have included more visual aids, and demonstrations in our trainings.</a:t>
            </a:r>
          </a:p>
          <a:p>
            <a:endParaRPr lang="en-US" baseline="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If you experience any technical difficulty with accessing the survey, please try the alternative long URL:</a:t>
            </a:r>
            <a:endParaRPr lang="en-US"/>
          </a:p>
          <a:p>
            <a:endParaRPr lang="en-US"/>
          </a:p>
          <a:p>
            <a:r>
              <a:rPr lang="en-US"/>
              <a:t>Long URL: https://</a:t>
            </a:r>
            <a:r>
              <a:rPr lang="en-US" err="1"/>
              <a:t>forms.office.com</a:t>
            </a:r>
            <a:r>
              <a:rPr lang="en-US"/>
              <a:t>/Pages/</a:t>
            </a:r>
            <a:r>
              <a:rPr lang="en-US" err="1"/>
              <a:t>ResponsePage.aspx?id</a:t>
            </a:r>
            <a:r>
              <a:rPr lang="en-US"/>
              <a:t>=k1b3XxqV6E2E3dWxsESwNX2FYi3dRZNNt8LpvkF_wmhUNVRLOVBDVkoySE01UTJSRk42VTlaUUFIQi4u</a:t>
            </a:r>
          </a:p>
          <a:p>
            <a:endParaRPr lang="en-US"/>
          </a:p>
          <a:p>
            <a:r>
              <a:rPr lang="en-US"/>
              <a:t>Short URL:</a:t>
            </a:r>
            <a:r>
              <a:rPr lang="en-US" sz="1200" i="0">
                <a:latin typeface="Arial" charset="0"/>
              </a:rPr>
              <a:t> </a:t>
            </a:r>
            <a:r>
              <a:rPr lang="en-US" sz="1200" i="1">
                <a:latin typeface="Calibri" pitchFamily="34" charset="0"/>
                <a:hlinkClick r:id="rId3"/>
              </a:rPr>
              <a:t>https://bit.ly/2MXsECg</a:t>
            </a:r>
            <a:endParaRPr lang="en-US" sz="1200" i="1">
              <a:latin typeface="Calibri" pitchFamily="34" charset="0"/>
            </a:endParaRPr>
          </a:p>
          <a:p>
            <a:endParaRPr lang="en-US" sz="1200" i="1">
              <a:latin typeface="Calibri"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a:t>Thank you for providing us the opportunity to evaluate our trainings.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73</a:t>
            </a:fld>
            <a:endParaRPr lang="en-US" noProof="0"/>
          </a:p>
        </p:txBody>
      </p:sp>
    </p:spTree>
    <p:extLst>
      <p:ext uri="{BB962C8B-B14F-4D97-AF65-F5344CB8AC3E}">
        <p14:creationId xmlns:p14="http://schemas.microsoft.com/office/powerpoint/2010/main" val="384069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This slide outlines the full data submission calendar for the 2025–26 year. However, we will be focusing on </a:t>
            </a:r>
            <a:r>
              <a:rPr lang="en-US" b="0" i="0" dirty="0" err="1">
                <a:effectLst/>
                <a:latin typeface="Segoe UI" panose="020B0502040204020203" pitchFamily="34" charset="0"/>
              </a:rPr>
              <a:t>on</a:t>
            </a:r>
            <a:r>
              <a:rPr lang="en-US" b="0" i="0" dirty="0">
                <a:effectLst/>
                <a:latin typeface="Segoe UI" panose="020B0502040204020203" pitchFamily="34" charset="0"/>
              </a:rPr>
              <a:t> the End‑of‑Year submissions.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The EOY submissions officially open on </a:t>
            </a:r>
            <a:r>
              <a:rPr lang="en-US" b="1" i="0" dirty="0">
                <a:effectLst/>
                <a:latin typeface="Segoe UI" panose="020B0502040204020203" pitchFamily="34" charset="0"/>
              </a:rPr>
              <a:t>May 5, 2026</a:t>
            </a:r>
            <a:r>
              <a:rPr lang="en-US" b="0" i="0" dirty="0">
                <a:effectLst/>
                <a:latin typeface="Segoe UI" panose="020B0502040204020203" pitchFamily="34" charset="0"/>
              </a:rPr>
              <a:t>. That’s the point when the snapshot revisions for EOY are activated and reports reflect counts based on currently uploaded data. Considering the shorter EOY 2 deadline, LEAs are encouraged to start uploading relevant data to CALPADS as data is available and clear any Data Discrepancy errors.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EOY 2 has a certification deadline on </a:t>
            </a:r>
            <a:r>
              <a:rPr lang="en-US" b="1" i="0" dirty="0">
                <a:effectLst/>
                <a:latin typeface="Segoe UI" panose="020B0502040204020203" pitchFamily="34" charset="0"/>
              </a:rPr>
              <a:t>July 17</a:t>
            </a:r>
            <a:r>
              <a:rPr lang="en-US" b="0" i="0" dirty="0">
                <a:effectLst/>
                <a:latin typeface="Segoe UI" panose="020B0502040204020203" pitchFamily="34" charset="0"/>
              </a:rPr>
              <a:t>, followed by its final deadline on </a:t>
            </a:r>
            <a:r>
              <a:rPr lang="en-US" b="1" i="0" dirty="0">
                <a:effectLst/>
                <a:latin typeface="Segoe UI" panose="020B0502040204020203" pitchFamily="34" charset="0"/>
              </a:rPr>
              <a:t>July 31</a:t>
            </a:r>
            <a:r>
              <a:rPr lang="en-US" b="0" i="0" dirty="0">
                <a:effectLst/>
                <a:latin typeface="Segoe UI" panose="020B0502040204020203" pitchFamily="34" charset="0"/>
              </a:rPr>
              <a:t>, which requires SELPA approval.</a:t>
            </a:r>
            <a:br>
              <a:rPr lang="en-US" b="0" i="0" dirty="0">
                <a:effectLst/>
                <a:latin typeface="Segoe UI" panose="020B0502040204020203" pitchFamily="34" charset="0"/>
              </a:rPr>
            </a:br>
            <a:r>
              <a:rPr lang="en-US" b="0" i="0" dirty="0">
                <a:effectLst/>
                <a:latin typeface="Segoe UI" panose="020B0502040204020203" pitchFamily="34" charset="0"/>
              </a:rPr>
              <a:t>EOY 2 has a single Final certification deadline on </a:t>
            </a:r>
            <a:r>
              <a:rPr lang="en-US" b="1" i="0" dirty="0">
                <a:effectLst/>
                <a:latin typeface="Segoe UI" panose="020B0502040204020203" pitchFamily="34" charset="0"/>
              </a:rPr>
              <a:t>August 17</a:t>
            </a:r>
            <a:r>
              <a:rPr lang="en-US" b="0" i="0" dirty="0">
                <a:effectLst/>
                <a:latin typeface="Segoe UI" panose="020B0502040204020203" pitchFamily="34" charset="0"/>
              </a:rPr>
              <a:t>, and there is no amendment window for EOY 2.</a:t>
            </a:r>
          </a:p>
          <a:p>
            <a:pPr fontAlgn="t">
              <a:lnSpc>
                <a:spcPts val="1500"/>
              </a:lnSpc>
              <a:buNone/>
            </a:pPr>
            <a:endParaRPr lang="en-US" b="0" i="0" dirty="0">
              <a:effectLst/>
              <a:latin typeface="Segoe UI" panose="020B0502040204020203" pitchFamily="34" charset="0"/>
            </a:endParaRPr>
          </a:p>
          <a:p>
            <a:pPr fontAlgn="t">
              <a:lnSpc>
                <a:spcPts val="1500"/>
              </a:lnSpc>
              <a:buNone/>
            </a:pPr>
            <a:endParaRPr lang="en-US" b="0" i="0" dirty="0">
              <a:effectLst/>
              <a:latin typeface="Segoe UI" panose="020B0502040204020203" pitchFamily="34" charset="0"/>
            </a:endParaRPr>
          </a:p>
          <a:p>
            <a:pPr fontAlgn="t">
              <a:lnSpc>
                <a:spcPts val="1500"/>
              </a:lnSpc>
              <a:buNone/>
            </a:pPr>
            <a:endParaRPr lang="en-US" b="0" i="0" dirty="0">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24453-352A-44E0-94A8-531830BF3F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932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D59FB0-8998-4C19-8441-28F802CE273F}" type="slidenum">
              <a:rPr lang="en-US" smtClean="0"/>
              <a:t>9</a:t>
            </a:fld>
            <a:endParaRPr lang="en-US"/>
          </a:p>
        </p:txBody>
      </p:sp>
    </p:spTree>
    <p:extLst>
      <p:ext uri="{BB962C8B-B14F-4D97-AF65-F5344CB8AC3E}">
        <p14:creationId xmlns:p14="http://schemas.microsoft.com/office/powerpoint/2010/main" val="361542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769723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6268262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347768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11991509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816487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04634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2 Reporting and Certification v1.0 April 27,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1240216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58881"/>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788213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85338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39674388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072175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053006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863446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926110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86774380"/>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0550592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788213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853384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3967438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072175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053006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863446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926110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86774380"/>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0550592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788213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853384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39674388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07217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0211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053006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863446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926110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86774380"/>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0550592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and Certification v1.0 April 27, 2026</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41655627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596742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3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24644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857083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319340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50061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81297520"/>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EOY 2 Reporting and Certification v1.0 April 27, 2026</a:t>
            </a:r>
          </a:p>
        </p:txBody>
      </p:sp>
      <p:sp>
        <p:nvSpPr>
          <p:cNvPr id="6" name="Slide Number Placeholder 5"/>
          <p:cNvSpPr>
            <a:spLocks noGrp="1"/>
          </p:cNvSpPr>
          <p:nvPr>
            <p:ph type="sldNum" sz="quarter" idx="12"/>
          </p:nvPr>
        </p:nvSpPr>
        <p:spPr/>
        <p:txBody>
          <a:bodyPr/>
          <a:lstStyle/>
          <a:p>
            <a:fld id="{4ECDD915-3E64-BE43-BCD6-776158E29207}" type="slidenum">
              <a:rPr lang="en-US" smtClean="0"/>
              <a:t>‹#›</a:t>
            </a:fld>
            <a:endParaRPr lang="en-US"/>
          </a:p>
        </p:txBody>
      </p:sp>
      <p:sp>
        <p:nvSpPr>
          <p:cNvPr id="12" name="Rectangle 11">
            <a:extLst>
              <a:ext uri="{FF2B5EF4-FFF2-40B4-BE49-F238E27FC236}">
                <a16:creationId xmlns:a16="http://schemas.microsoft.com/office/drawing/2014/main" id="{898B1590-AE84-F249-9078-193F768D06D4}"/>
              </a:ext>
            </a:extLst>
          </p:cNvPr>
          <p:cNvSpPr/>
          <p:nvPr userDrawn="1"/>
        </p:nvSpPr>
        <p:spPr>
          <a:xfrm>
            <a:off x="1" y="864186"/>
            <a:ext cx="12191999" cy="6103144"/>
          </a:xfrm>
          <a:prstGeom prst="rect">
            <a:avLst/>
          </a:prstGeom>
          <a:solidFill>
            <a:srgbClr val="F7F8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 name="Picture 12">
            <a:extLst>
              <a:ext uri="{FF2B5EF4-FFF2-40B4-BE49-F238E27FC236}">
                <a16:creationId xmlns:a16="http://schemas.microsoft.com/office/drawing/2014/main" id="{F1C6A31D-C3C1-7A44-920F-3053E2931536}"/>
              </a:ext>
            </a:extLst>
          </p:cNvPr>
          <p:cNvPicPr>
            <a:picLocks noChangeAspect="1"/>
          </p:cNvPicPr>
          <p:nvPr userDrawn="1"/>
        </p:nvPicPr>
        <p:blipFill>
          <a:blip r:embed="rId2"/>
          <a:stretch>
            <a:fillRect/>
          </a:stretch>
        </p:blipFill>
        <p:spPr>
          <a:xfrm>
            <a:off x="1" y="0"/>
            <a:ext cx="12191999" cy="754856"/>
          </a:xfrm>
          <a:prstGeom prst="rect">
            <a:avLst/>
          </a:prstGeom>
        </p:spPr>
      </p:pic>
      <p:sp>
        <p:nvSpPr>
          <p:cNvPr id="14" name="Title 1">
            <a:extLst>
              <a:ext uri="{FF2B5EF4-FFF2-40B4-BE49-F238E27FC236}">
                <a16:creationId xmlns:a16="http://schemas.microsoft.com/office/drawing/2014/main" id="{ECE43F91-F2ED-804B-9366-780765F841A4}"/>
              </a:ext>
            </a:extLst>
          </p:cNvPr>
          <p:cNvSpPr>
            <a:spLocks noGrp="1"/>
          </p:cNvSpPr>
          <p:nvPr>
            <p:ph type="title"/>
          </p:nvPr>
        </p:nvSpPr>
        <p:spPr>
          <a:xfrm>
            <a:off x="3683000" y="160967"/>
            <a:ext cx="7670800" cy="425334"/>
          </a:xfrm>
        </p:spPr>
        <p:txBody>
          <a:bodyPr anchor="t">
            <a:normAutofit fontScale="90000"/>
          </a:bodyPr>
          <a:lstStyle/>
          <a:p>
            <a:pPr algn="r"/>
            <a:r>
              <a:rPr lang="en-US" sz="2800" b="1">
                <a:solidFill>
                  <a:schemeClr val="bg1"/>
                </a:solidFill>
                <a:latin typeface="Nunito Sans" pitchFamily="2" charset="77"/>
              </a:rPr>
              <a:t>Click to edit Master title style</a:t>
            </a:r>
          </a:p>
        </p:txBody>
      </p:sp>
      <p:sp>
        <p:nvSpPr>
          <p:cNvPr id="15" name="Content Placeholder 2">
            <a:extLst>
              <a:ext uri="{FF2B5EF4-FFF2-40B4-BE49-F238E27FC236}">
                <a16:creationId xmlns:a16="http://schemas.microsoft.com/office/drawing/2014/main" id="{495AEB24-4806-BD40-A184-C7A6A412083E}"/>
              </a:ext>
            </a:extLst>
          </p:cNvPr>
          <p:cNvSpPr>
            <a:spLocks noGrp="1"/>
          </p:cNvSpPr>
          <p:nvPr>
            <p:ph idx="1"/>
          </p:nvPr>
        </p:nvSpPr>
        <p:spPr>
          <a:xfrm>
            <a:off x="838200" y="1104901"/>
            <a:ext cx="10515600" cy="5072063"/>
          </a:xfrm>
        </p:spPr>
        <p:txBody>
          <a:bodyPr/>
          <a:lstStyle/>
          <a:p>
            <a:pPr lvl="0"/>
            <a:r>
              <a:rPr lang="en-US">
                <a:solidFill>
                  <a:schemeClr val="tx2">
                    <a:lumMod val="75000"/>
                  </a:schemeClr>
                </a:solidFill>
                <a:latin typeface="Nunito Sans" pitchFamily="2" charset="77"/>
              </a:rPr>
              <a:t>Edit Master text styles</a:t>
            </a:r>
          </a:p>
        </p:txBody>
      </p:sp>
      <p:pic>
        <p:nvPicPr>
          <p:cNvPr id="16" name="Picture 15">
            <a:extLst>
              <a:ext uri="{FF2B5EF4-FFF2-40B4-BE49-F238E27FC236}">
                <a16:creationId xmlns:a16="http://schemas.microsoft.com/office/drawing/2014/main" id="{16DA130C-D7A2-6748-8B1C-F2772F45549C}"/>
              </a:ext>
            </a:extLst>
          </p:cNvPr>
          <p:cNvPicPr>
            <a:picLocks noChangeAspect="1"/>
          </p:cNvPicPr>
          <p:nvPr userDrawn="1"/>
        </p:nvPicPr>
        <p:blipFill>
          <a:blip r:embed="rId3"/>
          <a:stretch>
            <a:fillRect/>
          </a:stretch>
        </p:blipFill>
        <p:spPr>
          <a:xfrm>
            <a:off x="922260" y="160967"/>
            <a:ext cx="1681179" cy="425335"/>
          </a:xfrm>
          <a:prstGeom prst="rect">
            <a:avLst/>
          </a:prstGeom>
        </p:spPr>
      </p:pic>
    </p:spTree>
    <p:extLst>
      <p:ext uri="{BB962C8B-B14F-4D97-AF65-F5344CB8AC3E}">
        <p14:creationId xmlns:p14="http://schemas.microsoft.com/office/powerpoint/2010/main" val="25720112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1713179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181028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924792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755940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1713179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181028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924792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7559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1713179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181028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924792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755940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7289373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245396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2810590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113910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0457658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65215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248321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575835101"/>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8395131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702590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68206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3767038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643945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895269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1347091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74684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673805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867824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461845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94809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7726727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419807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739744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8205634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0638581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73330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5221887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235236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2526929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29543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384750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5877465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6384602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616457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371294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70586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620516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68322109"/>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989292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417647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361343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027967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473442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29543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384750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5877465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63846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616457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371294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705863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68322109"/>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989292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417647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361343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027967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473442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2954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592846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384750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5877465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6384602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616457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371294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705863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68322109"/>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989292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417647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36134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602381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027967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473442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164665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664581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2707594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1900807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934701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333015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79351895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8382132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7232075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93502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583814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448560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551007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6317921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978860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164026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6023919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803269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301276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8370186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9047553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429565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575272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82821453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675563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1750122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709554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11722623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8268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22864820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2 Reporting and Certification v1.0 April 27,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20144727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and Certification v1.0 April 27, 2026</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40472006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5208573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584514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1525506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11899935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173947912"/>
      </p:ext>
    </p:extLst>
  </p:cSld>
  <p:clrMapOvr>
    <a:overrideClrMapping bg1="lt1" tx1="dk1" bg2="lt2" tx2="dk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7376005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2921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3102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8293943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0906023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401887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4328842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8043556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135244184"/>
      </p:ext>
    </p:extLst>
  </p:cSld>
  <p:clrMapOvr>
    <a:overrideClrMapping bg1="lt1" tx1="dk1" bg2="lt2" tx2="dk2" accent1="accent1" accent2="accent2" accent3="accent3" accent4="accent4" accent5="accent5" accent6="accent6" hlink="hlink" folHlink="folHlink"/>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7789945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569620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343326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931787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41868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6310875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3055304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7018962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7785405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3442964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4971465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870172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636659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6081935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88268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4803955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1464217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5490211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62115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37444084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4244355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0257831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2 Reporting and Certification v1.0 April 27,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63562026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2 Reporting and Certification v1.0 April 27, 2026</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18421880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2138542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87718800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2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8194583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2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9743573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2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26089653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2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81480025"/>
      </p:ext>
    </p:extLst>
  </p:cSld>
  <p:clrMapOvr>
    <a:overrideClrMapping bg1="lt1" tx1="dk1" bg2="lt2" tx2="dk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440712"/>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4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143304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userDrawn="1">
  <p:cSld name="4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240987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186412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3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393930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2880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149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7515652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29321924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412812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7319907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6230616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2464073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a:t>EOY 2 Reporting and Certification v1.0 April 27, 2026</a:t>
            </a:r>
            <a:endParaRPr lang="en-US" noProof="0"/>
          </a:p>
        </p:txBody>
      </p:sp>
    </p:spTree>
    <p:extLst>
      <p:ext uri="{BB962C8B-B14F-4D97-AF65-F5344CB8AC3E}">
        <p14:creationId xmlns:p14="http://schemas.microsoft.com/office/powerpoint/2010/main" val="284521236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88774133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a:t>EOY 2 Reporting and Certification v1.0 April 27, 2026</a:t>
            </a:r>
            <a:endParaRPr lang="es-E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6300348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9223443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31877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561783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617426672"/>
      </p:ext>
    </p:extLst>
  </p:cSld>
  <p:clrMapOvr>
    <a:overrideClrMapping bg1="lt1" tx1="dk1" bg2="lt2" tx2="dk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02557812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100019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5543682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73464687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767564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802858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7514691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5382815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271785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694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621568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496753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4681236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432717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4859762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54957681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3771881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26836226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33619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2399711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2859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0877130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610911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2 Reporting and Certification v1.0 April 27,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25913457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9791058"/>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535519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60414070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80425263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27847350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1702239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71063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47266086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1702239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7106392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17022396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7106392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2935613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99003772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99003772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99003772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62066649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2511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67578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6686150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6686150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668615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9659743"/>
      </p:ext>
    </p:extLst>
  </p:cSld>
  <p:clrMapOvr>
    <a:overrideClrMapping bg1="lt1" tx1="dk1" bg2="lt2" tx2="dk2" accent1="accent1" accent2="accent2" accent3="accent3" accent4="accent4" accent5="accent5" accent6="accent6" hlink="hlink" folHlink="folHlink"/>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88985531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3375596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662275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31610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6492296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868030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36250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8251240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88985531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3375596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6622757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3161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6492296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8680307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8251240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88985531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33755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185343736"/>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6622757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3161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6492296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86803073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8251240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1571515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06823723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6262374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691063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38308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1989685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06823723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6262374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6910633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3830843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0682372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6262374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6910633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3830843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3711956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3130021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0501853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0690647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56460951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2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9098869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2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90988690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2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90988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4855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739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87336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683618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227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1458434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443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6358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886231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0405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990962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28361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4091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975971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369679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45932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209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7253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42906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1101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13965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41203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8152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3621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89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2122405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334041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003634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61075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156570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134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7845682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765816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17064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24490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246714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2 Reporting and Certification v1.0 April 27, 2026</a:t>
            </a:r>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5038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545423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725191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2 Reporting and Certification v1.0 April 27, 2026</a:t>
            </a:r>
          </a:p>
        </p:txBody>
      </p:sp>
    </p:spTree>
    <p:extLst>
      <p:ext uri="{BB962C8B-B14F-4D97-AF65-F5344CB8AC3E}">
        <p14:creationId xmlns:p14="http://schemas.microsoft.com/office/powerpoint/2010/main" val="458693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2 Reporting and Certification v1.0 April 27,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928942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170537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11164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159279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013013748"/>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4631832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0130848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00478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2780644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190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2 Reporting and Certification v1.0 April 27,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244567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2 Reporting and Certification v1.0 April 27,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203146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161692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2642569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8043572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754182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2 Reporting and Certification v1.0 April 27,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16163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2 Reporting and Certification v1.0 April 27,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033154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2 Reporting and Certification v1.0 April 27,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276518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118598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image" Target="../media/image2.svg"/><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image" Target="../media/image1.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theme" Target="../theme/theme2.xml"/><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02.xml"/><Relationship Id="rId21" Type="http://schemas.openxmlformats.org/officeDocument/2006/relationships/slideLayout" Target="../slideLayouts/slideLayout97.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63" Type="http://schemas.openxmlformats.org/officeDocument/2006/relationships/slideLayout" Target="../slideLayouts/slideLayout139.xml"/><Relationship Id="rId68" Type="http://schemas.openxmlformats.org/officeDocument/2006/relationships/slideLayout" Target="../slideLayouts/slideLayout144.xml"/><Relationship Id="rId16" Type="http://schemas.openxmlformats.org/officeDocument/2006/relationships/slideLayout" Target="../slideLayouts/slideLayout9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3" Type="http://schemas.openxmlformats.org/officeDocument/2006/relationships/slideLayout" Target="../slideLayouts/slideLayout129.xml"/><Relationship Id="rId58" Type="http://schemas.openxmlformats.org/officeDocument/2006/relationships/slideLayout" Target="../slideLayouts/slideLayout134.xml"/><Relationship Id="rId66" Type="http://schemas.openxmlformats.org/officeDocument/2006/relationships/slideLayout" Target="../slideLayouts/slideLayout142.xml"/><Relationship Id="rId74" Type="http://schemas.openxmlformats.org/officeDocument/2006/relationships/slideLayout" Target="../slideLayouts/slideLayout150.xml"/><Relationship Id="rId79" Type="http://schemas.openxmlformats.org/officeDocument/2006/relationships/image" Target="../media/image1.png"/><Relationship Id="rId5" Type="http://schemas.openxmlformats.org/officeDocument/2006/relationships/slideLayout" Target="../slideLayouts/slideLayout81.xml"/><Relationship Id="rId61" Type="http://schemas.openxmlformats.org/officeDocument/2006/relationships/slideLayout" Target="../slideLayouts/slideLayout137.xml"/><Relationship Id="rId19" Type="http://schemas.openxmlformats.org/officeDocument/2006/relationships/slideLayout" Target="../slideLayouts/slideLayout9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56" Type="http://schemas.openxmlformats.org/officeDocument/2006/relationships/slideLayout" Target="../slideLayouts/slideLayout132.xml"/><Relationship Id="rId64" Type="http://schemas.openxmlformats.org/officeDocument/2006/relationships/slideLayout" Target="../slideLayouts/slideLayout140.xml"/><Relationship Id="rId69" Type="http://schemas.openxmlformats.org/officeDocument/2006/relationships/slideLayout" Target="../slideLayouts/slideLayout145.xml"/><Relationship Id="rId77" Type="http://schemas.openxmlformats.org/officeDocument/2006/relationships/slideLayout" Target="../slideLayouts/slideLayout153.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72" Type="http://schemas.openxmlformats.org/officeDocument/2006/relationships/slideLayout" Target="../slideLayouts/slideLayout148.xml"/><Relationship Id="rId80" Type="http://schemas.openxmlformats.org/officeDocument/2006/relationships/image" Target="../media/image2.svg"/><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59" Type="http://schemas.openxmlformats.org/officeDocument/2006/relationships/slideLayout" Target="../slideLayouts/slideLayout135.xml"/><Relationship Id="rId67" Type="http://schemas.openxmlformats.org/officeDocument/2006/relationships/slideLayout" Target="../slideLayouts/slideLayout143.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54" Type="http://schemas.openxmlformats.org/officeDocument/2006/relationships/slideLayout" Target="../slideLayouts/slideLayout130.xml"/><Relationship Id="rId62" Type="http://schemas.openxmlformats.org/officeDocument/2006/relationships/slideLayout" Target="../slideLayouts/slideLayout138.xml"/><Relationship Id="rId70" Type="http://schemas.openxmlformats.org/officeDocument/2006/relationships/slideLayout" Target="../slideLayouts/slideLayout146.xml"/><Relationship Id="rId75" Type="http://schemas.openxmlformats.org/officeDocument/2006/relationships/slideLayout" Target="../slideLayouts/slideLayout151.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 Id="rId57" Type="http://schemas.openxmlformats.org/officeDocument/2006/relationships/slideLayout" Target="../slideLayouts/slideLayout133.xml"/><Relationship Id="rId10" Type="http://schemas.openxmlformats.org/officeDocument/2006/relationships/slideLayout" Target="../slideLayouts/slideLayout86.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slideLayout" Target="../slideLayouts/slideLayout128.xml"/><Relationship Id="rId60" Type="http://schemas.openxmlformats.org/officeDocument/2006/relationships/slideLayout" Target="../slideLayouts/slideLayout136.xml"/><Relationship Id="rId65" Type="http://schemas.openxmlformats.org/officeDocument/2006/relationships/slideLayout" Target="../slideLayouts/slideLayout141.xml"/><Relationship Id="rId73" Type="http://schemas.openxmlformats.org/officeDocument/2006/relationships/slideLayout" Target="../slideLayouts/slideLayout149.xml"/><Relationship Id="rId78" Type="http://schemas.openxmlformats.org/officeDocument/2006/relationships/theme" Target="../theme/theme3.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9" Type="http://schemas.openxmlformats.org/officeDocument/2006/relationships/slideLayout" Target="../slideLayouts/slideLayout115.xml"/><Relationship Id="rId34" Type="http://schemas.openxmlformats.org/officeDocument/2006/relationships/slideLayout" Target="../slideLayouts/slideLayout110.xml"/><Relationship Id="rId50" Type="http://schemas.openxmlformats.org/officeDocument/2006/relationships/slideLayout" Target="../slideLayouts/slideLayout126.xml"/><Relationship Id="rId55" Type="http://schemas.openxmlformats.org/officeDocument/2006/relationships/slideLayout" Target="../slideLayouts/slideLayout131.xml"/><Relationship Id="rId76" Type="http://schemas.openxmlformats.org/officeDocument/2006/relationships/slideLayout" Target="../slideLayouts/slideLayout152.xml"/><Relationship Id="rId7" Type="http://schemas.openxmlformats.org/officeDocument/2006/relationships/slideLayout" Target="../slideLayouts/slideLayout83.xml"/><Relationship Id="rId71" Type="http://schemas.openxmlformats.org/officeDocument/2006/relationships/slideLayout" Target="../slideLayouts/slideLayout147.xml"/><Relationship Id="rId2" Type="http://schemas.openxmlformats.org/officeDocument/2006/relationships/slideLayout" Target="../slideLayouts/slideLayout78.xml"/><Relationship Id="rId29" Type="http://schemas.openxmlformats.org/officeDocument/2006/relationships/slideLayout" Target="../slideLayouts/slideLayout10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79.xml"/><Relationship Id="rId21" Type="http://schemas.openxmlformats.org/officeDocument/2006/relationships/slideLayout" Target="../slideLayouts/slideLayout174.xml"/><Relationship Id="rId42" Type="http://schemas.openxmlformats.org/officeDocument/2006/relationships/slideLayout" Target="../slideLayouts/slideLayout195.xml"/><Relationship Id="rId47" Type="http://schemas.openxmlformats.org/officeDocument/2006/relationships/slideLayout" Target="../slideLayouts/slideLayout200.xml"/><Relationship Id="rId63" Type="http://schemas.openxmlformats.org/officeDocument/2006/relationships/slideLayout" Target="../slideLayouts/slideLayout216.xml"/><Relationship Id="rId68" Type="http://schemas.openxmlformats.org/officeDocument/2006/relationships/slideLayout" Target="../slideLayouts/slideLayout221.xml"/><Relationship Id="rId7" Type="http://schemas.openxmlformats.org/officeDocument/2006/relationships/slideLayout" Target="../slideLayouts/slideLayout160.xml"/><Relationship Id="rId71" Type="http://schemas.openxmlformats.org/officeDocument/2006/relationships/image" Target="../media/image2.svg"/><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9" Type="http://schemas.openxmlformats.org/officeDocument/2006/relationships/slideLayout" Target="../slideLayouts/slideLayout182.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45" Type="http://schemas.openxmlformats.org/officeDocument/2006/relationships/slideLayout" Target="../slideLayouts/slideLayout198.xml"/><Relationship Id="rId53" Type="http://schemas.openxmlformats.org/officeDocument/2006/relationships/slideLayout" Target="../slideLayouts/slideLayout206.xml"/><Relationship Id="rId58" Type="http://schemas.openxmlformats.org/officeDocument/2006/relationships/slideLayout" Target="../slideLayouts/slideLayout211.xml"/><Relationship Id="rId66" Type="http://schemas.openxmlformats.org/officeDocument/2006/relationships/slideLayout" Target="../slideLayouts/slideLayout219.xml"/><Relationship Id="rId5" Type="http://schemas.openxmlformats.org/officeDocument/2006/relationships/slideLayout" Target="../slideLayouts/slideLayout158.xml"/><Relationship Id="rId61" Type="http://schemas.openxmlformats.org/officeDocument/2006/relationships/slideLayout" Target="../slideLayouts/slideLayout214.xml"/><Relationship Id="rId19" Type="http://schemas.openxmlformats.org/officeDocument/2006/relationships/slideLayout" Target="../slideLayouts/slideLayout17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43" Type="http://schemas.openxmlformats.org/officeDocument/2006/relationships/slideLayout" Target="../slideLayouts/slideLayout196.xml"/><Relationship Id="rId48" Type="http://schemas.openxmlformats.org/officeDocument/2006/relationships/slideLayout" Target="../slideLayouts/slideLayout201.xml"/><Relationship Id="rId56" Type="http://schemas.openxmlformats.org/officeDocument/2006/relationships/slideLayout" Target="../slideLayouts/slideLayout209.xml"/><Relationship Id="rId64" Type="http://schemas.openxmlformats.org/officeDocument/2006/relationships/slideLayout" Target="../slideLayouts/slideLayout217.xml"/><Relationship Id="rId69" Type="http://schemas.openxmlformats.org/officeDocument/2006/relationships/theme" Target="../theme/theme4.xml"/><Relationship Id="rId8" Type="http://schemas.openxmlformats.org/officeDocument/2006/relationships/slideLayout" Target="../slideLayouts/slideLayout161.xml"/><Relationship Id="rId51" Type="http://schemas.openxmlformats.org/officeDocument/2006/relationships/slideLayout" Target="../slideLayouts/slideLayout204.xml"/><Relationship Id="rId3" Type="http://schemas.openxmlformats.org/officeDocument/2006/relationships/slideLayout" Target="../slideLayouts/slideLayout156.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46" Type="http://schemas.openxmlformats.org/officeDocument/2006/relationships/slideLayout" Target="../slideLayouts/slideLayout199.xml"/><Relationship Id="rId59" Type="http://schemas.openxmlformats.org/officeDocument/2006/relationships/slideLayout" Target="../slideLayouts/slideLayout212.xml"/><Relationship Id="rId67" Type="http://schemas.openxmlformats.org/officeDocument/2006/relationships/slideLayout" Target="../slideLayouts/slideLayout220.xml"/><Relationship Id="rId20" Type="http://schemas.openxmlformats.org/officeDocument/2006/relationships/slideLayout" Target="../slideLayouts/slideLayout173.xml"/><Relationship Id="rId41" Type="http://schemas.openxmlformats.org/officeDocument/2006/relationships/slideLayout" Target="../slideLayouts/slideLayout194.xml"/><Relationship Id="rId54" Type="http://schemas.openxmlformats.org/officeDocument/2006/relationships/slideLayout" Target="../slideLayouts/slideLayout207.xml"/><Relationship Id="rId62" Type="http://schemas.openxmlformats.org/officeDocument/2006/relationships/slideLayout" Target="../slideLayouts/slideLayout215.xml"/><Relationship Id="rId70" Type="http://schemas.openxmlformats.org/officeDocument/2006/relationships/image" Target="../media/image1.png"/><Relationship Id="rId1" Type="http://schemas.openxmlformats.org/officeDocument/2006/relationships/slideLayout" Target="../slideLayouts/slideLayout154.xml"/><Relationship Id="rId6" Type="http://schemas.openxmlformats.org/officeDocument/2006/relationships/slideLayout" Target="../slideLayouts/slideLayout159.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49" Type="http://schemas.openxmlformats.org/officeDocument/2006/relationships/slideLayout" Target="../slideLayouts/slideLayout202.xml"/><Relationship Id="rId57" Type="http://schemas.openxmlformats.org/officeDocument/2006/relationships/slideLayout" Target="../slideLayouts/slideLayout210.xml"/><Relationship Id="rId10" Type="http://schemas.openxmlformats.org/officeDocument/2006/relationships/slideLayout" Target="../slideLayouts/slideLayout163.xml"/><Relationship Id="rId31" Type="http://schemas.openxmlformats.org/officeDocument/2006/relationships/slideLayout" Target="../slideLayouts/slideLayout184.xml"/><Relationship Id="rId44" Type="http://schemas.openxmlformats.org/officeDocument/2006/relationships/slideLayout" Target="../slideLayouts/slideLayout197.xml"/><Relationship Id="rId52" Type="http://schemas.openxmlformats.org/officeDocument/2006/relationships/slideLayout" Target="../slideLayouts/slideLayout205.xml"/><Relationship Id="rId60" Type="http://schemas.openxmlformats.org/officeDocument/2006/relationships/slideLayout" Target="../slideLayouts/slideLayout213.xml"/><Relationship Id="rId65" Type="http://schemas.openxmlformats.org/officeDocument/2006/relationships/slideLayout" Target="../slideLayouts/slideLayout218.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9" Type="http://schemas.openxmlformats.org/officeDocument/2006/relationships/slideLayout" Target="../slideLayouts/slideLayout192.xml"/><Relationship Id="rId34" Type="http://schemas.openxmlformats.org/officeDocument/2006/relationships/slideLayout" Target="../slideLayouts/slideLayout187.xml"/><Relationship Id="rId50" Type="http://schemas.openxmlformats.org/officeDocument/2006/relationships/slideLayout" Target="../slideLayouts/slideLayout203.xml"/><Relationship Id="rId55" Type="http://schemas.openxmlformats.org/officeDocument/2006/relationships/slideLayout" Target="../slideLayouts/slideLayout20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slideLayout" Target="../slideLayouts/slideLayout247.xml"/><Relationship Id="rId39" Type="http://schemas.openxmlformats.org/officeDocument/2006/relationships/image" Target="../media/image2.svg"/><Relationship Id="rId21" Type="http://schemas.openxmlformats.org/officeDocument/2006/relationships/slideLayout" Target="../slideLayouts/slideLayout242.xml"/><Relationship Id="rId34" Type="http://schemas.openxmlformats.org/officeDocument/2006/relationships/slideLayout" Target="../slideLayouts/slideLayout255.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33" Type="http://schemas.openxmlformats.org/officeDocument/2006/relationships/slideLayout" Target="../slideLayouts/slideLayout254.xml"/><Relationship Id="rId38" Type="http://schemas.openxmlformats.org/officeDocument/2006/relationships/image" Target="../media/image1.png"/><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29" Type="http://schemas.openxmlformats.org/officeDocument/2006/relationships/slideLayout" Target="../slideLayouts/slideLayout250.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32" Type="http://schemas.openxmlformats.org/officeDocument/2006/relationships/slideLayout" Target="../slideLayouts/slideLayout253.xml"/><Relationship Id="rId37" Type="http://schemas.openxmlformats.org/officeDocument/2006/relationships/theme" Target="../theme/theme5.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slideLayout" Target="../slideLayouts/slideLayout249.xml"/><Relationship Id="rId36" Type="http://schemas.openxmlformats.org/officeDocument/2006/relationships/slideLayout" Target="../slideLayouts/slideLayout257.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31" Type="http://schemas.openxmlformats.org/officeDocument/2006/relationships/slideLayout" Target="../slideLayouts/slideLayout252.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slideLayout" Target="../slideLayouts/slideLayout248.xml"/><Relationship Id="rId30" Type="http://schemas.openxmlformats.org/officeDocument/2006/relationships/slideLayout" Target="../slideLayouts/slideLayout251.xml"/><Relationship Id="rId35" Type="http://schemas.openxmlformats.org/officeDocument/2006/relationships/slideLayout" Target="../slideLayouts/slideLayout256.xml"/><Relationship Id="rId8" Type="http://schemas.openxmlformats.org/officeDocument/2006/relationships/slideLayout" Target="../slideLayouts/slideLayout229.xml"/><Relationship Id="rId3" Type="http://schemas.openxmlformats.org/officeDocument/2006/relationships/slideLayout" Target="../slideLayouts/slideLayout22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26" Type="http://schemas.openxmlformats.org/officeDocument/2006/relationships/slideLayout" Target="../slideLayouts/slideLayout283.xml"/><Relationship Id="rId39" Type="http://schemas.openxmlformats.org/officeDocument/2006/relationships/slideLayout" Target="../slideLayouts/slideLayout296.xml"/><Relationship Id="rId21" Type="http://schemas.openxmlformats.org/officeDocument/2006/relationships/slideLayout" Target="../slideLayouts/slideLayout278.xml"/><Relationship Id="rId34" Type="http://schemas.openxmlformats.org/officeDocument/2006/relationships/slideLayout" Target="../slideLayouts/slideLayout291.xml"/><Relationship Id="rId42" Type="http://schemas.openxmlformats.org/officeDocument/2006/relationships/slideLayout" Target="../slideLayouts/slideLayout299.xml"/><Relationship Id="rId47" Type="http://schemas.openxmlformats.org/officeDocument/2006/relationships/image" Target="../media/image1.png"/><Relationship Id="rId7" Type="http://schemas.openxmlformats.org/officeDocument/2006/relationships/slideLayout" Target="../slideLayouts/slideLayout264.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9" Type="http://schemas.openxmlformats.org/officeDocument/2006/relationships/slideLayout" Target="../slideLayouts/slideLayout286.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slideLayout" Target="../slideLayouts/slideLayout281.xml"/><Relationship Id="rId32" Type="http://schemas.openxmlformats.org/officeDocument/2006/relationships/slideLayout" Target="../slideLayouts/slideLayout289.xml"/><Relationship Id="rId37" Type="http://schemas.openxmlformats.org/officeDocument/2006/relationships/slideLayout" Target="../slideLayouts/slideLayout294.xml"/><Relationship Id="rId40" Type="http://schemas.openxmlformats.org/officeDocument/2006/relationships/slideLayout" Target="../slideLayouts/slideLayout297.xml"/><Relationship Id="rId45" Type="http://schemas.openxmlformats.org/officeDocument/2006/relationships/slideLayout" Target="../slideLayouts/slideLayout302.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slideLayout" Target="../slideLayouts/slideLayout280.xml"/><Relationship Id="rId28" Type="http://schemas.openxmlformats.org/officeDocument/2006/relationships/slideLayout" Target="../slideLayouts/slideLayout285.xml"/><Relationship Id="rId36" Type="http://schemas.openxmlformats.org/officeDocument/2006/relationships/slideLayout" Target="../slideLayouts/slideLayout293.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31" Type="http://schemas.openxmlformats.org/officeDocument/2006/relationships/slideLayout" Target="../slideLayouts/slideLayout288.xml"/><Relationship Id="rId44" Type="http://schemas.openxmlformats.org/officeDocument/2006/relationships/slideLayout" Target="../slideLayouts/slideLayout301.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slideLayout" Target="../slideLayouts/slideLayout279.xml"/><Relationship Id="rId27" Type="http://schemas.openxmlformats.org/officeDocument/2006/relationships/slideLayout" Target="../slideLayouts/slideLayout284.xml"/><Relationship Id="rId30" Type="http://schemas.openxmlformats.org/officeDocument/2006/relationships/slideLayout" Target="../slideLayouts/slideLayout287.xml"/><Relationship Id="rId35" Type="http://schemas.openxmlformats.org/officeDocument/2006/relationships/slideLayout" Target="../slideLayouts/slideLayout292.xml"/><Relationship Id="rId43" Type="http://schemas.openxmlformats.org/officeDocument/2006/relationships/slideLayout" Target="../slideLayouts/slideLayout300.xml"/><Relationship Id="rId48" Type="http://schemas.openxmlformats.org/officeDocument/2006/relationships/image" Target="../media/image2.svg"/><Relationship Id="rId8" Type="http://schemas.openxmlformats.org/officeDocument/2006/relationships/slideLayout" Target="../slideLayouts/slideLayout265.xml"/><Relationship Id="rId3" Type="http://schemas.openxmlformats.org/officeDocument/2006/relationships/slideLayout" Target="../slideLayouts/slideLayout260.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5" Type="http://schemas.openxmlformats.org/officeDocument/2006/relationships/slideLayout" Target="../slideLayouts/slideLayout282.xml"/><Relationship Id="rId33" Type="http://schemas.openxmlformats.org/officeDocument/2006/relationships/slideLayout" Target="../slideLayouts/slideLayout290.xml"/><Relationship Id="rId38" Type="http://schemas.openxmlformats.org/officeDocument/2006/relationships/slideLayout" Target="../slideLayouts/slideLayout295.xml"/><Relationship Id="rId46" Type="http://schemas.openxmlformats.org/officeDocument/2006/relationships/theme" Target="../theme/theme6.xml"/><Relationship Id="rId20" Type="http://schemas.openxmlformats.org/officeDocument/2006/relationships/slideLayout" Target="../slideLayouts/slideLayout277.xml"/><Relationship Id="rId41" Type="http://schemas.openxmlformats.org/officeDocument/2006/relationships/slideLayout" Target="../slideLayouts/slideLayout298.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28.xml"/><Relationship Id="rId21" Type="http://schemas.openxmlformats.org/officeDocument/2006/relationships/slideLayout" Target="../slideLayouts/slideLayout323.xml"/><Relationship Id="rId42" Type="http://schemas.openxmlformats.org/officeDocument/2006/relationships/slideLayout" Target="../slideLayouts/slideLayout344.xml"/><Relationship Id="rId47" Type="http://schemas.openxmlformats.org/officeDocument/2006/relationships/slideLayout" Target="../slideLayouts/slideLayout349.xml"/><Relationship Id="rId63" Type="http://schemas.openxmlformats.org/officeDocument/2006/relationships/slideLayout" Target="../slideLayouts/slideLayout365.xml"/><Relationship Id="rId68" Type="http://schemas.openxmlformats.org/officeDocument/2006/relationships/slideLayout" Target="../slideLayouts/slideLayout370.xml"/><Relationship Id="rId84" Type="http://schemas.openxmlformats.org/officeDocument/2006/relationships/slideLayout" Target="../slideLayouts/slideLayout386.xml"/><Relationship Id="rId89" Type="http://schemas.openxmlformats.org/officeDocument/2006/relationships/slideLayout" Target="../slideLayouts/slideLayout391.xml"/><Relationship Id="rId16" Type="http://schemas.openxmlformats.org/officeDocument/2006/relationships/slideLayout" Target="../slideLayouts/slideLayout318.xml"/><Relationship Id="rId11" Type="http://schemas.openxmlformats.org/officeDocument/2006/relationships/slideLayout" Target="../slideLayouts/slideLayout313.xml"/><Relationship Id="rId32" Type="http://schemas.openxmlformats.org/officeDocument/2006/relationships/slideLayout" Target="../slideLayouts/slideLayout334.xml"/><Relationship Id="rId37" Type="http://schemas.openxmlformats.org/officeDocument/2006/relationships/slideLayout" Target="../slideLayouts/slideLayout339.xml"/><Relationship Id="rId53" Type="http://schemas.openxmlformats.org/officeDocument/2006/relationships/slideLayout" Target="../slideLayouts/slideLayout355.xml"/><Relationship Id="rId58" Type="http://schemas.openxmlformats.org/officeDocument/2006/relationships/slideLayout" Target="../slideLayouts/slideLayout360.xml"/><Relationship Id="rId74" Type="http://schemas.openxmlformats.org/officeDocument/2006/relationships/slideLayout" Target="../slideLayouts/slideLayout376.xml"/><Relationship Id="rId79" Type="http://schemas.openxmlformats.org/officeDocument/2006/relationships/slideLayout" Target="../slideLayouts/slideLayout381.xml"/><Relationship Id="rId5" Type="http://schemas.openxmlformats.org/officeDocument/2006/relationships/slideLayout" Target="../slideLayouts/slideLayout307.xml"/><Relationship Id="rId90" Type="http://schemas.openxmlformats.org/officeDocument/2006/relationships/slideLayout" Target="../slideLayouts/slideLayout392.xml"/><Relationship Id="rId95" Type="http://schemas.openxmlformats.org/officeDocument/2006/relationships/image" Target="../media/image2.svg"/><Relationship Id="rId22" Type="http://schemas.openxmlformats.org/officeDocument/2006/relationships/slideLayout" Target="../slideLayouts/slideLayout324.xml"/><Relationship Id="rId27" Type="http://schemas.openxmlformats.org/officeDocument/2006/relationships/slideLayout" Target="../slideLayouts/slideLayout329.xml"/><Relationship Id="rId43" Type="http://schemas.openxmlformats.org/officeDocument/2006/relationships/slideLayout" Target="../slideLayouts/slideLayout345.xml"/><Relationship Id="rId48" Type="http://schemas.openxmlformats.org/officeDocument/2006/relationships/slideLayout" Target="../slideLayouts/slideLayout350.xml"/><Relationship Id="rId64" Type="http://schemas.openxmlformats.org/officeDocument/2006/relationships/slideLayout" Target="../slideLayouts/slideLayout366.xml"/><Relationship Id="rId69" Type="http://schemas.openxmlformats.org/officeDocument/2006/relationships/slideLayout" Target="../slideLayouts/slideLayout371.xml"/><Relationship Id="rId8" Type="http://schemas.openxmlformats.org/officeDocument/2006/relationships/slideLayout" Target="../slideLayouts/slideLayout310.xml"/><Relationship Id="rId51" Type="http://schemas.openxmlformats.org/officeDocument/2006/relationships/slideLayout" Target="../slideLayouts/slideLayout353.xml"/><Relationship Id="rId72" Type="http://schemas.openxmlformats.org/officeDocument/2006/relationships/slideLayout" Target="../slideLayouts/slideLayout374.xml"/><Relationship Id="rId80" Type="http://schemas.openxmlformats.org/officeDocument/2006/relationships/slideLayout" Target="../slideLayouts/slideLayout382.xml"/><Relationship Id="rId85" Type="http://schemas.openxmlformats.org/officeDocument/2006/relationships/slideLayout" Target="../slideLayouts/slideLayout387.xml"/><Relationship Id="rId93" Type="http://schemas.openxmlformats.org/officeDocument/2006/relationships/theme" Target="../theme/theme7.xml"/><Relationship Id="rId3" Type="http://schemas.openxmlformats.org/officeDocument/2006/relationships/slideLayout" Target="../slideLayouts/slideLayout305.xml"/><Relationship Id="rId12" Type="http://schemas.openxmlformats.org/officeDocument/2006/relationships/slideLayout" Target="../slideLayouts/slideLayout314.xml"/><Relationship Id="rId17" Type="http://schemas.openxmlformats.org/officeDocument/2006/relationships/slideLayout" Target="../slideLayouts/slideLayout319.xml"/><Relationship Id="rId25" Type="http://schemas.openxmlformats.org/officeDocument/2006/relationships/slideLayout" Target="../slideLayouts/slideLayout327.xml"/><Relationship Id="rId33" Type="http://schemas.openxmlformats.org/officeDocument/2006/relationships/slideLayout" Target="../slideLayouts/slideLayout335.xml"/><Relationship Id="rId38" Type="http://schemas.openxmlformats.org/officeDocument/2006/relationships/slideLayout" Target="../slideLayouts/slideLayout340.xml"/><Relationship Id="rId46" Type="http://schemas.openxmlformats.org/officeDocument/2006/relationships/slideLayout" Target="../slideLayouts/slideLayout348.xml"/><Relationship Id="rId59" Type="http://schemas.openxmlformats.org/officeDocument/2006/relationships/slideLayout" Target="../slideLayouts/slideLayout361.xml"/><Relationship Id="rId67" Type="http://schemas.openxmlformats.org/officeDocument/2006/relationships/slideLayout" Target="../slideLayouts/slideLayout369.xml"/><Relationship Id="rId20" Type="http://schemas.openxmlformats.org/officeDocument/2006/relationships/slideLayout" Target="../slideLayouts/slideLayout322.xml"/><Relationship Id="rId41" Type="http://schemas.openxmlformats.org/officeDocument/2006/relationships/slideLayout" Target="../slideLayouts/slideLayout343.xml"/><Relationship Id="rId54" Type="http://schemas.openxmlformats.org/officeDocument/2006/relationships/slideLayout" Target="../slideLayouts/slideLayout356.xml"/><Relationship Id="rId62" Type="http://schemas.openxmlformats.org/officeDocument/2006/relationships/slideLayout" Target="../slideLayouts/slideLayout364.xml"/><Relationship Id="rId70" Type="http://schemas.openxmlformats.org/officeDocument/2006/relationships/slideLayout" Target="../slideLayouts/slideLayout372.xml"/><Relationship Id="rId75" Type="http://schemas.openxmlformats.org/officeDocument/2006/relationships/slideLayout" Target="../slideLayouts/slideLayout377.xml"/><Relationship Id="rId83" Type="http://schemas.openxmlformats.org/officeDocument/2006/relationships/slideLayout" Target="../slideLayouts/slideLayout385.xml"/><Relationship Id="rId88" Type="http://schemas.openxmlformats.org/officeDocument/2006/relationships/slideLayout" Target="../slideLayouts/slideLayout390.xml"/><Relationship Id="rId91" Type="http://schemas.openxmlformats.org/officeDocument/2006/relationships/slideLayout" Target="../slideLayouts/slideLayout393.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5" Type="http://schemas.openxmlformats.org/officeDocument/2006/relationships/slideLayout" Target="../slideLayouts/slideLayout317.xml"/><Relationship Id="rId23" Type="http://schemas.openxmlformats.org/officeDocument/2006/relationships/slideLayout" Target="../slideLayouts/slideLayout325.xml"/><Relationship Id="rId28" Type="http://schemas.openxmlformats.org/officeDocument/2006/relationships/slideLayout" Target="../slideLayouts/slideLayout330.xml"/><Relationship Id="rId36" Type="http://schemas.openxmlformats.org/officeDocument/2006/relationships/slideLayout" Target="../slideLayouts/slideLayout338.xml"/><Relationship Id="rId49" Type="http://schemas.openxmlformats.org/officeDocument/2006/relationships/slideLayout" Target="../slideLayouts/slideLayout351.xml"/><Relationship Id="rId57" Type="http://schemas.openxmlformats.org/officeDocument/2006/relationships/slideLayout" Target="../slideLayouts/slideLayout359.xml"/><Relationship Id="rId10" Type="http://schemas.openxmlformats.org/officeDocument/2006/relationships/slideLayout" Target="../slideLayouts/slideLayout312.xml"/><Relationship Id="rId31" Type="http://schemas.openxmlformats.org/officeDocument/2006/relationships/slideLayout" Target="../slideLayouts/slideLayout333.xml"/><Relationship Id="rId44" Type="http://schemas.openxmlformats.org/officeDocument/2006/relationships/slideLayout" Target="../slideLayouts/slideLayout346.xml"/><Relationship Id="rId52" Type="http://schemas.openxmlformats.org/officeDocument/2006/relationships/slideLayout" Target="../slideLayouts/slideLayout354.xml"/><Relationship Id="rId60" Type="http://schemas.openxmlformats.org/officeDocument/2006/relationships/slideLayout" Target="../slideLayouts/slideLayout362.xml"/><Relationship Id="rId65" Type="http://schemas.openxmlformats.org/officeDocument/2006/relationships/slideLayout" Target="../slideLayouts/slideLayout367.xml"/><Relationship Id="rId73" Type="http://schemas.openxmlformats.org/officeDocument/2006/relationships/slideLayout" Target="../slideLayouts/slideLayout375.xml"/><Relationship Id="rId78" Type="http://schemas.openxmlformats.org/officeDocument/2006/relationships/slideLayout" Target="../slideLayouts/slideLayout380.xml"/><Relationship Id="rId81" Type="http://schemas.openxmlformats.org/officeDocument/2006/relationships/slideLayout" Target="../slideLayouts/slideLayout383.xml"/><Relationship Id="rId86" Type="http://schemas.openxmlformats.org/officeDocument/2006/relationships/slideLayout" Target="../slideLayouts/slideLayout388.xml"/><Relationship Id="rId94" Type="http://schemas.openxmlformats.org/officeDocument/2006/relationships/image" Target="../media/image1.png"/><Relationship Id="rId4" Type="http://schemas.openxmlformats.org/officeDocument/2006/relationships/slideLayout" Target="../slideLayouts/slideLayout306.xml"/><Relationship Id="rId9" Type="http://schemas.openxmlformats.org/officeDocument/2006/relationships/slideLayout" Target="../slideLayouts/slideLayout311.xml"/><Relationship Id="rId13" Type="http://schemas.openxmlformats.org/officeDocument/2006/relationships/slideLayout" Target="../slideLayouts/slideLayout315.xml"/><Relationship Id="rId18" Type="http://schemas.openxmlformats.org/officeDocument/2006/relationships/slideLayout" Target="../slideLayouts/slideLayout320.xml"/><Relationship Id="rId39" Type="http://schemas.openxmlformats.org/officeDocument/2006/relationships/slideLayout" Target="../slideLayouts/slideLayout341.xml"/><Relationship Id="rId34" Type="http://schemas.openxmlformats.org/officeDocument/2006/relationships/slideLayout" Target="../slideLayouts/slideLayout336.xml"/><Relationship Id="rId50" Type="http://schemas.openxmlformats.org/officeDocument/2006/relationships/slideLayout" Target="../slideLayouts/slideLayout352.xml"/><Relationship Id="rId55" Type="http://schemas.openxmlformats.org/officeDocument/2006/relationships/slideLayout" Target="../slideLayouts/slideLayout357.xml"/><Relationship Id="rId76" Type="http://schemas.openxmlformats.org/officeDocument/2006/relationships/slideLayout" Target="../slideLayouts/slideLayout378.xml"/><Relationship Id="rId7" Type="http://schemas.openxmlformats.org/officeDocument/2006/relationships/slideLayout" Target="../slideLayouts/slideLayout309.xml"/><Relationship Id="rId71" Type="http://schemas.openxmlformats.org/officeDocument/2006/relationships/slideLayout" Target="../slideLayouts/slideLayout373.xml"/><Relationship Id="rId92" Type="http://schemas.openxmlformats.org/officeDocument/2006/relationships/slideLayout" Target="../slideLayouts/slideLayout394.xml"/><Relationship Id="rId2" Type="http://schemas.openxmlformats.org/officeDocument/2006/relationships/slideLayout" Target="../slideLayouts/slideLayout304.xml"/><Relationship Id="rId29" Type="http://schemas.openxmlformats.org/officeDocument/2006/relationships/slideLayout" Target="../slideLayouts/slideLayout331.xml"/><Relationship Id="rId24" Type="http://schemas.openxmlformats.org/officeDocument/2006/relationships/slideLayout" Target="../slideLayouts/slideLayout326.xml"/><Relationship Id="rId40" Type="http://schemas.openxmlformats.org/officeDocument/2006/relationships/slideLayout" Target="../slideLayouts/slideLayout342.xml"/><Relationship Id="rId45" Type="http://schemas.openxmlformats.org/officeDocument/2006/relationships/slideLayout" Target="../slideLayouts/slideLayout347.xml"/><Relationship Id="rId66" Type="http://schemas.openxmlformats.org/officeDocument/2006/relationships/slideLayout" Target="../slideLayouts/slideLayout368.xml"/><Relationship Id="rId87" Type="http://schemas.openxmlformats.org/officeDocument/2006/relationships/slideLayout" Target="../slideLayouts/slideLayout389.xml"/><Relationship Id="rId61" Type="http://schemas.openxmlformats.org/officeDocument/2006/relationships/slideLayout" Target="../slideLayouts/slideLayout363.xml"/><Relationship Id="rId82" Type="http://schemas.openxmlformats.org/officeDocument/2006/relationships/slideLayout" Target="../slideLayouts/slideLayout384.xml"/><Relationship Id="rId19" Type="http://schemas.openxmlformats.org/officeDocument/2006/relationships/slideLayout" Target="../slideLayouts/slideLayout321.xml"/><Relationship Id="rId14" Type="http://schemas.openxmlformats.org/officeDocument/2006/relationships/slideLayout" Target="../slideLayouts/slideLayout316.xml"/><Relationship Id="rId30" Type="http://schemas.openxmlformats.org/officeDocument/2006/relationships/slideLayout" Target="../slideLayouts/slideLayout332.xml"/><Relationship Id="rId35" Type="http://schemas.openxmlformats.org/officeDocument/2006/relationships/slideLayout" Target="../slideLayouts/slideLayout337.xml"/><Relationship Id="rId56" Type="http://schemas.openxmlformats.org/officeDocument/2006/relationships/slideLayout" Target="../slideLayouts/slideLayout358.xml"/><Relationship Id="rId77" Type="http://schemas.openxmlformats.org/officeDocument/2006/relationships/slideLayout" Target="../slideLayouts/slideLayout3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2 Reporting and Certification v1.0 April 27, 2026</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2 Reporting and Certification v1.0 April 27, 2026</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9511144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8" r:id="rId34"/>
    <p:sldLayoutId id="2147483729" r:id="rId35"/>
    <p:sldLayoutId id="2147483730" r:id="rId36"/>
    <p:sldLayoutId id="2147483734" r:id="rId37"/>
    <p:sldLayoutId id="2147483737" r:id="rId38"/>
    <p:sldLayoutId id="2147483738" r:id="rId39"/>
    <p:sldLayoutId id="2147483739" r:id="rId40"/>
    <p:sldLayoutId id="2147483744" r:id="rId41"/>
    <p:sldLayoutId id="2147483745" r:id="rId42"/>
    <p:sldLayoutId id="2147483747" r:id="rId43"/>
    <p:sldLayoutId id="2147483748" r:id="rId44"/>
    <p:sldLayoutId id="2147483749" r:id="rId45"/>
    <p:sldLayoutId id="2147483750" r:id="rId46"/>
    <p:sldLayoutId id="2147483751"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7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2 Reporting and Certification v1.0 April 27,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55096379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7" r:id="rId32"/>
    <p:sldLayoutId id="2147483828" r:id="rId33"/>
    <p:sldLayoutId id="2147483829" r:id="rId34"/>
    <p:sldLayoutId id="2147483830" r:id="rId35"/>
    <p:sldLayoutId id="2147483831" r:id="rId36"/>
    <p:sldLayoutId id="2147483832" r:id="rId37"/>
    <p:sldLayoutId id="2147483833" r:id="rId38"/>
    <p:sldLayoutId id="2147483834" r:id="rId39"/>
    <p:sldLayoutId id="2147483835" r:id="rId40"/>
    <p:sldLayoutId id="2147484582" r:id="rId41"/>
    <p:sldLayoutId id="2147484584" r:id="rId42"/>
    <p:sldLayoutId id="2147484585" r:id="rId43"/>
    <p:sldLayoutId id="2147484586" r:id="rId44"/>
    <p:sldLayoutId id="2147484587" r:id="rId45"/>
    <p:sldLayoutId id="2147484588" r:id="rId46"/>
    <p:sldLayoutId id="2147484590" r:id="rId47"/>
    <p:sldLayoutId id="2147484591" r:id="rId48"/>
    <p:sldLayoutId id="2147484592" r:id="rId49"/>
    <p:sldLayoutId id="2147484540" r:id="rId50"/>
    <p:sldLayoutId id="2147484542" r:id="rId51"/>
    <p:sldLayoutId id="2147484543" r:id="rId52"/>
    <p:sldLayoutId id="2147484544" r:id="rId53"/>
    <p:sldLayoutId id="2147484545" r:id="rId54"/>
    <p:sldLayoutId id="2147484546" r:id="rId55"/>
    <p:sldLayoutId id="2147484548" r:id="rId56"/>
    <p:sldLayoutId id="2147484549" r:id="rId57"/>
    <p:sldLayoutId id="2147484550" r:id="rId58"/>
    <p:sldLayoutId id="2147484045" r:id="rId59"/>
    <p:sldLayoutId id="2147484046" r:id="rId60"/>
    <p:sldLayoutId id="2147484149" r:id="rId61"/>
    <p:sldLayoutId id="2147484150" r:id="rId62"/>
    <p:sldLayoutId id="2147484151" r:id="rId63"/>
    <p:sldLayoutId id="2147484152" r:id="rId64"/>
    <p:sldLayoutId id="2147484221" r:id="rId65"/>
    <p:sldLayoutId id="2147484262" r:id="rId66"/>
    <p:sldLayoutId id="2147484267" r:id="rId67"/>
    <p:sldLayoutId id="2147484333" r:id="rId68"/>
    <p:sldLayoutId id="2147484394" r:id="rId69"/>
    <p:sldLayoutId id="2147484583" r:id="rId70"/>
    <p:sldLayoutId id="2147484589" r:id="rId71"/>
    <p:sldLayoutId id="2147484593" r:id="rId72"/>
    <p:sldLayoutId id="2147484581" r:id="rId73"/>
    <p:sldLayoutId id="2147484541" r:id="rId74"/>
    <p:sldLayoutId id="2147484547" r:id="rId75"/>
    <p:sldLayoutId id="2147484551" r:id="rId76"/>
    <p:sldLayoutId id="2147484539" r:id="rId7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7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2 Reporting and Certification v1.0 April 27,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68465973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57" r:id="rId41"/>
    <p:sldLayoutId id="2147484303" r:id="rId42"/>
    <p:sldLayoutId id="2147484594" r:id="rId43"/>
    <p:sldLayoutId id="2147484595" r:id="rId44"/>
    <p:sldLayoutId id="2147484596" r:id="rId45"/>
    <p:sldLayoutId id="2147484597" r:id="rId46"/>
    <p:sldLayoutId id="2147484598" r:id="rId47"/>
    <p:sldLayoutId id="2147484599" r:id="rId48"/>
    <p:sldLayoutId id="2147484600" r:id="rId49"/>
    <p:sldLayoutId id="2147484601" r:id="rId50"/>
    <p:sldLayoutId id="2147484602" r:id="rId51"/>
    <p:sldLayoutId id="2147484603" r:id="rId52"/>
    <p:sldLayoutId id="2147484604" r:id="rId53"/>
    <p:sldLayoutId id="2147484606" r:id="rId54"/>
    <p:sldLayoutId id="2147484605" r:id="rId55"/>
    <p:sldLayoutId id="2147484552" r:id="rId56"/>
    <p:sldLayoutId id="2147484553" r:id="rId57"/>
    <p:sldLayoutId id="2147484554" r:id="rId58"/>
    <p:sldLayoutId id="2147484555" r:id="rId59"/>
    <p:sldLayoutId id="2147484556" r:id="rId60"/>
    <p:sldLayoutId id="2147484557" r:id="rId61"/>
    <p:sldLayoutId id="2147484558" r:id="rId62"/>
    <p:sldLayoutId id="2147484559" r:id="rId63"/>
    <p:sldLayoutId id="2147484560" r:id="rId64"/>
    <p:sldLayoutId id="2147484561" r:id="rId65"/>
    <p:sldLayoutId id="2147484562" r:id="rId66"/>
    <p:sldLayoutId id="2147484564" r:id="rId67"/>
    <p:sldLayoutId id="2147484563" r:id="rId6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2 Reporting and Certification v1.0 April 27,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145807101"/>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 id="2147484414" r:id="rId19"/>
    <p:sldLayoutId id="2147484415" r:id="rId20"/>
    <p:sldLayoutId id="2147484416" r:id="rId21"/>
    <p:sldLayoutId id="2147484417" r:id="rId22"/>
    <p:sldLayoutId id="2147484418" r:id="rId23"/>
    <p:sldLayoutId id="2147484419" r:id="rId24"/>
    <p:sldLayoutId id="2147484420" r:id="rId25"/>
    <p:sldLayoutId id="2147484421" r:id="rId26"/>
    <p:sldLayoutId id="2147484422" r:id="rId27"/>
    <p:sldLayoutId id="2147484423" r:id="rId28"/>
    <p:sldLayoutId id="2147484424" r:id="rId29"/>
    <p:sldLayoutId id="2147484425" r:id="rId30"/>
    <p:sldLayoutId id="2147484426" r:id="rId31"/>
    <p:sldLayoutId id="2147484427" r:id="rId32"/>
    <p:sldLayoutId id="2147484428" r:id="rId33"/>
    <p:sldLayoutId id="2147484429" r:id="rId34"/>
    <p:sldLayoutId id="2147484430" r:id="rId35"/>
    <p:sldLayoutId id="2147484431"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4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2 Reporting and Certification v1.0 April 27,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730692843"/>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 id="2147484446" r:id="rId14"/>
    <p:sldLayoutId id="2147484447" r:id="rId15"/>
    <p:sldLayoutId id="2147484448" r:id="rId16"/>
    <p:sldLayoutId id="2147484449" r:id="rId17"/>
    <p:sldLayoutId id="2147484450" r:id="rId18"/>
    <p:sldLayoutId id="2147484451" r:id="rId19"/>
    <p:sldLayoutId id="2147484452" r:id="rId20"/>
    <p:sldLayoutId id="2147484453" r:id="rId21"/>
    <p:sldLayoutId id="2147484454" r:id="rId22"/>
    <p:sldLayoutId id="2147484455" r:id="rId23"/>
    <p:sldLayoutId id="2147484456" r:id="rId24"/>
    <p:sldLayoutId id="2147484457" r:id="rId25"/>
    <p:sldLayoutId id="2147484458" r:id="rId26"/>
    <p:sldLayoutId id="2147484459" r:id="rId27"/>
    <p:sldLayoutId id="2147484460" r:id="rId28"/>
    <p:sldLayoutId id="2147484461" r:id="rId29"/>
    <p:sldLayoutId id="2147484462" r:id="rId30"/>
    <p:sldLayoutId id="2147484463" r:id="rId31"/>
    <p:sldLayoutId id="2147484464" r:id="rId32"/>
    <p:sldLayoutId id="2147484465" r:id="rId33"/>
    <p:sldLayoutId id="2147484466" r:id="rId34"/>
    <p:sldLayoutId id="2147484467" r:id="rId35"/>
    <p:sldLayoutId id="2147484468" r:id="rId36"/>
    <p:sldLayoutId id="2147484469" r:id="rId37"/>
    <p:sldLayoutId id="2147484470" r:id="rId38"/>
    <p:sldLayoutId id="2147484471" r:id="rId39"/>
    <p:sldLayoutId id="2147484472" r:id="rId40"/>
    <p:sldLayoutId id="2147484473" r:id="rId41"/>
    <p:sldLayoutId id="2147484474" r:id="rId42"/>
    <p:sldLayoutId id="2147484475" r:id="rId43"/>
    <p:sldLayoutId id="2147484476" r:id="rId44"/>
    <p:sldLayoutId id="2147484477" r:id="rId45"/>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9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2 Reporting and Certification v1.0 April 27,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559549436"/>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 id="2147484495" r:id="rId17"/>
    <p:sldLayoutId id="2147484496" r:id="rId18"/>
    <p:sldLayoutId id="2147484497" r:id="rId19"/>
    <p:sldLayoutId id="2147484498" r:id="rId20"/>
    <p:sldLayoutId id="2147484499" r:id="rId21"/>
    <p:sldLayoutId id="2147484500" r:id="rId22"/>
    <p:sldLayoutId id="2147484501" r:id="rId23"/>
    <p:sldLayoutId id="2147484502" r:id="rId24"/>
    <p:sldLayoutId id="2147484503" r:id="rId25"/>
    <p:sldLayoutId id="2147484504" r:id="rId26"/>
    <p:sldLayoutId id="2147484505" r:id="rId27"/>
    <p:sldLayoutId id="2147484506" r:id="rId28"/>
    <p:sldLayoutId id="2147484507" r:id="rId29"/>
    <p:sldLayoutId id="2147484508" r:id="rId30"/>
    <p:sldLayoutId id="2147484509" r:id="rId31"/>
    <p:sldLayoutId id="2147484510" r:id="rId32"/>
    <p:sldLayoutId id="2147484511" r:id="rId33"/>
    <p:sldLayoutId id="2147484512" r:id="rId34"/>
    <p:sldLayoutId id="2147484513" r:id="rId35"/>
    <p:sldLayoutId id="2147484514" r:id="rId36"/>
    <p:sldLayoutId id="2147484515" r:id="rId37"/>
    <p:sldLayoutId id="2147484607" r:id="rId38"/>
    <p:sldLayoutId id="2147484608" r:id="rId39"/>
    <p:sldLayoutId id="2147484565" r:id="rId40"/>
    <p:sldLayoutId id="2147484566" r:id="rId41"/>
    <p:sldLayoutId id="2147484516" r:id="rId42"/>
    <p:sldLayoutId id="2147484517" r:id="rId43"/>
    <p:sldLayoutId id="2147484609" r:id="rId44"/>
    <p:sldLayoutId id="2147484567" r:id="rId45"/>
    <p:sldLayoutId id="2147484518" r:id="rId46"/>
    <p:sldLayoutId id="2147484519" r:id="rId47"/>
    <p:sldLayoutId id="2147484520" r:id="rId48"/>
    <p:sldLayoutId id="2147484610" r:id="rId49"/>
    <p:sldLayoutId id="2147484568" r:id="rId50"/>
    <p:sldLayoutId id="2147484521" r:id="rId51"/>
    <p:sldLayoutId id="2147484522" r:id="rId52"/>
    <p:sldLayoutId id="2147484523" r:id="rId53"/>
    <p:sldLayoutId id="2147484524" r:id="rId54"/>
    <p:sldLayoutId id="2147484525" r:id="rId55"/>
    <p:sldLayoutId id="2147484526" r:id="rId56"/>
    <p:sldLayoutId id="2147484527" r:id="rId57"/>
    <p:sldLayoutId id="2147484528" r:id="rId58"/>
    <p:sldLayoutId id="2147484611" r:id="rId59"/>
    <p:sldLayoutId id="2147484612" r:id="rId60"/>
    <p:sldLayoutId id="2147484613" r:id="rId61"/>
    <p:sldLayoutId id="2147484614" r:id="rId62"/>
    <p:sldLayoutId id="2147484615" r:id="rId63"/>
    <p:sldLayoutId id="2147484616" r:id="rId64"/>
    <p:sldLayoutId id="2147484617" r:id="rId65"/>
    <p:sldLayoutId id="2147484569" r:id="rId66"/>
    <p:sldLayoutId id="2147484570" r:id="rId67"/>
    <p:sldLayoutId id="2147484571" r:id="rId68"/>
    <p:sldLayoutId id="2147484572" r:id="rId69"/>
    <p:sldLayoutId id="2147484573" r:id="rId70"/>
    <p:sldLayoutId id="2147484574" r:id="rId71"/>
    <p:sldLayoutId id="2147484575" r:id="rId72"/>
    <p:sldLayoutId id="2147484529" r:id="rId73"/>
    <p:sldLayoutId id="2147484530" r:id="rId74"/>
    <p:sldLayoutId id="2147484531" r:id="rId75"/>
    <p:sldLayoutId id="2147484532" r:id="rId76"/>
    <p:sldLayoutId id="2147484533" r:id="rId77"/>
    <p:sldLayoutId id="2147484618" r:id="rId78"/>
    <p:sldLayoutId id="2147484619" r:id="rId79"/>
    <p:sldLayoutId id="2147484620" r:id="rId80"/>
    <p:sldLayoutId id="2147484621" r:id="rId81"/>
    <p:sldLayoutId id="2147484576" r:id="rId82"/>
    <p:sldLayoutId id="2147484577" r:id="rId83"/>
    <p:sldLayoutId id="2147484578" r:id="rId84"/>
    <p:sldLayoutId id="2147484579" r:id="rId85"/>
    <p:sldLayoutId id="2147484534" r:id="rId86"/>
    <p:sldLayoutId id="2147484535" r:id="rId87"/>
    <p:sldLayoutId id="2147484536" r:id="rId88"/>
    <p:sldLayoutId id="2147484537" r:id="rId89"/>
    <p:sldLayoutId id="2147484538" r:id="rId90"/>
    <p:sldLayoutId id="2147484622" r:id="rId91"/>
    <p:sldLayoutId id="2147484580" r:id="rId92"/>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97.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9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s://www.cde.ca.gov/ta/ac/cm/dashboardguide23.asp" TargetMode="External"/><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6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7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notesSlide" Target="../notesSlides/notesSlide17.xml"/><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slideLayout" Target="../slideLayouts/slideLayout42.xml"/><Relationship Id="rId16" Type="http://schemas.openxmlformats.org/officeDocument/2006/relationships/diagramQuickStyle" Target="../diagrams/quickStyle5.xml"/><Relationship Id="rId1" Type="http://schemas.openxmlformats.org/officeDocument/2006/relationships/tags" Target="../tags/tag1.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9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98.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0.xml"/><Relationship Id="rId1" Type="http://schemas.openxmlformats.org/officeDocument/2006/relationships/slideLayout" Target="../slideLayouts/slideLayout162.xml"/><Relationship Id="rId6" Type="http://schemas.openxmlformats.org/officeDocument/2006/relationships/image" Target="../media/image60.svg"/><Relationship Id="rId5" Type="http://schemas.openxmlformats.org/officeDocument/2006/relationships/image" Target="../media/image59.svg"/><Relationship Id="rId4" Type="http://schemas.openxmlformats.org/officeDocument/2006/relationships/image" Target="../media/image58.sv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17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173.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73.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73.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175.xml"/><Relationship Id="rId6" Type="http://schemas.openxmlformats.org/officeDocument/2006/relationships/image" Target="../media/image71.png"/><Relationship Id="rId5" Type="http://schemas.openxmlformats.org/officeDocument/2006/relationships/image" Target="../media/image1.png"/><Relationship Id="rId4" Type="http://schemas.openxmlformats.org/officeDocument/2006/relationships/hyperlink" Target="https://cassandrajohn.com/2016/07/26/first-rules-of-data-analysi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66.xml"/><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66.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8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hyperlink" Target="https://www.cde.ca.gov/ds/sp/cl/calpadsupdflash265.asp" TargetMode="External"/><Relationship Id="rId2" Type="http://schemas.openxmlformats.org/officeDocument/2006/relationships/notesSlide" Target="../notesSlides/notesSlide40.xml"/><Relationship Id="rId1" Type="http://schemas.openxmlformats.org/officeDocument/2006/relationships/slideLayout" Target="../slideLayouts/slideLayout174.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notesSlide" Target="../notesSlides/notesSlide42.xml"/><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79.xml"/><Relationship Id="rId4" Type="http://schemas.openxmlformats.org/officeDocument/2006/relationships/image" Target="../media/image76.svg"/></Relationships>
</file>

<file path=ppt/slides/_rels/slide4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4.xml"/><Relationship Id="rId1" Type="http://schemas.openxmlformats.org/officeDocument/2006/relationships/slideLayout" Target="../slideLayouts/slideLayout174.xml"/><Relationship Id="rId6" Type="http://schemas.openxmlformats.org/officeDocument/2006/relationships/diagramColors" Target="../diagrams/colors9.xml"/><Relationship Id="rId11" Type="http://schemas.openxmlformats.org/officeDocument/2006/relationships/image" Target="../media/image80.svg"/><Relationship Id="rId5" Type="http://schemas.openxmlformats.org/officeDocument/2006/relationships/diagramQuickStyle" Target="../diagrams/quickStyle9.xml"/><Relationship Id="rId10" Type="http://schemas.openxmlformats.org/officeDocument/2006/relationships/image" Target="../media/image79.svg"/><Relationship Id="rId4" Type="http://schemas.openxmlformats.org/officeDocument/2006/relationships/diagramLayout" Target="../diagrams/layout9.xml"/><Relationship Id="rId9" Type="http://schemas.openxmlformats.org/officeDocument/2006/relationships/image" Target="../media/image78.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4.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79.xml"/><Relationship Id="rId4" Type="http://schemas.openxmlformats.org/officeDocument/2006/relationships/image" Target="../media/image76.svg"/></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18" Type="http://schemas.openxmlformats.org/officeDocument/2006/relationships/hyperlink" Target="https://documentation.calpads.org/Reports/EOY1/Report3.14_CareerTechnicalEducationParticipantsCount/" TargetMode="External"/><Relationship Id="rId3" Type="http://schemas.openxmlformats.org/officeDocument/2006/relationships/diagramData" Target="../diagrams/data10.xml"/><Relationship Id="rId21" Type="http://schemas.openxmlformats.org/officeDocument/2006/relationships/hyperlink" Target="https://documentation.calpads.org/Reports/EOY1/Report3.20_CareerTechnicalEducationCompletersStudentList/" TargetMode="Externa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48.xml"/><Relationship Id="rId16" Type="http://schemas.openxmlformats.org/officeDocument/2006/relationships/diagramColors" Target="../diagrams/colors12.xml"/><Relationship Id="rId20" Type="http://schemas.openxmlformats.org/officeDocument/2006/relationships/hyperlink" Target="https://documentation.calpads.org/Reports/EOY1/Report3.19_CareerTechnicalEducationCompletersCountbyPathway/" TargetMode="External"/><Relationship Id="rId1" Type="http://schemas.openxmlformats.org/officeDocument/2006/relationships/slideLayout" Target="../slideLayouts/slideLayout174.xml"/><Relationship Id="rId6" Type="http://schemas.openxmlformats.org/officeDocument/2006/relationships/diagramColors" Target="../diagrams/colors10.xml"/><Relationship Id="rId11" Type="http://schemas.openxmlformats.org/officeDocument/2006/relationships/diagramColors" Target="../diagrams/colors11.xml"/><Relationship Id="rId24" Type="http://schemas.openxmlformats.org/officeDocument/2006/relationships/hyperlink" Target="https://documentation.calpads.org/Reports/EOY3New/Report1.23_GraduatesandCompletersStudentList/" TargetMode="Externa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23" Type="http://schemas.openxmlformats.org/officeDocument/2006/relationships/hyperlink" Target="https://documentation.calpads.org/Reports/EOY1/Report18.2_WorkBasedLearningStudentList/" TargetMode="External"/><Relationship Id="rId10" Type="http://schemas.openxmlformats.org/officeDocument/2006/relationships/diagramQuickStyle" Target="../diagrams/quickStyle11.xml"/><Relationship Id="rId19" Type="http://schemas.openxmlformats.org/officeDocument/2006/relationships/hyperlink" Target="https://documentation.calpads.org/Reports/EOY1/Report3.15_CareerTechnicalEducationParticipantsStudentList/" TargetMode="Externa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 Id="rId22" Type="http://schemas.openxmlformats.org/officeDocument/2006/relationships/hyperlink" Target="https://documentation.calpads.org/Reports/EOY1/Report18.1_WorkBasedLearningCoun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241.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241.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22.xml"/><Relationship Id="rId5" Type="http://schemas.openxmlformats.org/officeDocument/2006/relationships/image" Target="../media/image89.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42.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42.x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24.sv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3.xml"/><Relationship Id="rId1" Type="http://schemas.openxmlformats.org/officeDocument/2006/relationships/slideLayout" Target="../slideLayouts/slideLayout22.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4.xml"/><Relationship Id="rId1" Type="http://schemas.openxmlformats.org/officeDocument/2006/relationships/slideLayout" Target="../slideLayouts/slideLayout32.xml"/><Relationship Id="rId4" Type="http://schemas.openxmlformats.org/officeDocument/2006/relationships/image" Target="../media/image21.svg"/></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5.xml"/><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97.xml"/><Relationship Id="rId4" Type="http://schemas.openxmlformats.org/officeDocument/2006/relationships/hyperlink" Target="https://csis.fcmat.org/document/CALPADSResources/How_CALPADS_Data_are_Used_and_Consequence.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notesSlide" Target="../notesSlides/notesSlide68.xml"/><Relationship Id="rId1" Type="http://schemas.openxmlformats.org/officeDocument/2006/relationships/slideLayout" Target="../slideLayouts/slideLayout324.xml"/><Relationship Id="rId6" Type="http://schemas.openxmlformats.org/officeDocument/2006/relationships/image" Target="../media/image112.svg"/><Relationship Id="rId5" Type="http://schemas.openxmlformats.org/officeDocument/2006/relationships/image" Target="../media/image111.svg"/><Relationship Id="rId4" Type="http://schemas.openxmlformats.org/officeDocument/2006/relationships/image" Target="../media/image110.sv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9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0.xml.rels><?xml version="1.0" encoding="UTF-8" standalone="yes"?>
<Relationships xmlns="http://schemas.openxmlformats.org/package/2006/relationships"><Relationship Id="rId8" Type="http://schemas.openxmlformats.org/officeDocument/2006/relationships/hyperlink" Target="https://documentation.calpads.org/Support/References" TargetMode="External"/><Relationship Id="rId13"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2.svg"/><Relationship Id="rId12" Type="http://schemas.openxmlformats.org/officeDocument/2006/relationships/hyperlink" Target="https://csis.fcmat.org/resources" TargetMode="External"/><Relationship Id="rId2" Type="http://schemas.openxmlformats.org/officeDocument/2006/relationships/notesSlide" Target="../notesSlides/notesSlide69.xml"/><Relationship Id="rId1" Type="http://schemas.openxmlformats.org/officeDocument/2006/relationships/slideLayout" Target="../slideLayouts/slideLayout37.xml"/><Relationship Id="rId6" Type="http://schemas.openxmlformats.org/officeDocument/2006/relationships/hyperlink" Target="https://www.youtube.com/c/CSISCALPADSTrainingChannel" TargetMode="External"/><Relationship Id="rId11" Type="http://schemas.openxmlformats.org/officeDocument/2006/relationships/image" Target="../media/image115.png"/><Relationship Id="rId5" Type="http://schemas.openxmlformats.org/officeDocument/2006/relationships/hyperlink" Target="http://www.cde.ca.gov/ds/sp/cl/systemdocs.asp" TargetMode="External"/><Relationship Id="rId10" Type="http://schemas.openxmlformats.org/officeDocument/2006/relationships/image" Target="../media/image114.gif"/><Relationship Id="rId4" Type="http://schemas.openxmlformats.org/officeDocument/2006/relationships/hyperlink" Target="https://learn.fcmat.org/" TargetMode="External"/><Relationship Id="rId9" Type="http://schemas.openxmlformats.org/officeDocument/2006/relationships/hyperlink" Target="https://www.cde.ca.gov/ds/sp/cl/systemdocs.asp"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7.jpeg"/><Relationship Id="rId7" Type="http://schemas.openxmlformats.org/officeDocument/2006/relationships/hyperlink" Target="mailto:calpads-support@cde.ca.gov" TargetMode="External"/><Relationship Id="rId2" Type="http://schemas.openxmlformats.org/officeDocument/2006/relationships/notesSlide" Target="../notesSlides/notesSlide70.xml"/><Relationship Id="rId1" Type="http://schemas.openxmlformats.org/officeDocument/2006/relationships/slideLayout" Target="../slideLayouts/slideLayout36.xml"/><Relationship Id="rId6" Type="http://schemas.openxmlformats.org/officeDocument/2006/relationships/hyperlink" Target="http://www2.cde.ca.gov/calpadshelp/default.aspx" TargetMode="External"/><Relationship Id="rId11" Type="http://schemas.openxmlformats.org/officeDocument/2006/relationships/image" Target="../media/image121.svg"/><Relationship Id="rId5" Type="http://schemas.openxmlformats.org/officeDocument/2006/relationships/hyperlink" Target="https://www.cde.ca.gov/ds/sp/cl/listservs.asp" TargetMode="External"/><Relationship Id="rId10" Type="http://schemas.openxmlformats.org/officeDocument/2006/relationships/image" Target="../media/image120.svg"/><Relationship Id="rId4" Type="http://schemas.openxmlformats.org/officeDocument/2006/relationships/hyperlink" Target="https://csis.fcmat.org/ListServ" TargetMode="External"/><Relationship Id="rId9" Type="http://schemas.openxmlformats.org/officeDocument/2006/relationships/image" Target="../media/image119.svg"/></Relationships>
</file>

<file path=ppt/slides/_rels/slide72.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71.xml"/><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8" Type="http://schemas.openxmlformats.org/officeDocument/2006/relationships/hyperlink" Target="https://csis.fcmat.org/" TargetMode="External"/><Relationship Id="rId3" Type="http://schemas.openxmlformats.org/officeDocument/2006/relationships/image" Target="../media/image122.jpeg"/><Relationship Id="rId7" Type="http://schemas.openxmlformats.org/officeDocument/2006/relationships/image" Target="../media/image126.svg"/><Relationship Id="rId2" Type="http://schemas.openxmlformats.org/officeDocument/2006/relationships/notesSlide" Target="../notesSlides/notesSlide72.xml"/><Relationship Id="rId1" Type="http://schemas.openxmlformats.org/officeDocument/2006/relationships/slideLayout" Target="../slideLayouts/slideLayout52.xml"/><Relationship Id="rId6" Type="http://schemas.openxmlformats.org/officeDocument/2006/relationships/image" Target="../media/image125.svg"/><Relationship Id="rId5" Type="http://schemas.openxmlformats.org/officeDocument/2006/relationships/image" Target="../media/image124.svg"/><Relationship Id="rId4" Type="http://schemas.openxmlformats.org/officeDocument/2006/relationships/image" Target="../media/image123.svg"/><Relationship Id="rId9" Type="http://schemas.openxmlformats.org/officeDocument/2006/relationships/image" Target="../media/image12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250193" y="1"/>
            <a:ext cx="4027201" cy="67895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692566"/>
            <a:ext cx="3571782" cy="2992099"/>
          </a:xfrm>
          <a:ln>
            <a:noFill/>
          </a:ln>
        </p:spPr>
        <p:txBody>
          <a:bodyPr/>
          <a:lstStyle/>
          <a:p>
            <a:r>
              <a:rPr lang="en-US" dirty="0">
                <a:solidFill>
                  <a:srgbClr val="FF715B"/>
                </a:solidFill>
              </a:rPr>
              <a:t>CALPADS EOY 2</a:t>
            </a:r>
            <a:br>
              <a:rPr lang="en-US" dirty="0"/>
            </a:br>
            <a:r>
              <a:rPr lang="en-US" dirty="0">
                <a:solidFill>
                  <a:srgbClr val="545BA1"/>
                </a:solidFill>
              </a:rPr>
              <a:t>Reporting &amp; Certification</a:t>
            </a:r>
            <a:br>
              <a:rPr lang="en-US" dirty="0">
                <a:solidFill>
                  <a:srgbClr val="545BA1"/>
                </a:solidFill>
              </a:rPr>
            </a:br>
            <a:endParaRPr lang="en-US" sz="2800" dirty="0">
              <a:solidFill>
                <a:srgbClr val="545BA1"/>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539896" y="4962525"/>
            <a:ext cx="3571782" cy="1419353"/>
          </a:xfrm>
        </p:spPr>
        <p:txBody>
          <a:bodyPr/>
          <a:lstStyle/>
          <a:p>
            <a:pPr marL="0" indent="0">
              <a:spcBef>
                <a:spcPts val="0"/>
              </a:spcBef>
              <a:spcAft>
                <a:spcPts val="0"/>
              </a:spcAft>
              <a:buNone/>
            </a:pPr>
            <a:r>
              <a:rPr lang="en-US">
                <a:solidFill>
                  <a:schemeClr val="tx1">
                    <a:lumMod val="75000"/>
                    <a:lumOff val="25000"/>
                  </a:schemeClr>
                </a:solidFill>
              </a:rPr>
              <a:t>Overview</a:t>
            </a:r>
          </a:p>
          <a:p>
            <a:pPr marL="0" indent="0">
              <a:spcBef>
                <a:spcPts val="0"/>
              </a:spcBef>
              <a:spcAft>
                <a:spcPts val="0"/>
              </a:spcAft>
              <a:buNone/>
            </a:pPr>
            <a:r>
              <a:rPr lang="en-US">
                <a:solidFill>
                  <a:schemeClr val="tx1">
                    <a:lumMod val="75000"/>
                    <a:lumOff val="25000"/>
                  </a:schemeClr>
                </a:solidFill>
              </a:rPr>
              <a:t>Data Requirements</a:t>
            </a:r>
          </a:p>
          <a:p>
            <a:pPr marL="0" indent="0">
              <a:spcBef>
                <a:spcPts val="0"/>
              </a:spcBef>
              <a:spcAft>
                <a:spcPts val="0"/>
              </a:spcAft>
              <a:buNone/>
            </a:pPr>
            <a:r>
              <a:rPr lang="en-US">
                <a:solidFill>
                  <a:schemeClr val="tx1">
                    <a:lumMod val="75000"/>
                    <a:lumOff val="25000"/>
                  </a:schemeClr>
                </a:solidFill>
              </a:rPr>
              <a:t>Certification Errors</a:t>
            </a:r>
          </a:p>
          <a:p>
            <a:pPr marL="0" indent="0">
              <a:spcBef>
                <a:spcPts val="0"/>
              </a:spcBef>
              <a:spcAft>
                <a:spcPts val="0"/>
              </a:spcAft>
              <a:buNone/>
            </a:pPr>
            <a:r>
              <a:rPr lang="en-US">
                <a:solidFill>
                  <a:schemeClr val="tx1">
                    <a:lumMod val="75000"/>
                    <a:lumOff val="25000"/>
                  </a:schemeClr>
                </a:solidFill>
              </a:rPr>
              <a:t>Reports Review</a:t>
            </a:r>
          </a:p>
        </p:txBody>
      </p: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5788"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0544" y="653805"/>
            <a:ext cx="798351" cy="798351"/>
          </a:xfrm>
          <a:prstGeom prst="rect">
            <a:avLst/>
          </a:prstGeom>
        </p:spPr>
      </p:pic>
    </p:spTree>
    <p:extLst>
      <p:ext uri="{BB962C8B-B14F-4D97-AF65-F5344CB8AC3E}">
        <p14:creationId xmlns:p14="http://schemas.microsoft.com/office/powerpoint/2010/main" val="412833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311CD82-D7CF-4695-B99C-FB0A9154BC58}"/>
              </a:ext>
            </a:extLst>
          </p:cNvPr>
          <p:cNvSpPr>
            <a:spLocks noGrp="1"/>
          </p:cNvSpPr>
          <p:nvPr>
            <p:ph type="title"/>
          </p:nvPr>
        </p:nvSpPr>
        <p:spPr>
          <a:xfrm>
            <a:off x="653573" y="503845"/>
            <a:ext cx="3815800" cy="432000"/>
          </a:xfrm>
        </p:spPr>
        <p:txBody>
          <a:bodyPr/>
          <a:lstStyle/>
          <a:p>
            <a:r>
              <a:rPr lang="en-US"/>
              <a:t>The Big Picture</a:t>
            </a:r>
          </a:p>
        </p:txBody>
      </p:sp>
      <p:sp>
        <p:nvSpPr>
          <p:cNvPr id="4" name="Arrow: Right 3" descr="Direction arrow showing data flow">
            <a:extLst>
              <a:ext uri="{FF2B5EF4-FFF2-40B4-BE49-F238E27FC236}">
                <a16:creationId xmlns:a16="http://schemas.microsoft.com/office/drawing/2014/main" id="{528B5836-0DEC-4507-BC9D-DEF021291D18}"/>
              </a:ext>
            </a:extLst>
          </p:cNvPr>
          <p:cNvSpPr/>
          <p:nvPr/>
        </p:nvSpPr>
        <p:spPr>
          <a:xfrm rot="20803835">
            <a:off x="7022825" y="2980130"/>
            <a:ext cx="828675" cy="890605"/>
          </a:xfrm>
          <a:prstGeom prst="rightArrow">
            <a:avLst/>
          </a:prstGeom>
          <a:gradFill flip="none" rotWithShape="1">
            <a:gsLst>
              <a:gs pos="0">
                <a:srgbClr val="3CC1BD">
                  <a:lumMod val="67000"/>
                </a:srgbClr>
              </a:gs>
              <a:gs pos="48000">
                <a:srgbClr val="3CC1BD">
                  <a:lumMod val="97000"/>
                  <a:lumOff val="3000"/>
                </a:srgbClr>
              </a:gs>
              <a:gs pos="100000">
                <a:srgbClr val="3CC1BD">
                  <a:lumMod val="60000"/>
                  <a:lumOff val="40000"/>
                </a:srgbClr>
              </a:gs>
            </a:gsLst>
            <a:lin ang="16200000" scaled="1"/>
            <a:tileRect/>
          </a:gradFill>
          <a:ln>
            <a:noFill/>
          </a:ln>
          <a:effectLst>
            <a:outerShdw blurRad="63500" sx="101000" sy="101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 name="Arrow: Right 4" descr="Directional arrow showing data flow">
            <a:extLst>
              <a:ext uri="{FF2B5EF4-FFF2-40B4-BE49-F238E27FC236}">
                <a16:creationId xmlns:a16="http://schemas.microsoft.com/office/drawing/2014/main" id="{6CFE78C8-0AD4-4870-AD7F-3F65C02133CA}"/>
              </a:ext>
            </a:extLst>
          </p:cNvPr>
          <p:cNvSpPr/>
          <p:nvPr/>
        </p:nvSpPr>
        <p:spPr>
          <a:xfrm rot="20864449">
            <a:off x="3576454" y="3555269"/>
            <a:ext cx="828675" cy="890605"/>
          </a:xfrm>
          <a:prstGeom prst="rightArrow">
            <a:avLst/>
          </a:prstGeom>
          <a:gradFill rotWithShape="1">
            <a:gsLst>
              <a:gs pos="0">
                <a:srgbClr val="3CC1BD">
                  <a:satMod val="103000"/>
                  <a:lumMod val="102000"/>
                  <a:tint val="94000"/>
                </a:srgbClr>
              </a:gs>
              <a:gs pos="50000">
                <a:srgbClr val="3CC1BD">
                  <a:satMod val="110000"/>
                  <a:lumMod val="100000"/>
                  <a:shade val="100000"/>
                </a:srgbClr>
              </a:gs>
              <a:gs pos="100000">
                <a:srgbClr val="3CC1BD">
                  <a:lumMod val="99000"/>
                  <a:satMod val="120000"/>
                  <a:shade val="78000"/>
                </a:srgbClr>
              </a:gs>
            </a:gsLst>
            <a:lin ang="5400000" scaled="0"/>
          </a:gradFill>
          <a:ln>
            <a:noFill/>
          </a:ln>
          <a:effectLst>
            <a:outerShdw blurRad="63500" sx="101000" sy="101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58C914DA-3410-4475-8095-123819BAACDD}"/>
              </a:ext>
            </a:extLst>
          </p:cNvPr>
          <p:cNvSpPr/>
          <p:nvPr/>
        </p:nvSpPr>
        <p:spPr>
          <a:xfrm>
            <a:off x="4469373" y="3059903"/>
            <a:ext cx="2465976" cy="2686615"/>
          </a:xfrm>
          <a:prstGeom prst="roundRect">
            <a:avLst>
              <a:gd name="adj" fmla="val 6854"/>
            </a:avLst>
          </a:prstGeom>
          <a:solidFill>
            <a:srgbClr val="F8F0F2"/>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a:ln>
                  <a:noFill/>
                </a:ln>
                <a:solidFill>
                  <a:srgbClr val="161569"/>
                </a:solidFill>
                <a:effectLst/>
                <a:uLnTx/>
                <a:uFillTx/>
                <a:latin typeface="Arial" panose="020B0604020202020204"/>
                <a:ea typeface="+mn-ea"/>
                <a:cs typeface="+mn-cs"/>
              </a:rPr>
              <a:t>CALPADS </a:t>
            </a:r>
            <a:endParaRPr lang="en-US" sz="1400" kern="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a:ln>
                  <a:noFill/>
                </a:ln>
                <a:solidFill>
                  <a:srgbClr val="161569"/>
                </a:solidFill>
                <a:effectLst/>
                <a:uLnTx/>
                <a:uFillTx/>
                <a:latin typeface="Arial" panose="020B0604020202020204"/>
                <a:ea typeface="+mn-ea"/>
                <a:cs typeface="+mn-cs"/>
              </a:rPr>
              <a:t>CDSS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a:ln>
                  <a:noFill/>
                </a:ln>
                <a:solidFill>
                  <a:srgbClr val="161569"/>
                </a:solidFill>
                <a:effectLst/>
                <a:uLnTx/>
                <a:uFillTx/>
                <a:latin typeface="Arial" panose="020B0604020202020204"/>
                <a:ea typeface="+mn-ea"/>
                <a:cs typeface="+mn-cs"/>
              </a:rPr>
              <a:t>TOMS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err="1">
                <a:ln>
                  <a:noFill/>
                </a:ln>
                <a:solidFill>
                  <a:schemeClr val="accent5">
                    <a:lumMod val="75000"/>
                  </a:schemeClr>
                </a:solidFill>
                <a:effectLst/>
                <a:uLnTx/>
                <a:uFillTx/>
                <a:latin typeface="Arial" panose="020B0604020202020204"/>
                <a:ea typeface="+mn-ea"/>
                <a:cs typeface="+mn-cs"/>
              </a:rPr>
              <a:t>DataQuest</a:t>
            </a:r>
            <a:endParaRPr kumimoji="0" lang="en-US" sz="1400" i="0" u="none" strike="noStrike" kern="0" cap="none" spc="0" normalizeH="0" baseline="0" noProof="0">
              <a:ln>
                <a:noFill/>
              </a:ln>
              <a:solidFill>
                <a:schemeClr val="accent5">
                  <a:lumMod val="75000"/>
                </a:schemeClr>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accent5">
                    <a:lumMod val="75000"/>
                  </a:schemeClr>
                </a:solidFill>
                <a:effectLst/>
                <a:uLnTx/>
                <a:uFillTx/>
                <a:latin typeface="Arial" panose="020B0604020202020204"/>
                <a:ea typeface="+mn-ea"/>
                <a:cs typeface="+mn-cs"/>
              </a:rPr>
              <a:t>California Dashboard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a:solidFill>
                  <a:schemeClr val="accent5">
                    <a:lumMod val="75000"/>
                  </a:schemeClr>
                </a:solidFill>
                <a:latin typeface="Arial" panose="020B0604020202020204"/>
              </a:rPr>
              <a:t>Ed-Data</a:t>
            </a:r>
            <a:endParaRPr kumimoji="0" lang="en-US" sz="1400" i="0" u="none" strike="noStrike" kern="0" cap="none" spc="0" normalizeH="0" baseline="0" noProof="0">
              <a:ln>
                <a:noFill/>
              </a:ln>
              <a:solidFill>
                <a:schemeClr val="accent5">
                  <a:lumMod val="75000"/>
                </a:schemeClr>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161569"/>
              </a:solidFill>
              <a:effectLst/>
              <a:uLnTx/>
              <a:uFillTx/>
              <a:latin typeface="Arial" panose="020B0604020202020204"/>
              <a:ea typeface="+mn-ea"/>
              <a:cs typeface="+mn-cs"/>
            </a:endParaRPr>
          </a:p>
        </p:txBody>
      </p:sp>
      <p:grpSp>
        <p:nvGrpSpPr>
          <p:cNvPr id="7" name="Group 6" descr="Image of a golden bear representing the state of California">
            <a:extLst>
              <a:ext uri="{FF2B5EF4-FFF2-40B4-BE49-F238E27FC236}">
                <a16:creationId xmlns:a16="http://schemas.microsoft.com/office/drawing/2014/main" id="{0D8BAA81-D5D6-4F10-87A7-CDE0C6FC3284}"/>
              </a:ext>
            </a:extLst>
          </p:cNvPr>
          <p:cNvGrpSpPr/>
          <p:nvPr/>
        </p:nvGrpSpPr>
        <p:grpSpPr>
          <a:xfrm>
            <a:off x="4910752" y="1880391"/>
            <a:ext cx="1666875" cy="1355079"/>
            <a:chOff x="7980196" y="4641545"/>
            <a:chExt cx="1666875" cy="1355079"/>
          </a:xfrm>
        </p:grpSpPr>
        <p:pic>
          <p:nvPicPr>
            <p:cNvPr id="8" name="Picture 7" descr="Icon&#10;&#10;Description automatically generated">
              <a:extLst>
                <a:ext uri="{FF2B5EF4-FFF2-40B4-BE49-F238E27FC236}">
                  <a16:creationId xmlns:a16="http://schemas.microsoft.com/office/drawing/2014/main" id="{080ED204-EF6E-4C4C-B478-B003A3EBE804}"/>
                </a:ext>
              </a:extLst>
            </p:cNvPr>
            <p:cNvPicPr>
              <a:picLocks noChangeAspect="1"/>
            </p:cNvPicPr>
            <p:nvPr/>
          </p:nvPicPr>
          <p:blipFill>
            <a:blip r:embed="rId3"/>
            <a:stretch>
              <a:fillRect/>
            </a:stretch>
          </p:blipFill>
          <p:spPr>
            <a:xfrm>
              <a:off x="8171950" y="4641545"/>
              <a:ext cx="1283368" cy="914400"/>
            </a:xfrm>
            <a:prstGeom prst="rect">
              <a:avLst/>
            </a:prstGeom>
            <a:effectLst>
              <a:outerShdw blurRad="63500" sx="101000" sy="101000" algn="ctr" rotWithShape="0">
                <a:prstClr val="black">
                  <a:alpha val="40000"/>
                </a:prstClr>
              </a:outerShdw>
            </a:effectLst>
          </p:spPr>
        </p:pic>
        <p:sp>
          <p:nvSpPr>
            <p:cNvPr id="9" name="TextBox 8">
              <a:extLst>
                <a:ext uri="{FF2B5EF4-FFF2-40B4-BE49-F238E27FC236}">
                  <a16:creationId xmlns:a16="http://schemas.microsoft.com/office/drawing/2014/main" id="{5F3B0AC5-449D-4670-898E-8E63030384AA}"/>
                </a:ext>
              </a:extLst>
            </p:cNvPr>
            <p:cNvSpPr txBox="1"/>
            <p:nvPr/>
          </p:nvSpPr>
          <p:spPr>
            <a:xfrm>
              <a:off x="7980196" y="5658070"/>
              <a:ext cx="1666875" cy="338554"/>
            </a:xfrm>
            <a:prstGeom prst="rect">
              <a:avLst/>
            </a:prstGeom>
            <a:gradFill rotWithShape="1">
              <a:gsLst>
                <a:gs pos="0">
                  <a:srgbClr val="B88297"/>
                </a:gs>
                <a:gs pos="50000">
                  <a:srgbClr val="B88297"/>
                </a:gs>
                <a:gs pos="100000">
                  <a:srgbClr val="B88297"/>
                </a:gs>
              </a:gsLst>
              <a:lin ang="5400000" scaled="0"/>
            </a:gradFill>
            <a:ln w="6350" cap="flat" cmpd="sng" algn="ctr">
              <a:solidFill>
                <a:srgbClr val="D0ACBA"/>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State System</a:t>
              </a:r>
              <a:endParaRPr kumimoji="0" lang="en-US" sz="1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 name="Group 9" descr="Image of a cloud server">
            <a:extLst>
              <a:ext uri="{FF2B5EF4-FFF2-40B4-BE49-F238E27FC236}">
                <a16:creationId xmlns:a16="http://schemas.microsoft.com/office/drawing/2014/main" id="{555192C7-1EA1-4E13-BD0B-D37F522F6772}"/>
              </a:ext>
            </a:extLst>
          </p:cNvPr>
          <p:cNvGrpSpPr/>
          <p:nvPr/>
        </p:nvGrpSpPr>
        <p:grpSpPr>
          <a:xfrm>
            <a:off x="852947" y="2345510"/>
            <a:ext cx="2585577" cy="3733349"/>
            <a:chOff x="761999" y="2463442"/>
            <a:chExt cx="2585577" cy="3733349"/>
          </a:xfrm>
        </p:grpSpPr>
        <p:sp>
          <p:nvSpPr>
            <p:cNvPr id="11" name="Rectangle: Rounded Corners 10">
              <a:extLst>
                <a:ext uri="{FF2B5EF4-FFF2-40B4-BE49-F238E27FC236}">
                  <a16:creationId xmlns:a16="http://schemas.microsoft.com/office/drawing/2014/main" id="{837E10E8-427A-4985-A13E-15744592147F}"/>
                </a:ext>
              </a:extLst>
            </p:cNvPr>
            <p:cNvSpPr/>
            <p:nvPr/>
          </p:nvSpPr>
          <p:spPr>
            <a:xfrm>
              <a:off x="761999" y="3660928"/>
              <a:ext cx="2585577" cy="2535863"/>
            </a:xfrm>
            <a:prstGeom prst="roundRect">
              <a:avLst>
                <a:gd name="adj" fmla="val 6854"/>
              </a:avLst>
            </a:prstGeom>
            <a:solidFill>
              <a:srgbClr val="3CC1BD">
                <a:lumMod val="20000"/>
                <a:lumOff val="80000"/>
              </a:srgbClr>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61569"/>
                  </a:solidFill>
                  <a:effectLst/>
                  <a:uLnTx/>
                  <a:uFillTx/>
                  <a:latin typeface="Arial" panose="020B0604020202020204"/>
                  <a:ea typeface="+mn-ea"/>
                  <a:cs typeface="+mn-cs"/>
                </a:rPr>
                <a:t>Enrollment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61569"/>
                  </a:solidFill>
                  <a:effectLst/>
                  <a:uLnTx/>
                  <a:uFillTx/>
                  <a:latin typeface="Arial" panose="020B0604020202020204"/>
                  <a:ea typeface="+mn-ea"/>
                  <a:cs typeface="+mn-cs"/>
                </a:rPr>
                <a:t>Student demographics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61569"/>
                  </a:solidFill>
                  <a:effectLst/>
                  <a:uLnTx/>
                  <a:uFillTx/>
                  <a:latin typeface="Arial" panose="020B0604020202020204"/>
                  <a:ea typeface="+mn-ea"/>
                  <a:cs typeface="+mn-cs"/>
                </a:rPr>
                <a:t>Student programs (homeless, migrant ed, FRPM eligible, pregnant and parenting, </a:t>
              </a:r>
              <a:r>
                <a:rPr kumimoji="0" lang="en-US" sz="1100" b="0" i="0" u="none" strike="noStrike" kern="0" cap="none" spc="0" normalizeH="0" baseline="0" noProof="0" err="1">
                  <a:ln>
                    <a:noFill/>
                  </a:ln>
                  <a:solidFill>
                    <a:srgbClr val="161569"/>
                  </a:solidFill>
                  <a:effectLst/>
                  <a:uLnTx/>
                  <a:uFillTx/>
                  <a:latin typeface="Arial" panose="020B0604020202020204"/>
                  <a:ea typeface="+mn-ea"/>
                  <a:cs typeface="+mn-cs"/>
                </a:rPr>
                <a:t>etc</a:t>
              </a:r>
              <a:r>
                <a:rPr kumimoji="0" lang="en-US" sz="1100" b="0" i="0" u="none" strike="noStrike" kern="0" cap="none" spc="0" normalizeH="0" baseline="0" noProof="0">
                  <a:ln>
                    <a:noFill/>
                  </a:ln>
                  <a:solidFill>
                    <a:srgbClr val="161569"/>
                  </a:solidFill>
                  <a:effectLst/>
                  <a:uLnTx/>
                  <a:uFillTx/>
                  <a:latin typeface="Arial" panose="020B0604020202020204"/>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61569"/>
                  </a:solidFill>
                  <a:effectLst/>
                  <a:uLnTx/>
                  <a:uFillTx/>
                  <a:latin typeface="Arial" panose="020B0604020202020204"/>
                  <a:ea typeface="+mn-ea"/>
                  <a:cs typeface="+mn-cs"/>
                </a:rPr>
                <a:t>Career Technical Education (CTE)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61569"/>
                  </a:solidFill>
                  <a:effectLst/>
                  <a:uLnTx/>
                  <a:uFillTx/>
                  <a:latin typeface="Arial" panose="020B0604020202020204"/>
                  <a:ea typeface="+mn-ea"/>
                  <a:cs typeface="+mn-cs"/>
                </a:rPr>
                <a:t>Students with Disabilities (SWD)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61569"/>
                  </a:solidFill>
                  <a:effectLst/>
                  <a:uLnTx/>
                  <a:uFillTx/>
                  <a:latin typeface="Arial" panose="020B0604020202020204"/>
                  <a:ea typeface="+mn-ea"/>
                  <a:cs typeface="+mn-cs"/>
                </a:rPr>
                <a:t>Staff Demographics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61569"/>
                  </a:solidFill>
                  <a:effectLst/>
                  <a:uLnTx/>
                  <a:uFillTx/>
                  <a:latin typeface="Arial" panose="020B0604020202020204"/>
                  <a:ea typeface="+mn-ea"/>
                  <a:cs typeface="+mn-cs"/>
                </a:rPr>
                <a:t>Course Section attributes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61569"/>
                  </a:solidFill>
                  <a:effectLst/>
                  <a:uLnTx/>
                  <a:uFillTx/>
                  <a:latin typeface="Arial" panose="020B0604020202020204"/>
                  <a:ea typeface="+mn-ea"/>
                  <a:cs typeface="+mn-cs"/>
                </a:rPr>
                <a:t>Student Course </a:t>
              </a:r>
              <a:r>
                <a:rPr lang="en-US" sz="1100" b="1" kern="0">
                  <a:solidFill>
                    <a:srgbClr val="161569"/>
                  </a:solidFill>
                  <a:latin typeface="Arial" panose="020B0604020202020204"/>
                </a:rPr>
                <a:t>Completion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a:solidFill>
                    <a:srgbClr val="161569"/>
                  </a:solidFill>
                  <a:latin typeface="Arial" panose="020B0604020202020204"/>
                </a:rPr>
                <a:t>Work-based Learning</a:t>
              </a:r>
              <a:endParaRPr kumimoji="0" lang="en-US" sz="1100" b="1" i="0" u="none" strike="noStrike" kern="0" cap="none" spc="0" normalizeH="0" baseline="0" noProof="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61569"/>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9EB0D7B6-016D-434E-B602-EDC6444094CB}"/>
                </a:ext>
              </a:extLst>
            </p:cNvPr>
            <p:cNvGrpSpPr/>
            <p:nvPr/>
          </p:nvGrpSpPr>
          <p:grpSpPr>
            <a:xfrm>
              <a:off x="1258489" y="2463442"/>
              <a:ext cx="1666875" cy="1285823"/>
              <a:chOff x="9200217" y="4854588"/>
              <a:chExt cx="1666875" cy="1285823"/>
            </a:xfrm>
          </p:grpSpPr>
          <p:pic>
            <p:nvPicPr>
              <p:cNvPr id="13" name="Picture 12" descr="A picture containing icon&#10;&#10;Description automatically generated">
                <a:extLst>
                  <a:ext uri="{FF2B5EF4-FFF2-40B4-BE49-F238E27FC236}">
                    <a16:creationId xmlns:a16="http://schemas.microsoft.com/office/drawing/2014/main" id="{EC3310D7-28A2-448D-A582-20B713959265}"/>
                  </a:ext>
                </a:extLst>
              </p:cNvPr>
              <p:cNvPicPr>
                <a:picLocks noChangeAspect="1"/>
              </p:cNvPicPr>
              <p:nvPr/>
            </p:nvPicPr>
            <p:blipFill>
              <a:blip r:embed="rId4"/>
              <a:stretch>
                <a:fillRect/>
              </a:stretch>
            </p:blipFill>
            <p:spPr>
              <a:xfrm>
                <a:off x="9576455" y="4854588"/>
                <a:ext cx="914400" cy="914400"/>
              </a:xfrm>
              <a:prstGeom prst="rect">
                <a:avLst/>
              </a:prstGeom>
              <a:effectLst>
                <a:outerShdw blurRad="63500" sx="101000" sy="101000" algn="ctr" rotWithShape="0">
                  <a:prstClr val="black">
                    <a:alpha val="40000"/>
                  </a:prstClr>
                </a:outerShdw>
              </a:effectLst>
            </p:spPr>
          </p:pic>
          <p:sp>
            <p:nvSpPr>
              <p:cNvPr id="14" name="TextBox 13">
                <a:extLst>
                  <a:ext uri="{FF2B5EF4-FFF2-40B4-BE49-F238E27FC236}">
                    <a16:creationId xmlns:a16="http://schemas.microsoft.com/office/drawing/2014/main" id="{EB6CBCF8-0D92-4724-9ACC-A8FEDCEC3766}"/>
                  </a:ext>
                </a:extLst>
              </p:cNvPr>
              <p:cNvSpPr txBox="1"/>
              <p:nvPr/>
            </p:nvSpPr>
            <p:spPr>
              <a:xfrm>
                <a:off x="9200217" y="5832634"/>
                <a:ext cx="1666875" cy="307777"/>
              </a:xfrm>
              <a:prstGeom prst="rect">
                <a:avLst/>
              </a:prstGeom>
              <a:gradFill rotWithShape="1">
                <a:gsLst>
                  <a:gs pos="0">
                    <a:srgbClr val="3CC1BD">
                      <a:satMod val="103000"/>
                      <a:lumMod val="102000"/>
                      <a:tint val="94000"/>
                    </a:srgbClr>
                  </a:gs>
                  <a:gs pos="50000">
                    <a:srgbClr val="3CC1BD">
                      <a:satMod val="110000"/>
                      <a:lumMod val="100000"/>
                      <a:shade val="100000"/>
                    </a:srgbClr>
                  </a:gs>
                  <a:gs pos="100000">
                    <a:srgbClr val="3CC1BD">
                      <a:lumMod val="99000"/>
                      <a:satMod val="120000"/>
                      <a:shade val="78000"/>
                    </a:srgbClr>
                  </a:gs>
                </a:gsLst>
                <a:lin ang="5400000" scaled="0"/>
              </a:gradFill>
              <a:ln w="6350" cap="flat" cmpd="sng" algn="ctr">
                <a:solidFill>
                  <a:srgbClr val="3CC1BD"/>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Local Systems</a:t>
                </a:r>
                <a:endParaRPr kumimoji="0" lang="en-US"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5" name="Group 14" descr="Image of a capital building">
            <a:extLst>
              <a:ext uri="{FF2B5EF4-FFF2-40B4-BE49-F238E27FC236}">
                <a16:creationId xmlns:a16="http://schemas.microsoft.com/office/drawing/2014/main" id="{1C7563BD-BCDC-42D8-9223-FD7DC8D0CD91}"/>
              </a:ext>
            </a:extLst>
          </p:cNvPr>
          <p:cNvGrpSpPr/>
          <p:nvPr/>
        </p:nvGrpSpPr>
        <p:grpSpPr>
          <a:xfrm>
            <a:off x="7859375" y="675692"/>
            <a:ext cx="3752190" cy="5403167"/>
            <a:chOff x="7997922" y="663938"/>
            <a:chExt cx="3752190" cy="5403167"/>
          </a:xfrm>
        </p:grpSpPr>
        <p:sp>
          <p:nvSpPr>
            <p:cNvPr id="16" name="Rectangle: Rounded Corners 15">
              <a:extLst>
                <a:ext uri="{FF2B5EF4-FFF2-40B4-BE49-F238E27FC236}">
                  <a16:creationId xmlns:a16="http://schemas.microsoft.com/office/drawing/2014/main" id="{A3FF523E-7775-4524-A913-D6EE3F3CFD88}"/>
                </a:ext>
              </a:extLst>
            </p:cNvPr>
            <p:cNvSpPr/>
            <p:nvPr/>
          </p:nvSpPr>
          <p:spPr>
            <a:xfrm>
              <a:off x="7997922" y="1837702"/>
              <a:ext cx="3752190" cy="4229403"/>
            </a:xfrm>
            <a:prstGeom prst="roundRect">
              <a:avLst>
                <a:gd name="adj" fmla="val 6854"/>
              </a:avLst>
            </a:prstGeom>
            <a:solidFill>
              <a:srgbClr val="F7F8FD">
                <a:alpha val="90000"/>
              </a:srgbClr>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161569"/>
                  </a:solidFill>
                  <a:effectLst/>
                  <a:uLnTx/>
                  <a:uFillTx/>
                  <a:latin typeface="Arial" panose="020B0604020202020204"/>
                  <a:ea typeface="+mn-ea"/>
                  <a:cs typeface="+mn-cs"/>
                </a:rPr>
                <a:t>EDFacts</a:t>
              </a:r>
              <a:r>
                <a:rPr kumimoji="0" lang="en-US" sz="1200" b="0" i="0" u="none" strike="noStrike" kern="0" cap="none" spc="0" normalizeH="0" baseline="0" noProof="0">
                  <a:ln>
                    <a:noFill/>
                  </a:ln>
                  <a:solidFill>
                    <a:srgbClr val="161569"/>
                  </a:solidFill>
                  <a:effectLst/>
                  <a:uLnTx/>
                  <a:uFillTx/>
                  <a:latin typeface="Arial" panose="020B0604020202020204"/>
                  <a:ea typeface="+mn-ea"/>
                  <a:cs typeface="+mn-cs"/>
                </a:rPr>
                <a:t> file submissions and the Consolidated State Performance Report (CSPR)</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a:ln>
                    <a:noFill/>
                  </a:ln>
                  <a:solidFill>
                    <a:srgbClr val="161569"/>
                  </a:solidFill>
                  <a:effectLst/>
                  <a:uLnTx/>
                  <a:uFillTx/>
                  <a:latin typeface="Arial" panose="020B0604020202020204"/>
                  <a:ea typeface="+mn-ea"/>
                  <a:cs typeface="+mn-cs"/>
                </a:rPr>
                <a:t>Migrant </a:t>
              </a:r>
              <a:r>
                <a:rPr kumimoji="0" lang="fr-FR" sz="1200" b="0" i="0" u="none" strike="noStrike" kern="0" cap="none" spc="0" normalizeH="0" baseline="0" noProof="0" err="1">
                  <a:ln>
                    <a:noFill/>
                  </a:ln>
                  <a:solidFill>
                    <a:srgbClr val="161569"/>
                  </a:solidFill>
                  <a:effectLst/>
                  <a:uLnTx/>
                  <a:uFillTx/>
                  <a:latin typeface="Arial" panose="020B0604020202020204"/>
                  <a:ea typeface="+mn-ea"/>
                  <a:cs typeface="+mn-cs"/>
                </a:rPr>
                <a:t>Student</a:t>
              </a:r>
              <a:r>
                <a:rPr kumimoji="0" lang="fr-FR" sz="1200" b="0" i="0" u="none" strike="noStrike" kern="0" cap="none" spc="0" normalizeH="0" baseline="0" noProof="0">
                  <a:ln>
                    <a:noFill/>
                  </a:ln>
                  <a:solidFill>
                    <a:srgbClr val="161569"/>
                  </a:solidFill>
                  <a:effectLst/>
                  <a:uLnTx/>
                  <a:uFillTx/>
                  <a:latin typeface="Arial" panose="020B0604020202020204"/>
                  <a:ea typeface="+mn-ea"/>
                  <a:cs typeface="+mn-cs"/>
                </a:rPr>
                <a:t> Information Exchange (MSIX) - Course </a:t>
              </a:r>
              <a:r>
                <a:rPr kumimoji="0" lang="fr-FR" sz="1200" b="0" i="0" u="none" strike="noStrike" kern="0" cap="none" spc="0" normalizeH="0" baseline="0" noProof="0" err="1">
                  <a:ln>
                    <a:noFill/>
                  </a:ln>
                  <a:solidFill>
                    <a:srgbClr val="161569"/>
                  </a:solidFill>
                  <a:effectLst/>
                  <a:uLnTx/>
                  <a:uFillTx/>
                  <a:latin typeface="Arial" panose="020B0604020202020204"/>
                  <a:ea typeface="+mn-ea"/>
                  <a:cs typeface="+mn-cs"/>
                </a:rPr>
                <a:t>Completion</a:t>
              </a:r>
              <a:r>
                <a:rPr kumimoji="0" lang="fr-FR" sz="1200" b="0" i="0" u="none" strike="noStrike" kern="0" cap="none" spc="0" normalizeH="0" baseline="0" noProof="0">
                  <a:ln>
                    <a:noFill/>
                  </a:ln>
                  <a:solidFill>
                    <a:srgbClr val="161569"/>
                  </a:solidFill>
                  <a:effectLst/>
                  <a:uLnTx/>
                  <a:uFillTx/>
                  <a:latin typeface="Arial" panose="020B0604020202020204"/>
                  <a:ea typeface="+mn-ea"/>
                  <a:cs typeface="+mn-cs"/>
                </a:rPr>
                <a:t>, Carnegie Unit</a:t>
              </a:r>
              <a:endParaRPr kumimoji="0" lang="en-US" sz="1200" b="0" i="0" u="none" strike="noStrike" kern="0" cap="none" spc="0" normalizeH="0" baseline="0" noProof="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61569"/>
                  </a:solidFill>
                  <a:effectLst/>
                  <a:uLnTx/>
                  <a:uFillTx/>
                  <a:latin typeface="Arial" panose="020B0604020202020204"/>
                  <a:ea typeface="+mn-ea"/>
                  <a:cs typeface="+mn-cs"/>
                </a:rPr>
                <a:t>Titles VI &amp; IX reports for the Civil Rights Act of 1964</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61569"/>
                  </a:solidFill>
                  <a:effectLst/>
                  <a:uLnTx/>
                  <a:uFillTx/>
                  <a:latin typeface="Arial" panose="020B0604020202020204"/>
                  <a:ea typeface="+mn-ea"/>
                  <a:cs typeface="+mn-cs"/>
                </a:rPr>
                <a:t>Carl Perkins V Reporting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61569"/>
                  </a:solidFill>
                  <a:effectLst/>
                  <a:uLnTx/>
                  <a:uFillTx/>
                  <a:latin typeface="Arial" panose="020B0604020202020204"/>
                  <a:ea typeface="+mn-ea"/>
                  <a:cs typeface="+mn-cs"/>
                </a:rPr>
                <a:t>(CTE Participants and Completers)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61569"/>
                  </a:solidFill>
                  <a:effectLst/>
                  <a:uLnTx/>
                  <a:uFillTx/>
                  <a:latin typeface="Arial" panose="020B0604020202020204"/>
                  <a:ea typeface="+mn-ea"/>
                  <a:cs typeface="+mn-cs"/>
                </a:rPr>
                <a:t>Section 1418 of the Individuals with Disabilities Education Act </a:t>
              </a:r>
              <a:r>
                <a:rPr kumimoji="0" lang="en-US" sz="1200" b="0" i="0" u="none" strike="noStrike" kern="0" cap="none" spc="0" normalizeH="0" baseline="0" noProof="0">
                  <a:ln>
                    <a:noFill/>
                  </a:ln>
                  <a:solidFill>
                    <a:srgbClr val="161569"/>
                  </a:solidFill>
                  <a:effectLst/>
                  <a:uLnTx/>
                  <a:uFillTx/>
                  <a:latin typeface="Arial" panose="020B0604020202020204"/>
                  <a:ea typeface="+mn-ea"/>
                  <a:cs typeface="+mn-cs"/>
                </a:rPr>
                <a:t>(IDEA) 2004 of the federal statutes (Title 20 USC Chapter 33), Individual with Disabilities Education Act (IDEA)</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a:solidFill>
                    <a:srgbClr val="161569"/>
                  </a:solidFill>
                  <a:latin typeface="Arial" panose="020B0604020202020204"/>
                </a:rPr>
                <a:t>ESSA sections 1112, 2103,4203</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61569"/>
                  </a:solidFill>
                  <a:effectLst/>
                  <a:uLnTx/>
                  <a:uFillTx/>
                  <a:latin typeface="Arial" panose="020B0604020202020204"/>
                  <a:ea typeface="+mn-ea"/>
                  <a:cs typeface="+mn-cs"/>
                </a:rPr>
                <a:t>WIOA sections 148,159418,422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61569"/>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3FAF5696-4186-442C-9685-44C73E7F7991}"/>
                </a:ext>
              </a:extLst>
            </p:cNvPr>
            <p:cNvGrpSpPr/>
            <p:nvPr/>
          </p:nvGrpSpPr>
          <p:grpSpPr>
            <a:xfrm>
              <a:off x="9019336" y="663938"/>
              <a:ext cx="1709362" cy="1315453"/>
              <a:chOff x="9392465" y="4895577"/>
              <a:chExt cx="1709362" cy="1315453"/>
            </a:xfrm>
          </p:grpSpPr>
          <p:pic>
            <p:nvPicPr>
              <p:cNvPr id="18" name="Picture 17" descr="Logo&#10;&#10;Description automatically generated">
                <a:extLst>
                  <a:ext uri="{FF2B5EF4-FFF2-40B4-BE49-F238E27FC236}">
                    <a16:creationId xmlns:a16="http://schemas.microsoft.com/office/drawing/2014/main" id="{E35A8C2D-4D61-462C-9719-F8BAC7C36647}"/>
                  </a:ext>
                </a:extLst>
              </p:cNvPr>
              <p:cNvPicPr>
                <a:picLocks noChangeAspect="1"/>
              </p:cNvPicPr>
              <p:nvPr/>
            </p:nvPicPr>
            <p:blipFill>
              <a:blip r:embed="rId5"/>
              <a:stretch>
                <a:fillRect/>
              </a:stretch>
            </p:blipFill>
            <p:spPr>
              <a:xfrm>
                <a:off x="9789946" y="4895577"/>
                <a:ext cx="914400" cy="914400"/>
              </a:xfrm>
              <a:prstGeom prst="rect">
                <a:avLst/>
              </a:prstGeom>
              <a:effectLst>
                <a:outerShdw blurRad="63500" sx="101000" sy="101000" algn="ctr" rotWithShape="0">
                  <a:prstClr val="black">
                    <a:alpha val="40000"/>
                  </a:prstClr>
                </a:outerShdw>
              </a:effectLst>
            </p:spPr>
          </p:pic>
          <p:sp>
            <p:nvSpPr>
              <p:cNvPr id="19" name="TextBox 18">
                <a:extLst>
                  <a:ext uri="{FF2B5EF4-FFF2-40B4-BE49-F238E27FC236}">
                    <a16:creationId xmlns:a16="http://schemas.microsoft.com/office/drawing/2014/main" id="{119804A4-5511-4B86-8D41-A0D73EAC5E48}"/>
                  </a:ext>
                </a:extLst>
              </p:cNvPr>
              <p:cNvSpPr txBox="1"/>
              <p:nvPr/>
            </p:nvSpPr>
            <p:spPr>
              <a:xfrm>
                <a:off x="9392465" y="5872476"/>
                <a:ext cx="1709362" cy="338554"/>
              </a:xfrm>
              <a:prstGeom prst="rect">
                <a:avLst/>
              </a:prstGeom>
              <a:gradFill rotWithShape="1">
                <a:gsLst>
                  <a:gs pos="0">
                    <a:srgbClr val="4948A1">
                      <a:satMod val="103000"/>
                      <a:lumMod val="102000"/>
                      <a:tint val="94000"/>
                    </a:srgbClr>
                  </a:gs>
                  <a:gs pos="50000">
                    <a:srgbClr val="4948A1">
                      <a:satMod val="110000"/>
                      <a:lumMod val="100000"/>
                      <a:shade val="100000"/>
                    </a:srgbClr>
                  </a:gs>
                  <a:gs pos="100000">
                    <a:srgbClr val="4948A1">
                      <a:lumMod val="99000"/>
                      <a:satMod val="120000"/>
                      <a:shade val="78000"/>
                    </a:srgbClr>
                  </a:gs>
                </a:gsLst>
                <a:lin ang="5400000" scaled="0"/>
              </a:gradFill>
              <a:ln w="6350" cap="flat" cmpd="sng" algn="ctr">
                <a:solidFill>
                  <a:srgbClr val="4948A1"/>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Federal System</a:t>
                </a:r>
                <a:endParaRPr kumimoji="0" lang="en-US" sz="1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21" name="Footer Placeholder 2">
            <a:extLst>
              <a:ext uri="{FF2B5EF4-FFF2-40B4-BE49-F238E27FC236}">
                <a16:creationId xmlns:a16="http://schemas.microsoft.com/office/drawing/2014/main" id="{213DF99E-7F13-0D89-F69B-19B3FAD6F80B}"/>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9BA03546-C34D-2FE4-AFCC-446C57AAC135}"/>
              </a:ext>
            </a:extLst>
          </p:cNvPr>
          <p:cNvSpPr>
            <a:spLocks noGrp="1"/>
          </p:cNvSpPr>
          <p:nvPr>
            <p:ph type="sldNum" sz="quarter" idx="11"/>
          </p:nvPr>
        </p:nvSpPr>
        <p:spPr/>
        <p:txBody>
          <a:bodyPr/>
          <a:lstStyle/>
          <a:p>
            <a:fld id="{4B73C415-D670-4716-A5EC-CC4D52CA2BAC}" type="slidenum">
              <a:rPr lang="en-US" noProof="0" smtClean="0"/>
              <a:pPr/>
              <a:t>10</a:t>
            </a:fld>
            <a:endParaRPr lang="en-US" noProof="0"/>
          </a:p>
        </p:txBody>
      </p:sp>
    </p:spTree>
    <p:extLst>
      <p:ext uri="{BB962C8B-B14F-4D97-AF65-F5344CB8AC3E}">
        <p14:creationId xmlns:p14="http://schemas.microsoft.com/office/powerpoint/2010/main" val="668552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08BC60E-BD66-4EEF-64B6-685B0267BD3F}"/>
              </a:ext>
            </a:extLst>
          </p:cNvPr>
          <p:cNvPicPr>
            <a:picLocks noChangeAspect="1"/>
          </p:cNvPicPr>
          <p:nvPr/>
        </p:nvPicPr>
        <p:blipFill>
          <a:blip r:embed="rId3"/>
          <a:stretch>
            <a:fillRect/>
          </a:stretch>
        </p:blipFill>
        <p:spPr>
          <a:xfrm>
            <a:off x="701588" y="1056330"/>
            <a:ext cx="5830225" cy="5290220"/>
          </a:xfrm>
          <a:prstGeom prst="rect">
            <a:avLst/>
          </a:prstGeom>
        </p:spPr>
      </p:pic>
      <p:pic>
        <p:nvPicPr>
          <p:cNvPr id="13" name="Picture 12">
            <a:extLst>
              <a:ext uri="{FF2B5EF4-FFF2-40B4-BE49-F238E27FC236}">
                <a16:creationId xmlns:a16="http://schemas.microsoft.com/office/drawing/2014/main" id="{FDAD6715-931A-4CF5-8255-016BB1DE819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1590" y="1087343"/>
            <a:ext cx="5543818" cy="1849390"/>
          </a:xfrm>
          <a:prstGeom prst="rect">
            <a:avLst/>
          </a:prstGeom>
        </p:spPr>
      </p:pic>
      <p:sp>
        <p:nvSpPr>
          <p:cNvPr id="2" name="Title 1">
            <a:extLst>
              <a:ext uri="{FF2B5EF4-FFF2-40B4-BE49-F238E27FC236}">
                <a16:creationId xmlns:a16="http://schemas.microsoft.com/office/drawing/2014/main" id="{E89D2459-4023-4043-94A9-5656C1A8A60C}"/>
              </a:ext>
            </a:extLst>
          </p:cNvPr>
          <p:cNvSpPr>
            <a:spLocks noGrp="1"/>
          </p:cNvSpPr>
          <p:nvPr>
            <p:ph type="title"/>
          </p:nvPr>
        </p:nvSpPr>
        <p:spPr>
          <a:xfrm>
            <a:off x="642000" y="334496"/>
            <a:ext cx="11340000" cy="432000"/>
          </a:xfrm>
        </p:spPr>
        <p:txBody>
          <a:bodyPr anchor="ctr"/>
          <a:lstStyle/>
          <a:p>
            <a:br>
              <a:rPr lang="en-US" sz="4000"/>
            </a:br>
            <a:r>
              <a:rPr lang="en-US" sz="4000"/>
              <a:t>CCI Measures of College Readiness* </a:t>
            </a:r>
            <a:br>
              <a:rPr lang="en-US" sz="4000"/>
            </a:br>
            <a:endParaRPr lang="en-US" sz="4000"/>
          </a:p>
        </p:txBody>
      </p:sp>
      <p:sp>
        <p:nvSpPr>
          <p:cNvPr id="3" name="Footer Placeholder 2">
            <a:extLst>
              <a:ext uri="{FF2B5EF4-FFF2-40B4-BE49-F238E27FC236}">
                <a16:creationId xmlns:a16="http://schemas.microsoft.com/office/drawing/2014/main" id="{57AC5AE7-47CE-6AE5-6E9C-642B506A407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pic>
        <p:nvPicPr>
          <p:cNvPr id="6" name="Picture 5">
            <a:extLst>
              <a:ext uri="{FF2B5EF4-FFF2-40B4-BE49-F238E27FC236}">
                <a16:creationId xmlns:a16="http://schemas.microsoft.com/office/drawing/2014/main" id="{75C6FADD-97DD-CD20-DDCE-FCFA8A473C0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28117" y="3536757"/>
            <a:ext cx="5430764" cy="1680736"/>
          </a:xfrm>
          <a:prstGeom prst="rect">
            <a:avLst/>
          </a:prstGeom>
        </p:spPr>
      </p:pic>
      <p:sp>
        <p:nvSpPr>
          <p:cNvPr id="4" name="Slide Number Placeholder 3">
            <a:extLst>
              <a:ext uri="{FF2B5EF4-FFF2-40B4-BE49-F238E27FC236}">
                <a16:creationId xmlns:a16="http://schemas.microsoft.com/office/drawing/2014/main" id="{3D77AECE-FE08-F3C6-5421-48C66DAECAD1}"/>
              </a:ext>
            </a:extLst>
          </p:cNvPr>
          <p:cNvSpPr>
            <a:spLocks noGrp="1"/>
          </p:cNvSpPr>
          <p:nvPr>
            <p:ph type="sldNum" sz="quarter" idx="11"/>
          </p:nvPr>
        </p:nvSpPr>
        <p:spPr/>
        <p:txBody>
          <a:bodyPr/>
          <a:lstStyle/>
          <a:p>
            <a:fld id="{4B73C415-D670-4716-A5EC-CC4D52CA2BAC}" type="slidenum">
              <a:rPr lang="en-US" noProof="0" smtClean="0"/>
              <a:pPr/>
              <a:t>11</a:t>
            </a:fld>
            <a:endParaRPr lang="en-US" noProof="0"/>
          </a:p>
        </p:txBody>
      </p:sp>
    </p:spTree>
    <p:extLst>
      <p:ext uri="{BB962C8B-B14F-4D97-AF65-F5344CB8AC3E}">
        <p14:creationId xmlns:p14="http://schemas.microsoft.com/office/powerpoint/2010/main" val="1254422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41A618-FF3E-B74A-602F-70D0853734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8620" y="1207744"/>
            <a:ext cx="5853657" cy="4684834"/>
          </a:xfrm>
          <a:prstGeom prst="rect">
            <a:avLst/>
          </a:prstGeom>
        </p:spPr>
      </p:pic>
      <p:sp>
        <p:nvSpPr>
          <p:cNvPr id="2" name="Title 1">
            <a:extLst>
              <a:ext uri="{FF2B5EF4-FFF2-40B4-BE49-F238E27FC236}">
                <a16:creationId xmlns:a16="http://schemas.microsoft.com/office/drawing/2014/main" id="{E89D2459-4023-4043-94A9-5656C1A8A60C}"/>
              </a:ext>
            </a:extLst>
          </p:cNvPr>
          <p:cNvSpPr>
            <a:spLocks noGrp="1"/>
          </p:cNvSpPr>
          <p:nvPr>
            <p:ph type="title"/>
          </p:nvPr>
        </p:nvSpPr>
        <p:spPr>
          <a:xfrm>
            <a:off x="432000" y="271552"/>
            <a:ext cx="11340000" cy="432000"/>
          </a:xfrm>
        </p:spPr>
        <p:txBody>
          <a:bodyPr anchor="ctr"/>
          <a:lstStyle/>
          <a:p>
            <a:br>
              <a:rPr lang="en-US" sz="4000"/>
            </a:br>
            <a:r>
              <a:rPr lang="en-US" sz="4000"/>
              <a:t>CCI Measures of Career Readiness* </a:t>
            </a:r>
            <a:br>
              <a:rPr lang="en-US" sz="4000"/>
            </a:br>
            <a:endParaRPr lang="en-US" sz="4000"/>
          </a:p>
        </p:txBody>
      </p:sp>
      <p:sp>
        <p:nvSpPr>
          <p:cNvPr id="8" name="Rectangle: Rounded Corners 7">
            <a:extLst>
              <a:ext uri="{FF2B5EF4-FFF2-40B4-BE49-F238E27FC236}">
                <a16:creationId xmlns:a16="http://schemas.microsoft.com/office/drawing/2014/main" id="{20EAFB4D-4B1F-A29B-7699-6FD6C1D4107D}"/>
              </a:ext>
              <a:ext uri="{C183D7F6-B498-43B3-948B-1728B52AA6E4}">
                <adec:decorative xmlns:adec="http://schemas.microsoft.com/office/drawing/2017/decorative" val="1"/>
              </a:ext>
            </a:extLst>
          </p:cNvPr>
          <p:cNvSpPr/>
          <p:nvPr/>
        </p:nvSpPr>
        <p:spPr>
          <a:xfrm>
            <a:off x="581142" y="2390931"/>
            <a:ext cx="5298382" cy="1159972"/>
          </a:xfrm>
          <a:prstGeom prst="roundRect">
            <a:avLst>
              <a:gd name="adj" fmla="val 2819"/>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D9AB5E5-BD2D-EF79-6494-92470D4A0178}"/>
              </a:ext>
              <a:ext uri="{C183D7F6-B498-43B3-948B-1728B52AA6E4}">
                <adec:decorative xmlns:adec="http://schemas.microsoft.com/office/drawing/2017/decorative" val="1"/>
              </a:ext>
            </a:extLst>
          </p:cNvPr>
          <p:cNvSpPr/>
          <p:nvPr/>
        </p:nvSpPr>
        <p:spPr>
          <a:xfrm>
            <a:off x="584456" y="3596306"/>
            <a:ext cx="5295068" cy="2258162"/>
          </a:xfrm>
          <a:prstGeom prst="roundRect">
            <a:avLst>
              <a:gd name="adj" fmla="val 2819"/>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38AC214-5C9A-A5D8-92F0-374F9AAC29DF}"/>
              </a:ext>
              <a:ext uri="{C183D7F6-B498-43B3-948B-1728B52AA6E4}">
                <adec:decorative xmlns:adec="http://schemas.microsoft.com/office/drawing/2017/decorative" val="1"/>
              </a:ext>
            </a:extLst>
          </p:cNvPr>
          <p:cNvSpPr/>
          <p:nvPr/>
        </p:nvSpPr>
        <p:spPr>
          <a:xfrm>
            <a:off x="584455" y="1708879"/>
            <a:ext cx="5295069" cy="636649"/>
          </a:xfrm>
          <a:prstGeom prst="roundRect">
            <a:avLst>
              <a:gd name="adj" fmla="val 281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F5EE5C0-397F-3B82-62BA-67922A7C13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32994" y="3737288"/>
            <a:ext cx="5355013" cy="1593305"/>
          </a:xfrm>
          <a:prstGeom prst="rect">
            <a:avLst/>
          </a:prstGeom>
        </p:spPr>
      </p:pic>
      <p:grpSp>
        <p:nvGrpSpPr>
          <p:cNvPr id="21" name="Group 20">
            <a:extLst>
              <a:ext uri="{FF2B5EF4-FFF2-40B4-BE49-F238E27FC236}">
                <a16:creationId xmlns:a16="http://schemas.microsoft.com/office/drawing/2014/main" id="{B1097B96-BD34-A9C7-6274-53C7FDE92E80}"/>
              </a:ext>
              <a:ext uri="{C183D7F6-B498-43B3-948B-1728B52AA6E4}">
                <adec:decorative xmlns:adec="http://schemas.microsoft.com/office/drawing/2017/decorative" val="1"/>
              </a:ext>
            </a:extLst>
          </p:cNvPr>
          <p:cNvGrpSpPr/>
          <p:nvPr/>
        </p:nvGrpSpPr>
        <p:grpSpPr>
          <a:xfrm>
            <a:off x="6432994" y="1304459"/>
            <a:ext cx="5777380" cy="2432829"/>
            <a:chOff x="6414620" y="1453733"/>
            <a:chExt cx="5777380" cy="2432829"/>
          </a:xfrm>
        </p:grpSpPr>
        <p:pic>
          <p:nvPicPr>
            <p:cNvPr id="17" name="Picture 16">
              <a:extLst>
                <a:ext uri="{FF2B5EF4-FFF2-40B4-BE49-F238E27FC236}">
                  <a16:creationId xmlns:a16="http://schemas.microsoft.com/office/drawing/2014/main" id="{9EFDAB43-A1F8-48E0-5CF4-3931D87C2E4B}"/>
                </a:ext>
              </a:extLst>
            </p:cNvPr>
            <p:cNvPicPr>
              <a:picLocks noChangeAspect="1"/>
            </p:cNvPicPr>
            <p:nvPr/>
          </p:nvPicPr>
          <p:blipFill>
            <a:blip r:embed="rId5"/>
            <a:stretch>
              <a:fillRect/>
            </a:stretch>
          </p:blipFill>
          <p:spPr>
            <a:xfrm>
              <a:off x="6414620" y="1453733"/>
              <a:ext cx="5777380" cy="2432829"/>
            </a:xfrm>
            <a:prstGeom prst="rect">
              <a:avLst/>
            </a:prstGeom>
          </p:spPr>
        </p:pic>
        <p:sp>
          <p:nvSpPr>
            <p:cNvPr id="18" name="Rectangle: Rounded Corners 17">
              <a:extLst>
                <a:ext uri="{FF2B5EF4-FFF2-40B4-BE49-F238E27FC236}">
                  <a16:creationId xmlns:a16="http://schemas.microsoft.com/office/drawing/2014/main" id="{A7C18F97-3EDD-FA56-4D18-E5CC1910DC39}"/>
                </a:ext>
              </a:extLst>
            </p:cNvPr>
            <p:cNvSpPr/>
            <p:nvPr/>
          </p:nvSpPr>
          <p:spPr>
            <a:xfrm>
              <a:off x="6746719" y="1966617"/>
              <a:ext cx="5018931" cy="325734"/>
            </a:xfrm>
            <a:prstGeom prst="roundRect">
              <a:avLst>
                <a:gd name="adj" fmla="val 281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DB68ED0-F627-867A-B339-E6F96ED679E3}"/>
                </a:ext>
              </a:extLst>
            </p:cNvPr>
            <p:cNvSpPr/>
            <p:nvPr/>
          </p:nvSpPr>
          <p:spPr>
            <a:xfrm>
              <a:off x="6753069" y="2324100"/>
              <a:ext cx="5018931" cy="355601"/>
            </a:xfrm>
            <a:prstGeom prst="roundRect">
              <a:avLst>
                <a:gd name="adj" fmla="val 2819"/>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17149011-98C2-C4F0-EB48-8C972E43FDBA}"/>
                </a:ext>
              </a:extLst>
            </p:cNvPr>
            <p:cNvSpPr/>
            <p:nvPr/>
          </p:nvSpPr>
          <p:spPr>
            <a:xfrm>
              <a:off x="6753069" y="2711450"/>
              <a:ext cx="5018931" cy="1130300"/>
            </a:xfrm>
            <a:prstGeom prst="roundRect">
              <a:avLst>
                <a:gd name="adj" fmla="val 2819"/>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99B5D46E-83F6-8367-31F4-195A16217621}"/>
              </a:ext>
              <a:ext uri="{C183D7F6-B498-43B3-948B-1728B52AA6E4}">
                <adec:decorative xmlns:adec="http://schemas.microsoft.com/office/drawing/2017/decorative" val="1"/>
              </a:ext>
            </a:extLst>
          </p:cNvPr>
          <p:cNvGrpSpPr/>
          <p:nvPr/>
        </p:nvGrpSpPr>
        <p:grpSpPr>
          <a:xfrm>
            <a:off x="7212928" y="5401287"/>
            <a:ext cx="5250622" cy="738664"/>
            <a:chOff x="6680366" y="5401287"/>
            <a:chExt cx="5250622" cy="738664"/>
          </a:xfrm>
        </p:grpSpPr>
        <p:sp>
          <p:nvSpPr>
            <p:cNvPr id="22" name="TextBox 21">
              <a:extLst>
                <a:ext uri="{FF2B5EF4-FFF2-40B4-BE49-F238E27FC236}">
                  <a16:creationId xmlns:a16="http://schemas.microsoft.com/office/drawing/2014/main" id="{5AC21E16-3894-2140-48A7-27E55A532F43}"/>
                </a:ext>
              </a:extLst>
            </p:cNvPr>
            <p:cNvSpPr txBox="1"/>
            <p:nvPr/>
          </p:nvSpPr>
          <p:spPr>
            <a:xfrm>
              <a:off x="6680366" y="5401287"/>
              <a:ext cx="5250622" cy="738664"/>
            </a:xfrm>
            <a:prstGeom prst="rect">
              <a:avLst/>
            </a:prstGeom>
            <a:noFill/>
          </p:spPr>
          <p:txBody>
            <a:bodyPr wrap="square" rtlCol="0">
              <a:spAutoFit/>
            </a:bodyPr>
            <a:lstStyle/>
            <a:p>
              <a:pPr marL="285750" indent="-285750">
                <a:buFont typeface="Arial" panose="020B0604020202020204" pitchFamily="34" charset="0"/>
                <a:buChar char="•"/>
              </a:pPr>
              <a:r>
                <a:rPr lang="en-US" sz="1400"/>
                <a:t>Course Completion</a:t>
              </a:r>
            </a:p>
            <a:p>
              <a:pPr marL="285750" indent="-285750">
                <a:buFont typeface="Arial" panose="020B0604020202020204" pitchFamily="34" charset="0"/>
                <a:buChar char="•"/>
              </a:pPr>
              <a:r>
                <a:rPr lang="en-US" sz="1400"/>
                <a:t>Student Career Technical Education</a:t>
              </a:r>
            </a:p>
            <a:p>
              <a:pPr marL="285750" indent="-285750">
                <a:buFont typeface="Arial" panose="020B0604020202020204" pitchFamily="34" charset="0"/>
                <a:buChar char="•"/>
              </a:pPr>
              <a:r>
                <a:rPr lang="en-US" sz="1400"/>
                <a:t>Work-based Learning</a:t>
              </a:r>
            </a:p>
          </p:txBody>
        </p:sp>
        <p:sp>
          <p:nvSpPr>
            <p:cNvPr id="23" name="Oval 22">
              <a:extLst>
                <a:ext uri="{FF2B5EF4-FFF2-40B4-BE49-F238E27FC236}">
                  <a16:creationId xmlns:a16="http://schemas.microsoft.com/office/drawing/2014/main" id="{912FFA40-D622-29E2-D236-83A19444C5F6}"/>
                </a:ext>
              </a:extLst>
            </p:cNvPr>
            <p:cNvSpPr/>
            <p:nvPr/>
          </p:nvSpPr>
          <p:spPr>
            <a:xfrm>
              <a:off x="6736385" y="5502156"/>
              <a:ext cx="142719" cy="143469"/>
            </a:xfrm>
            <a:prstGeom prst="ellipse">
              <a:avLst/>
            </a:prstGeom>
            <a:solidFill>
              <a:srgbClr val="40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9334E78-F0D3-CDF7-11FD-0D30E99C756A}"/>
                </a:ext>
              </a:extLst>
            </p:cNvPr>
            <p:cNvSpPr/>
            <p:nvPr/>
          </p:nvSpPr>
          <p:spPr>
            <a:xfrm>
              <a:off x="6730770" y="5722134"/>
              <a:ext cx="142719" cy="143469"/>
            </a:xfrm>
            <a:prstGeom prst="ellipse">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3FC77E5-D6AF-2E99-FEA1-70AFD78158F7}"/>
                </a:ext>
              </a:extLst>
            </p:cNvPr>
            <p:cNvSpPr/>
            <p:nvPr/>
          </p:nvSpPr>
          <p:spPr>
            <a:xfrm>
              <a:off x="6727286" y="5935459"/>
              <a:ext cx="142719" cy="14346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2">
            <a:extLst>
              <a:ext uri="{FF2B5EF4-FFF2-40B4-BE49-F238E27FC236}">
                <a16:creationId xmlns:a16="http://schemas.microsoft.com/office/drawing/2014/main" id="{5EC4AEF2-E143-DFE8-43A7-9C3DC72059A3}"/>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3" name="Slide Number Placeholder 2">
            <a:extLst>
              <a:ext uri="{FF2B5EF4-FFF2-40B4-BE49-F238E27FC236}">
                <a16:creationId xmlns:a16="http://schemas.microsoft.com/office/drawing/2014/main" id="{F561475B-8D7E-9876-BC28-CA3F0F0E338C}"/>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Tree>
    <p:extLst>
      <p:ext uri="{BB962C8B-B14F-4D97-AF65-F5344CB8AC3E}">
        <p14:creationId xmlns:p14="http://schemas.microsoft.com/office/powerpoint/2010/main" val="4173569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9CB23-0A60-50B2-495A-C40CCD899482}"/>
              </a:ext>
            </a:extLst>
          </p:cNvPr>
          <p:cNvSpPr>
            <a:spLocks noGrp="1"/>
          </p:cNvSpPr>
          <p:nvPr>
            <p:ph type="title"/>
          </p:nvPr>
        </p:nvSpPr>
        <p:spPr>
          <a:xfrm>
            <a:off x="432000" y="492636"/>
            <a:ext cx="11340000" cy="432000"/>
          </a:xfrm>
        </p:spPr>
        <p:txBody>
          <a:bodyPr/>
          <a:lstStyle/>
          <a:p>
            <a:r>
              <a:rPr lang="en-US"/>
              <a:t>DASHBOARD College/Career Indicator Clarification</a:t>
            </a:r>
          </a:p>
        </p:txBody>
      </p:sp>
      <p:sp>
        <p:nvSpPr>
          <p:cNvPr id="6" name="TextBox 5">
            <a:extLst>
              <a:ext uri="{FF2B5EF4-FFF2-40B4-BE49-F238E27FC236}">
                <a16:creationId xmlns:a16="http://schemas.microsoft.com/office/drawing/2014/main" id="{0D600901-C748-DF8B-64B6-083876BA8012}"/>
              </a:ext>
            </a:extLst>
          </p:cNvPr>
          <p:cNvSpPr txBox="1"/>
          <p:nvPr/>
        </p:nvSpPr>
        <p:spPr>
          <a:xfrm>
            <a:off x="639745" y="1582340"/>
            <a:ext cx="10912510" cy="3693319"/>
          </a:xfrm>
          <a:prstGeom prst="rect">
            <a:avLst/>
          </a:prstGeom>
          <a:noFill/>
        </p:spPr>
        <p:txBody>
          <a:bodyPr wrap="square" rtlCol="0">
            <a:spAutoFit/>
          </a:bodyPr>
          <a:lstStyle/>
          <a:p>
            <a:r>
              <a:rPr lang="en-US" b="1"/>
              <a:t>College Credit Courses</a:t>
            </a:r>
            <a:r>
              <a:rPr lang="en-US"/>
              <a:t>:</a:t>
            </a:r>
            <a:r>
              <a:rPr lang="en-US">
                <a:solidFill>
                  <a:srgbClr val="000000"/>
                </a:solidFill>
              </a:rPr>
              <a:t> Courses which students have taken </a:t>
            </a:r>
            <a:r>
              <a:rPr lang="en-US" b="0" i="0">
                <a:solidFill>
                  <a:srgbClr val="000000"/>
                </a:solidFill>
                <a:effectLst/>
              </a:rPr>
              <a:t>and completed </a:t>
            </a:r>
            <a:r>
              <a:rPr lang="en-US" b="0" i="1">
                <a:solidFill>
                  <a:srgbClr val="000000"/>
                </a:solidFill>
                <a:effectLst/>
              </a:rPr>
              <a:t>independently</a:t>
            </a:r>
            <a:r>
              <a:rPr lang="en-US" b="0" i="0">
                <a:solidFill>
                  <a:srgbClr val="000000"/>
                </a:solidFill>
                <a:effectLst/>
              </a:rPr>
              <a:t>, which have no association or oversight by the school, will not contribute to a school’s CCI. </a:t>
            </a:r>
          </a:p>
          <a:p>
            <a:pPr marL="285750" indent="-285750">
              <a:buFont typeface="Arial" panose="020B0604020202020204" pitchFamily="34" charset="0"/>
              <a:buChar char="•"/>
            </a:pPr>
            <a:r>
              <a:rPr lang="en-US" b="0" i="1">
                <a:solidFill>
                  <a:srgbClr val="000000"/>
                </a:solidFill>
                <a:effectLst/>
              </a:rPr>
              <a:t>2023 Dashboard Technical Guide: College/Career Indicator (CCI) - </a:t>
            </a:r>
            <a:r>
              <a:rPr lang="en-US" b="0">
                <a:solidFill>
                  <a:srgbClr val="000000"/>
                </a:solidFill>
                <a:effectLst/>
              </a:rPr>
              <a:t>Page 8</a:t>
            </a:r>
            <a:r>
              <a:rPr lang="en-US" b="0" i="0">
                <a:solidFill>
                  <a:srgbClr val="000000"/>
                </a:solidFill>
                <a:effectLst/>
              </a:rPr>
              <a:t> </a:t>
            </a:r>
            <a:r>
              <a:rPr lang="en-US" b="0" i="0" u="sng" strike="noStrike">
                <a:solidFill>
                  <a:srgbClr val="0000FF"/>
                </a:solidFill>
                <a:effectLst/>
                <a:hlinkClick r:id="rId3"/>
              </a:rPr>
              <a:t>https://www.cde.ca.gov/ta/ac/cm/dashboardguide23.asp</a:t>
            </a:r>
            <a:endParaRPr lang="en-US" b="0" i="0" u="sng" strike="noStrike">
              <a:solidFill>
                <a:srgbClr val="0000FF"/>
              </a:solidFill>
              <a:effectLst/>
            </a:endParaRPr>
          </a:p>
          <a:p>
            <a:endParaRPr lang="en-US" u="sng">
              <a:solidFill>
                <a:srgbClr val="0000FF"/>
              </a:solidFill>
            </a:endParaRPr>
          </a:p>
          <a:p>
            <a:pPr>
              <a:lnSpc>
                <a:spcPct val="100000"/>
              </a:lnSpc>
            </a:pPr>
            <a:r>
              <a:rPr lang="en-US" b="1"/>
              <a:t>CTE Pathway Criteria</a:t>
            </a:r>
            <a:r>
              <a:rPr lang="en-US"/>
              <a:t>: To be considered “prepared” on the CCI using the CTE Pathway criteria, students must…</a:t>
            </a:r>
          </a:p>
          <a:p>
            <a:pPr marL="342900" indent="-342900">
              <a:lnSpc>
                <a:spcPct val="100000"/>
              </a:lnSpc>
              <a:buAutoNum type="arabicPeriod"/>
            </a:pPr>
            <a:r>
              <a:rPr lang="en-US"/>
              <a:t>c</a:t>
            </a:r>
            <a:r>
              <a:rPr lang="en-US" b="0">
                <a:solidFill>
                  <a:srgbClr val="000000"/>
                </a:solidFill>
                <a:effectLst/>
              </a:rPr>
              <a:t>omplete the Pathway capstone course with a grade of C- or better AND</a:t>
            </a:r>
          </a:p>
          <a:p>
            <a:pPr marL="342900" indent="-342900">
              <a:lnSpc>
                <a:spcPct val="100000"/>
              </a:lnSpc>
              <a:buAutoNum type="arabicPeriod"/>
            </a:pPr>
            <a:r>
              <a:rPr lang="en-US" b="0">
                <a:solidFill>
                  <a:srgbClr val="000000"/>
                </a:solidFill>
                <a:effectLst/>
              </a:rPr>
              <a:t>Score Level 3 or higher in one Smarter Balanced Summative Assessments subject area (ELA or math) and Level 2 or higher in the other, OR</a:t>
            </a:r>
          </a:p>
          <a:p>
            <a:pPr marL="342900" indent="-342900">
              <a:lnSpc>
                <a:spcPct val="100000"/>
              </a:lnSpc>
              <a:buAutoNum type="arabicPeriod"/>
            </a:pPr>
            <a:r>
              <a:rPr lang="en-US" b="0">
                <a:solidFill>
                  <a:srgbClr val="000000"/>
                </a:solidFill>
                <a:effectLst/>
              </a:rPr>
              <a:t>Complete one semester/two quarters/two-trimesters of College Credit Courses with a grade of C- or better in academic/CTE subjects where college credits are awarded for each course. </a:t>
            </a:r>
            <a:endParaRPr lang="en-US">
              <a:solidFill>
                <a:srgbClr val="000000"/>
              </a:solidFill>
            </a:endParaRPr>
          </a:p>
          <a:p>
            <a:endParaRPr lang="en-US"/>
          </a:p>
        </p:txBody>
      </p:sp>
      <p:sp>
        <p:nvSpPr>
          <p:cNvPr id="7" name="Footer Placeholder 2">
            <a:extLst>
              <a:ext uri="{FF2B5EF4-FFF2-40B4-BE49-F238E27FC236}">
                <a16:creationId xmlns:a16="http://schemas.microsoft.com/office/drawing/2014/main" id="{364860F1-BF05-7598-2FCD-A5FF206EBB2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3" name="Slide Number Placeholder 2">
            <a:extLst>
              <a:ext uri="{FF2B5EF4-FFF2-40B4-BE49-F238E27FC236}">
                <a16:creationId xmlns:a16="http://schemas.microsoft.com/office/drawing/2014/main" id="{AE4B6C6A-6D99-6FD7-E17B-D907B88CE01B}"/>
              </a:ext>
            </a:extLst>
          </p:cNvPr>
          <p:cNvSpPr>
            <a:spLocks noGrp="1"/>
          </p:cNvSpPr>
          <p:nvPr>
            <p:ph type="sldNum" sz="quarter" idx="11"/>
          </p:nvPr>
        </p:nvSpPr>
        <p:spPr/>
        <p:txBody>
          <a:bodyPr/>
          <a:lstStyle/>
          <a:p>
            <a:fld id="{4B73C415-D670-4716-A5EC-CC4D52CA2BAC}" type="slidenum">
              <a:rPr lang="en-US" noProof="0" smtClean="0"/>
              <a:pPr/>
              <a:t>13</a:t>
            </a:fld>
            <a:endParaRPr lang="en-US" noProof="0"/>
          </a:p>
        </p:txBody>
      </p:sp>
    </p:spTree>
    <p:extLst>
      <p:ext uri="{BB962C8B-B14F-4D97-AF65-F5344CB8AC3E}">
        <p14:creationId xmlns:p14="http://schemas.microsoft.com/office/powerpoint/2010/main" val="112340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301854"/>
            <a:ext cx="11340000" cy="432000"/>
          </a:xfrm>
        </p:spPr>
        <p:txBody>
          <a:bodyPr/>
          <a:lstStyle/>
          <a:p>
            <a:r>
              <a:rPr lang="en-US"/>
              <a:t>EOY 2 Reporting Survival Kit</a:t>
            </a:r>
          </a:p>
        </p:txBody>
      </p:sp>
      <p:sp>
        <p:nvSpPr>
          <p:cNvPr id="45" name="Rectangle 44">
            <a:extLst>
              <a:ext uri="{FF2B5EF4-FFF2-40B4-BE49-F238E27FC236}">
                <a16:creationId xmlns:a16="http://schemas.microsoft.com/office/drawing/2014/main" id="{E80DC6FE-D11C-4C20-A51D-98443F5F4672}"/>
              </a:ext>
              <a:ext uri="{C183D7F6-B498-43B3-948B-1728B52AA6E4}">
                <adec:decorative xmlns:adec="http://schemas.microsoft.com/office/drawing/2017/decorative" val="1"/>
              </a:ext>
            </a:extLst>
          </p:cNvPr>
          <p:cNvSpPr/>
          <p:nvPr/>
        </p:nvSpPr>
        <p:spPr>
          <a:xfrm>
            <a:off x="432000" y="1150969"/>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47" name="Graphic 46" descr="image of a man in a computer">
            <a:extLst>
              <a:ext uri="{FF2B5EF4-FFF2-40B4-BE49-F238E27FC236}">
                <a16:creationId xmlns:a16="http://schemas.microsoft.com/office/drawing/2014/main" id="{7ADD6A28-A1C5-4090-8B87-55ECF7A20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11" y="1250980"/>
            <a:ext cx="914400" cy="914400"/>
          </a:xfrm>
          <a:prstGeom prst="rect">
            <a:avLst/>
          </a:prstGeom>
        </p:spPr>
      </p:pic>
      <p:sp>
        <p:nvSpPr>
          <p:cNvPr id="8" name="Text Placeholder 7">
            <a:extLst>
              <a:ext uri="{FF2B5EF4-FFF2-40B4-BE49-F238E27FC236}">
                <a16:creationId xmlns:a16="http://schemas.microsoft.com/office/drawing/2014/main" id="{4B353756-1A24-435F-9F00-9485171661F1}"/>
              </a:ext>
            </a:extLst>
          </p:cNvPr>
          <p:cNvSpPr>
            <a:spLocks noGrp="1"/>
          </p:cNvSpPr>
          <p:nvPr>
            <p:ph type="body" sz="quarter" idx="27"/>
          </p:nvPr>
        </p:nvSpPr>
        <p:spPr>
          <a:xfrm>
            <a:off x="1787762" y="1218809"/>
            <a:ext cx="4122920" cy="735800"/>
          </a:xfrm>
        </p:spPr>
        <p:txBody>
          <a:bodyPr/>
          <a:lstStyle/>
          <a:p>
            <a:r>
              <a:rPr lang="en-US" sz="2400">
                <a:solidFill>
                  <a:srgbClr val="19929B"/>
                </a:solidFill>
              </a:rPr>
              <a:t>User Roles Needed</a:t>
            </a:r>
          </a:p>
        </p:txBody>
      </p:sp>
      <p:sp>
        <p:nvSpPr>
          <p:cNvPr id="7" name="Content Placeholder 6">
            <a:extLst>
              <a:ext uri="{FF2B5EF4-FFF2-40B4-BE49-F238E27FC236}">
                <a16:creationId xmlns:a16="http://schemas.microsoft.com/office/drawing/2014/main" id="{EE3A3FBF-F2B1-44B8-A094-309A3BFDBA25}"/>
              </a:ext>
            </a:extLst>
          </p:cNvPr>
          <p:cNvSpPr>
            <a:spLocks noGrp="1"/>
          </p:cNvSpPr>
          <p:nvPr>
            <p:ph idx="29"/>
          </p:nvPr>
        </p:nvSpPr>
        <p:spPr>
          <a:xfrm>
            <a:off x="1796782" y="1743994"/>
            <a:ext cx="4113900" cy="2415991"/>
          </a:xfrm>
        </p:spPr>
        <p:txBody>
          <a:bodyPr/>
          <a:lstStyle/>
          <a:p>
            <a:r>
              <a:rPr lang="en-US" b="1"/>
              <a:t>Data Population</a:t>
            </a:r>
          </a:p>
          <a:p>
            <a:pPr lvl="1"/>
            <a:r>
              <a:rPr lang="en-US"/>
              <a:t>Student Search</a:t>
            </a:r>
          </a:p>
          <a:p>
            <a:pPr lvl="1"/>
            <a:r>
              <a:rPr lang="en-US"/>
              <a:t>SENR (Edit and View)</a:t>
            </a:r>
          </a:p>
          <a:p>
            <a:pPr lvl="1"/>
            <a:r>
              <a:rPr lang="en-US"/>
              <a:t>SCTE (Edit and View)</a:t>
            </a:r>
          </a:p>
          <a:p>
            <a:pPr lvl="1"/>
            <a:r>
              <a:rPr lang="en-US"/>
              <a:t>CRSC (Edit and View)</a:t>
            </a:r>
          </a:p>
          <a:p>
            <a:pPr lvl="1"/>
            <a:r>
              <a:rPr lang="en-US"/>
              <a:t>SCSC (Edit and View)</a:t>
            </a:r>
          </a:p>
          <a:p>
            <a:pPr lvl="1"/>
            <a:r>
              <a:rPr lang="en-US"/>
              <a:t>SDEM (Edit and View)</a:t>
            </a:r>
          </a:p>
          <a:p>
            <a:pPr lvl="1"/>
            <a:r>
              <a:rPr lang="en-US"/>
              <a:t>WBLR (Edit and View)</a:t>
            </a:r>
          </a:p>
          <a:p>
            <a:pPr lvl="1"/>
            <a:r>
              <a:rPr lang="en-US"/>
              <a:t>WBLR Extract</a:t>
            </a:r>
          </a:p>
          <a:p>
            <a:r>
              <a:rPr lang="en-US" b="1"/>
              <a:t>Viewing Reports</a:t>
            </a:r>
          </a:p>
          <a:p>
            <a:pPr lvl="1"/>
            <a:r>
              <a:rPr lang="en-US"/>
              <a:t>EOY Reports</a:t>
            </a:r>
          </a:p>
        </p:txBody>
      </p:sp>
      <p:sp>
        <p:nvSpPr>
          <p:cNvPr id="44" name="Rectangle 43">
            <a:extLst>
              <a:ext uri="{FF2B5EF4-FFF2-40B4-BE49-F238E27FC236}">
                <a16:creationId xmlns:a16="http://schemas.microsoft.com/office/drawing/2014/main" id="{1203D2ED-1358-4F55-BCB3-94A5C18E1B4C}"/>
              </a:ext>
              <a:ext uri="{C183D7F6-B498-43B3-948B-1728B52AA6E4}">
                <adec:decorative xmlns:adec="http://schemas.microsoft.com/office/drawing/2017/decorative" val="1"/>
              </a:ext>
            </a:extLst>
          </p:cNvPr>
          <p:cNvSpPr/>
          <p:nvPr/>
        </p:nvSpPr>
        <p:spPr>
          <a:xfrm>
            <a:off x="6216110" y="115096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46" name="Graphic 45" descr="Image of books">
            <a:extLst>
              <a:ext uri="{FF2B5EF4-FFF2-40B4-BE49-F238E27FC236}">
                <a16:creationId xmlns:a16="http://schemas.microsoft.com/office/drawing/2014/main" id="{A20C2A14-1BD7-4DC9-B671-8D036FC94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121" y="1250979"/>
            <a:ext cx="914400" cy="914400"/>
          </a:xfrm>
          <a:prstGeom prst="rect">
            <a:avLst/>
          </a:prstGeom>
        </p:spPr>
      </p:pic>
      <p:sp>
        <p:nvSpPr>
          <p:cNvPr id="9" name="Text Placeholder 8">
            <a:extLst>
              <a:ext uri="{FF2B5EF4-FFF2-40B4-BE49-F238E27FC236}">
                <a16:creationId xmlns:a16="http://schemas.microsoft.com/office/drawing/2014/main" id="{3C10DA3A-40F2-4987-B2EE-1598E181FA91}"/>
              </a:ext>
            </a:extLst>
          </p:cNvPr>
          <p:cNvSpPr>
            <a:spLocks noGrp="1"/>
          </p:cNvSpPr>
          <p:nvPr>
            <p:ph type="body" sz="quarter" idx="30"/>
          </p:nvPr>
        </p:nvSpPr>
        <p:spPr>
          <a:xfrm>
            <a:off x="7571872" y="1150969"/>
            <a:ext cx="4292398" cy="871478"/>
          </a:xfrm>
        </p:spPr>
        <p:txBody>
          <a:bodyPr/>
          <a:lstStyle/>
          <a:p>
            <a:r>
              <a:rPr lang="en-US" sz="2400">
                <a:solidFill>
                  <a:srgbClr val="FF745F"/>
                </a:solidFill>
              </a:rPr>
              <a:t>CALPADS Documentation</a:t>
            </a:r>
          </a:p>
        </p:txBody>
      </p:sp>
      <p:sp>
        <p:nvSpPr>
          <p:cNvPr id="6" name="Content Placeholder 5">
            <a:extLst>
              <a:ext uri="{FF2B5EF4-FFF2-40B4-BE49-F238E27FC236}">
                <a16:creationId xmlns:a16="http://schemas.microsoft.com/office/drawing/2014/main" id="{C9E08F51-511B-4C45-AFB2-8A9402CA1078}"/>
              </a:ext>
            </a:extLst>
          </p:cNvPr>
          <p:cNvSpPr>
            <a:spLocks noGrp="1"/>
          </p:cNvSpPr>
          <p:nvPr>
            <p:ph idx="2"/>
          </p:nvPr>
        </p:nvSpPr>
        <p:spPr>
          <a:xfrm>
            <a:off x="7574210" y="2032629"/>
            <a:ext cx="4113900" cy="2828138"/>
          </a:xfrm>
        </p:spPr>
        <p:txBody>
          <a:bodyPr/>
          <a:lstStyle/>
          <a:p>
            <a:r>
              <a:rPr lang="en-US" sz="1600"/>
              <a:t>User Manual</a:t>
            </a:r>
          </a:p>
          <a:p>
            <a:r>
              <a:rPr lang="en-US" sz="1600"/>
              <a:t>CALPADS Code Sets</a:t>
            </a:r>
          </a:p>
          <a:p>
            <a:r>
              <a:rPr lang="en-US" sz="1600"/>
              <a:t>File Specifications Form</a:t>
            </a:r>
          </a:p>
          <a:p>
            <a:r>
              <a:rPr lang="en-US" sz="1600"/>
              <a:t>Error List</a:t>
            </a:r>
          </a:p>
          <a:p>
            <a:r>
              <a:rPr lang="en-US" sz="1600"/>
              <a:t>Data Guide</a:t>
            </a:r>
          </a:p>
          <a:p>
            <a:r>
              <a:rPr lang="en-US" sz="1600"/>
              <a:t>Valid Code Combinations</a:t>
            </a:r>
          </a:p>
        </p:txBody>
      </p:sp>
      <p:sp>
        <p:nvSpPr>
          <p:cNvPr id="4" name="Footer Placeholder 2">
            <a:extLst>
              <a:ext uri="{FF2B5EF4-FFF2-40B4-BE49-F238E27FC236}">
                <a16:creationId xmlns:a16="http://schemas.microsoft.com/office/drawing/2014/main" id="{02532FEC-C311-0EFD-5811-80CA481C822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D39C7FF9-410C-835A-A7D5-C201BA728316}"/>
              </a:ext>
            </a:extLst>
          </p:cNvPr>
          <p:cNvSpPr>
            <a:spLocks noGrp="1"/>
          </p:cNvSpPr>
          <p:nvPr>
            <p:ph type="sldNum" sz="quarter" idx="11"/>
          </p:nvPr>
        </p:nvSpPr>
        <p:spPr/>
        <p:txBody>
          <a:bodyPr/>
          <a:lstStyle/>
          <a:p>
            <a:fld id="{4B73C415-D670-4716-A5EC-CC4D52CA2BAC}" type="slidenum">
              <a:rPr lang="en-US" noProof="0" smtClean="0"/>
              <a:pPr/>
              <a:t>14</a:t>
            </a:fld>
            <a:endParaRPr lang="en-US" noProof="0"/>
          </a:p>
        </p:txBody>
      </p:sp>
    </p:spTree>
    <p:extLst>
      <p:ext uri="{BB962C8B-B14F-4D97-AF65-F5344CB8AC3E}">
        <p14:creationId xmlns:p14="http://schemas.microsoft.com/office/powerpoint/2010/main" val="2656748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descr="Grouped screen shot images">
            <a:extLst>
              <a:ext uri="{FF2B5EF4-FFF2-40B4-BE49-F238E27FC236}">
                <a16:creationId xmlns:a16="http://schemas.microsoft.com/office/drawing/2014/main" id="{F97019AE-372A-44A3-BED4-8DBD1AFDDA23}"/>
              </a:ext>
            </a:extLst>
          </p:cNvPr>
          <p:cNvGrpSpPr/>
          <p:nvPr/>
        </p:nvGrpSpPr>
        <p:grpSpPr>
          <a:xfrm>
            <a:off x="297368" y="301854"/>
            <a:ext cx="11080147" cy="6063509"/>
            <a:chOff x="-636199" y="-335469"/>
            <a:chExt cx="12434815" cy="6809849"/>
          </a:xfrm>
        </p:grpSpPr>
        <p:pic>
          <p:nvPicPr>
            <p:cNvPr id="22" name="Picture 21">
              <a:extLst>
                <a:ext uri="{FF2B5EF4-FFF2-40B4-BE49-F238E27FC236}">
                  <a16:creationId xmlns:a16="http://schemas.microsoft.com/office/drawing/2014/main" id="{CC8C3C44-8776-4315-9257-C25A1EA1FAE4}"/>
                </a:ext>
              </a:extLst>
            </p:cNvPr>
            <p:cNvPicPr>
              <a:picLocks noChangeAspect="1"/>
            </p:cNvPicPr>
            <p:nvPr/>
          </p:nvPicPr>
          <p:blipFill>
            <a:blip r:embed="rId3"/>
            <a:stretch>
              <a:fillRect/>
            </a:stretch>
          </p:blipFill>
          <p:spPr>
            <a:xfrm>
              <a:off x="704040" y="381000"/>
              <a:ext cx="4053257" cy="3709969"/>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ACD955E1-AC45-4DE4-A42C-D4CB343CF08C}"/>
                </a:ext>
              </a:extLst>
            </p:cNvPr>
            <p:cNvPicPr>
              <a:picLocks noChangeAspect="1"/>
            </p:cNvPicPr>
            <p:nvPr/>
          </p:nvPicPr>
          <p:blipFill>
            <a:blip r:embed="rId4"/>
            <a:stretch>
              <a:fillRect/>
            </a:stretch>
          </p:blipFill>
          <p:spPr>
            <a:xfrm>
              <a:off x="4168605" y="-92882"/>
              <a:ext cx="6623909" cy="409026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56ABD02-374E-433C-ADA9-F01F7A6251E1}"/>
                </a:ext>
              </a:extLst>
            </p:cNvPr>
            <p:cNvPicPr>
              <a:picLocks noChangeAspect="1"/>
            </p:cNvPicPr>
            <p:nvPr/>
          </p:nvPicPr>
          <p:blipFill>
            <a:blip r:embed="rId5"/>
            <a:stretch>
              <a:fillRect/>
            </a:stretch>
          </p:blipFill>
          <p:spPr>
            <a:xfrm>
              <a:off x="-636199" y="2418120"/>
              <a:ext cx="4722899" cy="364543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3D147CC-7662-4FD3-BAD5-E9C1E64A8FE4}"/>
                </a:ext>
              </a:extLst>
            </p:cNvPr>
            <p:cNvPicPr>
              <a:picLocks noChangeAspect="1"/>
            </p:cNvPicPr>
            <p:nvPr/>
          </p:nvPicPr>
          <p:blipFill>
            <a:blip r:embed="rId6"/>
            <a:stretch>
              <a:fillRect/>
            </a:stretch>
          </p:blipFill>
          <p:spPr>
            <a:xfrm>
              <a:off x="3284420" y="1952249"/>
              <a:ext cx="3059916" cy="3935585"/>
            </a:xfrm>
            <a:prstGeom prst="rect">
              <a:avLst/>
            </a:prstGeom>
            <a:noFill/>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73AAEE6-6F95-4CFB-9C05-AFEA5C384B30}"/>
                </a:ext>
              </a:extLst>
            </p:cNvPr>
            <p:cNvPicPr>
              <a:picLocks noChangeAspect="1"/>
            </p:cNvPicPr>
            <p:nvPr/>
          </p:nvPicPr>
          <p:blipFill>
            <a:blip r:embed="rId7"/>
            <a:stretch>
              <a:fillRect/>
            </a:stretch>
          </p:blipFill>
          <p:spPr>
            <a:xfrm>
              <a:off x="8204932" y="-335469"/>
              <a:ext cx="3593684" cy="534670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AA57803-ACA3-41AE-981C-17C1BF3376D0}"/>
                </a:ext>
              </a:extLst>
            </p:cNvPr>
            <p:cNvPicPr>
              <a:picLocks noChangeAspect="1"/>
            </p:cNvPicPr>
            <p:nvPr/>
          </p:nvPicPr>
          <p:blipFill>
            <a:blip r:embed="rId8"/>
            <a:stretch>
              <a:fillRect/>
            </a:stretch>
          </p:blipFill>
          <p:spPr>
            <a:xfrm>
              <a:off x="6602945" y="2384117"/>
              <a:ext cx="4075408" cy="4090263"/>
            </a:xfrm>
            <a:prstGeom prst="rect">
              <a:avLst/>
            </a:prstGeom>
            <a:ln>
              <a:noFill/>
            </a:ln>
            <a:effectLst>
              <a:outerShdw blurRad="292100" dist="139700" dir="2700000" algn="tl" rotWithShape="0">
                <a:srgbClr val="333333">
                  <a:alpha val="65000"/>
                </a:srgbClr>
              </a:outerShdw>
            </a:effectLst>
          </p:spPr>
        </p:pic>
      </p:grpSp>
      <p:sp>
        <p:nvSpPr>
          <p:cNvPr id="24" name="Title 4">
            <a:extLst>
              <a:ext uri="{FF2B5EF4-FFF2-40B4-BE49-F238E27FC236}">
                <a16:creationId xmlns:a16="http://schemas.microsoft.com/office/drawing/2014/main" id="{F2FE5008-D0EF-4129-8CBE-D38A10AC2E2C}"/>
              </a:ext>
            </a:extLst>
          </p:cNvPr>
          <p:cNvSpPr txBox="1">
            <a:spLocks noGrp="1"/>
          </p:cNvSpPr>
          <p:nvPr>
            <p:ph type="title" idx="4294967295"/>
          </p:nvPr>
        </p:nvSpPr>
        <p:spPr>
          <a:xfrm>
            <a:off x="432000" y="301854"/>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Resources</a:t>
            </a:r>
          </a:p>
        </p:txBody>
      </p:sp>
      <p:sp>
        <p:nvSpPr>
          <p:cNvPr id="2" name="Footer Placeholder 2">
            <a:extLst>
              <a:ext uri="{FF2B5EF4-FFF2-40B4-BE49-F238E27FC236}">
                <a16:creationId xmlns:a16="http://schemas.microsoft.com/office/drawing/2014/main" id="{F428B596-C2D4-6F7B-E74F-248E3F56338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3" name="Slide Number Placeholder 2">
            <a:extLst>
              <a:ext uri="{FF2B5EF4-FFF2-40B4-BE49-F238E27FC236}">
                <a16:creationId xmlns:a16="http://schemas.microsoft.com/office/drawing/2014/main" id="{4A0CCA4A-0E8B-335D-831C-0D70AEA3ADAC}"/>
              </a:ext>
            </a:extLst>
          </p:cNvPr>
          <p:cNvSpPr>
            <a:spLocks noGrp="1"/>
          </p:cNvSpPr>
          <p:nvPr>
            <p:ph type="sldNum" sz="quarter" idx="11"/>
          </p:nvPr>
        </p:nvSpPr>
        <p:spPr/>
        <p:txBody>
          <a:bodyPr/>
          <a:lstStyle/>
          <a:p>
            <a:fld id="{4B73C415-D670-4716-A5EC-CC4D52CA2BAC}" type="slidenum">
              <a:rPr lang="en-US" noProof="0" smtClean="0"/>
              <a:pPr/>
              <a:t>15</a:t>
            </a:fld>
            <a:endParaRPr lang="en-US" noProof="0"/>
          </a:p>
        </p:txBody>
      </p:sp>
    </p:spTree>
    <p:extLst>
      <p:ext uri="{BB962C8B-B14F-4D97-AF65-F5344CB8AC3E}">
        <p14:creationId xmlns:p14="http://schemas.microsoft.com/office/powerpoint/2010/main" val="128643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0032" y="-1"/>
            <a:ext cx="11839747"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chemeClr val="tx1">
                    <a:lumMod val="75000"/>
                    <a:lumOff val="25000"/>
                  </a:schemeClr>
                </a:solidFill>
              </a:rPr>
              <a:t>Data Collected</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a:solidFill>
                  <a:schemeClr val="tx1">
                    <a:lumMod val="75000"/>
                    <a:lumOff val="25000"/>
                  </a:schemeClr>
                </a:solidFill>
              </a:rPr>
              <a:t>Discuss data requirements</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EA9452E0-51A6-5FB3-0161-C262899712DC}"/>
              </a:ext>
            </a:extLst>
          </p:cNvPr>
          <p:cNvSpPr>
            <a:spLocks noGrp="1"/>
          </p:cNvSpPr>
          <p:nvPr>
            <p:ph type="ftr" sz="quarter" idx="13"/>
          </p:nvPr>
        </p:nvSpPr>
        <p:spPr>
          <a:xfrm>
            <a:off x="538603" y="6369747"/>
            <a:ext cx="5472000" cy="412431"/>
          </a:xfrm>
        </p:spPr>
        <p:txBody>
          <a:bodyPr/>
          <a:lstStyle/>
          <a:p>
            <a:r>
              <a:rPr lang="en-US" noProof="0"/>
              <a:t>EOY 2 Reporting and Certification v1.0 April 27, 2026</a:t>
            </a:r>
          </a:p>
        </p:txBody>
      </p:sp>
      <p:sp>
        <p:nvSpPr>
          <p:cNvPr id="5" name="Slide Number Placeholder 4">
            <a:extLst>
              <a:ext uri="{FF2B5EF4-FFF2-40B4-BE49-F238E27FC236}">
                <a16:creationId xmlns:a16="http://schemas.microsoft.com/office/drawing/2014/main" id="{03854DF3-2555-B670-EE4D-57286AA421DF}"/>
              </a:ext>
            </a:extLst>
          </p:cNvPr>
          <p:cNvSpPr>
            <a:spLocks noGrp="1"/>
          </p:cNvSpPr>
          <p:nvPr>
            <p:ph type="sldNum" sz="quarter" idx="12"/>
          </p:nvPr>
        </p:nvSpPr>
        <p:spPr/>
        <p:txBody>
          <a:bodyPr/>
          <a:lstStyle/>
          <a:p>
            <a:fld id="{4B73C415-D670-4716-A5EC-CC4D52CA2BAC}" type="slidenum">
              <a:rPr lang="en-US" noProof="0" smtClean="0"/>
              <a:pPr/>
              <a:t>16</a:t>
            </a:fld>
            <a:endParaRPr lang="en-US" noProof="0"/>
          </a:p>
        </p:txBody>
      </p:sp>
    </p:spTree>
    <p:extLst>
      <p:ext uri="{BB962C8B-B14F-4D97-AF65-F5344CB8AC3E}">
        <p14:creationId xmlns:p14="http://schemas.microsoft.com/office/powerpoint/2010/main" val="138532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99" y="359105"/>
            <a:ext cx="4394357" cy="432000"/>
          </a:xfrm>
        </p:spPr>
        <p:txBody>
          <a:bodyPr/>
          <a:lstStyle/>
          <a:p>
            <a:r>
              <a:rPr lang="en-US"/>
              <a:t>EOY 2 Data Collected</a:t>
            </a:r>
          </a:p>
        </p:txBody>
      </p:sp>
      <p:graphicFrame>
        <p:nvGraphicFramePr>
          <p:cNvPr id="5" name="Diagram 4" descr="List of Data types and key elements"/>
          <p:cNvGraphicFramePr/>
          <p:nvPr>
            <p:extLst>
              <p:ext uri="{D42A27DB-BD31-4B8C-83A1-F6EECF244321}">
                <p14:modId xmlns:p14="http://schemas.microsoft.com/office/powerpoint/2010/main" val="1786849939"/>
              </p:ext>
            </p:extLst>
          </p:nvPr>
        </p:nvGraphicFramePr>
        <p:xfrm>
          <a:off x="4662311" y="359106"/>
          <a:ext cx="7103690" cy="5597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425999" y="6007201"/>
            <a:ext cx="8493791" cy="307777"/>
          </a:xfrm>
          <a:prstGeom prst="rect">
            <a:avLst/>
          </a:prstGeom>
          <a:solidFill>
            <a:srgbClr val="FFFFCC"/>
          </a:solidFill>
          <a:ln>
            <a:solidFill>
              <a:srgbClr val="CC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NOTE</a:t>
            </a:r>
            <a:r>
              <a:rPr kumimoji="0" lang="en-US" sz="1400" b="0" i="0" u="none" strike="noStrike" kern="1200" cap="none" spc="0" normalizeH="0" baseline="0" noProof="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prstClr val="black"/>
                </a:solidFill>
                <a:effectLst/>
                <a:uLnTx/>
                <a:uFillTx/>
                <a:latin typeface="Tahoma"/>
                <a:ea typeface="+mn-ea"/>
                <a:cs typeface="+mn-cs"/>
              </a:rPr>
              <a:t>Courses completed are not compared to course enrollment reported during Fall 2</a:t>
            </a:r>
          </a:p>
        </p:txBody>
      </p:sp>
      <p:graphicFrame>
        <p:nvGraphicFramePr>
          <p:cNvPr id="8" name="Diagram 7" descr="List of staff involved of the EOY 1 submission">
            <a:extLst>
              <a:ext uri="{FF2B5EF4-FFF2-40B4-BE49-F238E27FC236}">
                <a16:creationId xmlns:a16="http://schemas.microsoft.com/office/drawing/2014/main" id="{8E2E61C7-EFCF-8A46-A7EF-3498352E72F2}"/>
              </a:ext>
            </a:extLst>
          </p:cNvPr>
          <p:cNvGraphicFramePr/>
          <p:nvPr>
            <p:extLst>
              <p:ext uri="{D42A27DB-BD31-4B8C-83A1-F6EECF244321}">
                <p14:modId xmlns:p14="http://schemas.microsoft.com/office/powerpoint/2010/main" val="1246915802"/>
              </p:ext>
            </p:extLst>
          </p:nvPr>
        </p:nvGraphicFramePr>
        <p:xfrm>
          <a:off x="426000" y="3363097"/>
          <a:ext cx="4055689" cy="237330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descr="List of files submitted for EOY 1">
            <a:extLst>
              <a:ext uri="{FF2B5EF4-FFF2-40B4-BE49-F238E27FC236}">
                <a16:creationId xmlns:a16="http://schemas.microsoft.com/office/drawing/2014/main" id="{D285F52B-8F07-FE4C-8E20-E306CC285ABB}"/>
              </a:ext>
            </a:extLst>
          </p:cNvPr>
          <p:cNvGraphicFramePr/>
          <p:nvPr>
            <p:extLst>
              <p:ext uri="{D42A27DB-BD31-4B8C-83A1-F6EECF244321}">
                <p14:modId xmlns:p14="http://schemas.microsoft.com/office/powerpoint/2010/main" val="1171810621"/>
              </p:ext>
            </p:extLst>
          </p:nvPr>
        </p:nvGraphicFramePr>
        <p:xfrm>
          <a:off x="426000" y="970186"/>
          <a:ext cx="4055689" cy="234252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Footer Placeholder 2">
            <a:extLst>
              <a:ext uri="{FF2B5EF4-FFF2-40B4-BE49-F238E27FC236}">
                <a16:creationId xmlns:a16="http://schemas.microsoft.com/office/drawing/2014/main" id="{E9029583-AA0A-59B4-E783-D3CFA941A9DE}"/>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4" name="Slide Number Placeholder 3">
            <a:extLst>
              <a:ext uri="{FF2B5EF4-FFF2-40B4-BE49-F238E27FC236}">
                <a16:creationId xmlns:a16="http://schemas.microsoft.com/office/drawing/2014/main" id="{6F571BBD-6E27-3D17-7D91-9CBBFFA4FB0B}"/>
              </a:ext>
            </a:extLst>
          </p:cNvPr>
          <p:cNvSpPr>
            <a:spLocks noGrp="1"/>
          </p:cNvSpPr>
          <p:nvPr>
            <p:ph type="sldNum" sz="quarter" idx="11"/>
          </p:nvPr>
        </p:nvSpPr>
        <p:spPr/>
        <p:txBody>
          <a:bodyPr/>
          <a:lstStyle/>
          <a:p>
            <a:fld id="{4B73C415-D670-4716-A5EC-CC4D52CA2BAC}" type="slidenum">
              <a:rPr lang="en-US" noProof="0" smtClean="0"/>
              <a:pPr/>
              <a:t>17</a:t>
            </a:fld>
            <a:endParaRPr lang="en-US" noProof="0"/>
          </a:p>
        </p:txBody>
      </p:sp>
    </p:spTree>
    <p:custDataLst>
      <p:tags r:id="rId1"/>
    </p:custDataLst>
    <p:extLst>
      <p:ext uri="{BB962C8B-B14F-4D97-AF65-F5344CB8AC3E}">
        <p14:creationId xmlns:p14="http://schemas.microsoft.com/office/powerpoint/2010/main" val="3319336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061C83-60EB-445C-A4C7-D2A8ADD549AF}"/>
              </a:ext>
            </a:extLst>
          </p:cNvPr>
          <p:cNvSpPr txBox="1">
            <a:spLocks noGrp="1"/>
          </p:cNvSpPr>
          <p:nvPr>
            <p:ph type="title"/>
          </p:nvPr>
        </p:nvSpPr>
        <p:spPr>
          <a:xfrm>
            <a:off x="306301" y="220977"/>
            <a:ext cx="11340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700" cap="none" spc="230" normalizeH="0" baseline="0" noProof="0">
                <a:ln>
                  <a:noFill/>
                </a:ln>
                <a:effectLst/>
                <a:uLnTx/>
                <a:uFillTx/>
                <a:ea typeface="+mn-ea"/>
                <a:cs typeface="+mn-cs"/>
              </a:rPr>
              <a:t>Record Relationships</a:t>
            </a:r>
          </a:p>
        </p:txBody>
      </p:sp>
      <p:sp>
        <p:nvSpPr>
          <p:cNvPr id="6" name="Footer Placeholder 2">
            <a:extLst>
              <a:ext uri="{FF2B5EF4-FFF2-40B4-BE49-F238E27FC236}">
                <a16:creationId xmlns:a16="http://schemas.microsoft.com/office/drawing/2014/main" id="{946B4780-C4A5-6742-ACA0-5E8782E8B26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grpSp>
        <p:nvGrpSpPr>
          <p:cNvPr id="86" name="Group 85" descr="Flow chart for the CRSC/SCSC/CTE EOY 1 submission">
            <a:extLst>
              <a:ext uri="{FF2B5EF4-FFF2-40B4-BE49-F238E27FC236}">
                <a16:creationId xmlns:a16="http://schemas.microsoft.com/office/drawing/2014/main" id="{2EF2B4EC-2631-45DD-AFAE-EF0D2B6BB87A}"/>
              </a:ext>
            </a:extLst>
          </p:cNvPr>
          <p:cNvGrpSpPr/>
          <p:nvPr/>
        </p:nvGrpSpPr>
        <p:grpSpPr>
          <a:xfrm>
            <a:off x="5592478" y="785000"/>
            <a:ext cx="5948897" cy="5190091"/>
            <a:chOff x="6707068" y="1557846"/>
            <a:chExt cx="10334363" cy="10380181"/>
          </a:xfrm>
        </p:grpSpPr>
        <p:sp>
          <p:nvSpPr>
            <p:cNvPr id="24" name="TextBox 23">
              <a:extLst>
                <a:ext uri="{FF2B5EF4-FFF2-40B4-BE49-F238E27FC236}">
                  <a16:creationId xmlns:a16="http://schemas.microsoft.com/office/drawing/2014/main" id="{41036F72-A10B-4B5F-876D-DC94F944CFEC}"/>
                </a:ext>
              </a:extLst>
            </p:cNvPr>
            <p:cNvSpPr txBox="1"/>
            <p:nvPr/>
          </p:nvSpPr>
          <p:spPr bwMode="auto">
            <a:xfrm>
              <a:off x="7206232" y="8044299"/>
              <a:ext cx="2640614" cy="1157764"/>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Course Section ID</a:t>
              </a:r>
            </a:p>
          </p:txBody>
        </p:sp>
        <p:sp>
          <p:nvSpPr>
            <p:cNvPr id="50" name="Rectangle: Rounded Corners 49">
              <a:extLst>
                <a:ext uri="{FF2B5EF4-FFF2-40B4-BE49-F238E27FC236}">
                  <a16:creationId xmlns:a16="http://schemas.microsoft.com/office/drawing/2014/main" id="{8AAF71B7-9BE6-400B-8650-03CBD0072526}"/>
                </a:ext>
              </a:extLst>
            </p:cNvPr>
            <p:cNvSpPr/>
            <p:nvPr/>
          </p:nvSpPr>
          <p:spPr>
            <a:xfrm>
              <a:off x="10054781" y="1557846"/>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FCFCFC"/>
                  </a:solidFill>
                  <a:effectLst/>
                  <a:uLnTx/>
                  <a:uFillTx/>
                  <a:ea typeface="+mn-ea"/>
                  <a:cs typeface="Arial" charset="0"/>
                </a:rPr>
                <a:t>Staff Demographics</a:t>
              </a:r>
            </a:p>
          </p:txBody>
        </p:sp>
        <p:sp>
          <p:nvSpPr>
            <p:cNvPr id="51" name="Rectangle: Rounded Corners 50">
              <a:extLst>
                <a:ext uri="{FF2B5EF4-FFF2-40B4-BE49-F238E27FC236}">
                  <a16:creationId xmlns:a16="http://schemas.microsoft.com/office/drawing/2014/main" id="{B69A8A1D-8513-4730-8616-B72128C92835}"/>
                </a:ext>
              </a:extLst>
            </p:cNvPr>
            <p:cNvSpPr/>
            <p:nvPr/>
          </p:nvSpPr>
          <p:spPr>
            <a:xfrm>
              <a:off x="10054781" y="5608297"/>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FCFCFC"/>
                  </a:solidFill>
                  <a:effectLst/>
                  <a:uLnTx/>
                  <a:uFillTx/>
                  <a:ea typeface="+mn-ea"/>
                  <a:cs typeface="Arial" charset="0"/>
                </a:rPr>
                <a:t>Course Section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FCFCFC"/>
                  </a:solidFill>
                  <a:effectLst/>
                  <a:uLnTx/>
                  <a:uFillTx/>
                  <a:ea typeface="+mn-ea"/>
                  <a:cs typeface="Arial" charset="0"/>
                </a:rPr>
                <a:t>Completion</a:t>
              </a:r>
            </a:p>
          </p:txBody>
        </p:sp>
        <p:sp>
          <p:nvSpPr>
            <p:cNvPr id="52" name="Rectangle: Rounded Corners 51">
              <a:extLst>
                <a:ext uri="{FF2B5EF4-FFF2-40B4-BE49-F238E27FC236}">
                  <a16:creationId xmlns:a16="http://schemas.microsoft.com/office/drawing/2014/main" id="{0311389F-26AF-4488-9B97-30B02EB95902}"/>
                </a:ext>
              </a:extLst>
            </p:cNvPr>
            <p:cNvSpPr/>
            <p:nvPr/>
          </p:nvSpPr>
          <p:spPr>
            <a:xfrm>
              <a:off x="13402492" y="10122261"/>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FCFCFC"/>
                  </a:solidFill>
                  <a:effectLst/>
                  <a:uLnTx/>
                  <a:uFillTx/>
                  <a:ea typeface="+mn-ea"/>
                  <a:cs typeface="Arial" charset="0"/>
                </a:rPr>
                <a:t>Student Career Technical Education</a:t>
              </a:r>
            </a:p>
          </p:txBody>
        </p:sp>
        <p:sp>
          <p:nvSpPr>
            <p:cNvPr id="53" name="Rectangle: Rounded Corners 52">
              <a:extLst>
                <a:ext uri="{FF2B5EF4-FFF2-40B4-BE49-F238E27FC236}">
                  <a16:creationId xmlns:a16="http://schemas.microsoft.com/office/drawing/2014/main" id="{7D11F95B-4E45-4200-A356-75DD4C8860DA}"/>
                </a:ext>
              </a:extLst>
            </p:cNvPr>
            <p:cNvSpPr/>
            <p:nvPr/>
          </p:nvSpPr>
          <p:spPr>
            <a:xfrm>
              <a:off x="6707068" y="10138753"/>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FCFCFC"/>
                  </a:solidFill>
                  <a:effectLst/>
                  <a:uLnTx/>
                  <a:uFillTx/>
                  <a:ea typeface="+mn-ea"/>
                  <a:cs typeface="Arial" charset="0"/>
                </a:rPr>
                <a:t>Student Course Section Completion</a:t>
              </a:r>
            </a:p>
          </p:txBody>
        </p:sp>
        <p:sp>
          <p:nvSpPr>
            <p:cNvPr id="55" name="TextBox 54">
              <a:extLst>
                <a:ext uri="{FF2B5EF4-FFF2-40B4-BE49-F238E27FC236}">
                  <a16:creationId xmlns:a16="http://schemas.microsoft.com/office/drawing/2014/main" id="{FBAD3145-223A-4062-88A4-7D408C45E1B4}"/>
                </a:ext>
              </a:extLst>
            </p:cNvPr>
            <p:cNvSpPr txBox="1"/>
            <p:nvPr/>
          </p:nvSpPr>
          <p:spPr bwMode="auto">
            <a:xfrm>
              <a:off x="13757589" y="8210975"/>
              <a:ext cx="2928742" cy="1157764"/>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Course Pathway Code</a:t>
              </a:r>
            </a:p>
          </p:txBody>
        </p:sp>
        <p:sp>
          <p:nvSpPr>
            <p:cNvPr id="62" name="TextBox 61">
              <a:extLst>
                <a:ext uri="{FF2B5EF4-FFF2-40B4-BE49-F238E27FC236}">
                  <a16:creationId xmlns:a16="http://schemas.microsoft.com/office/drawing/2014/main" id="{CFB1622A-ED96-48F1-B14D-EF7D6762AB95}"/>
                </a:ext>
              </a:extLst>
            </p:cNvPr>
            <p:cNvSpPr txBox="1"/>
            <p:nvPr/>
          </p:nvSpPr>
          <p:spPr bwMode="auto">
            <a:xfrm>
              <a:off x="10553944" y="4042550"/>
              <a:ext cx="2640614" cy="681038"/>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SEID</a:t>
              </a:r>
            </a:p>
          </p:txBody>
        </p:sp>
        <p:cxnSp>
          <p:nvCxnSpPr>
            <p:cNvPr id="64" name="Straight Connector 63">
              <a:extLst>
                <a:ext uri="{FF2B5EF4-FFF2-40B4-BE49-F238E27FC236}">
                  <a16:creationId xmlns:a16="http://schemas.microsoft.com/office/drawing/2014/main" id="{A5EE1680-640E-496E-97B1-E6DE31DC6B67}"/>
                </a:ext>
              </a:extLst>
            </p:cNvPr>
            <p:cNvCxnSpPr>
              <a:stCxn id="50" idx="2"/>
              <a:endCxn id="62" idx="0"/>
            </p:cNvCxnSpPr>
            <p:nvPr/>
          </p:nvCxnSpPr>
          <p:spPr>
            <a:xfrm>
              <a:off x="11874251" y="3357120"/>
              <a:ext cx="0" cy="68543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876AB11-77E7-466A-B435-166129570EDD}"/>
                </a:ext>
              </a:extLst>
            </p:cNvPr>
            <p:cNvCxnSpPr>
              <a:stCxn id="62" idx="2"/>
              <a:endCxn id="51" idx="0"/>
            </p:cNvCxnSpPr>
            <p:nvPr/>
          </p:nvCxnSpPr>
          <p:spPr>
            <a:xfrm>
              <a:off x="11874251" y="4723588"/>
              <a:ext cx="0" cy="88471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AB2ED119-ACCE-4596-8B6E-975A061E7158}"/>
                </a:ext>
              </a:extLst>
            </p:cNvPr>
            <p:cNvCxnSpPr>
              <a:stCxn id="51" idx="3"/>
            </p:cNvCxnSpPr>
            <p:nvPr/>
          </p:nvCxnSpPr>
          <p:spPr>
            <a:xfrm>
              <a:off x="13693720" y="6507934"/>
              <a:ext cx="1528242" cy="1536366"/>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660901-393E-4F32-9ADB-F5D63BF5770F}"/>
                </a:ext>
              </a:extLst>
            </p:cNvPr>
            <p:cNvCxnSpPr>
              <a:cxnSpLocks/>
              <a:stCxn id="52" idx="0"/>
              <a:endCxn id="55" idx="2"/>
            </p:cNvCxnSpPr>
            <p:nvPr/>
          </p:nvCxnSpPr>
          <p:spPr>
            <a:xfrm flipV="1">
              <a:off x="15221961" y="9368739"/>
              <a:ext cx="0" cy="753522"/>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FB413DB7-9479-4A1B-AE46-38DCF313AFEA}"/>
                </a:ext>
              </a:extLst>
            </p:cNvPr>
            <p:cNvCxnSpPr>
              <a:cxnSpLocks/>
              <a:stCxn id="51" idx="1"/>
              <a:endCxn id="24" idx="0"/>
            </p:cNvCxnSpPr>
            <p:nvPr/>
          </p:nvCxnSpPr>
          <p:spPr>
            <a:xfrm rot="10800000" flipV="1">
              <a:off x="8526542" y="6507936"/>
              <a:ext cx="1528242" cy="1536364"/>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2626A16-7B79-4948-A74F-AFE2DE817360}"/>
                </a:ext>
              </a:extLst>
            </p:cNvPr>
            <p:cNvCxnSpPr>
              <a:cxnSpLocks/>
              <a:stCxn id="53" idx="0"/>
              <a:endCxn id="24" idx="2"/>
            </p:cNvCxnSpPr>
            <p:nvPr/>
          </p:nvCxnSpPr>
          <p:spPr>
            <a:xfrm flipV="1">
              <a:off x="8526538" y="9202063"/>
              <a:ext cx="2" cy="93669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grpSp>
      <p:grpSp>
        <p:nvGrpSpPr>
          <p:cNvPr id="43" name="Group 42" descr="Flow chart for the WBLR EOY 1 submission">
            <a:extLst>
              <a:ext uri="{FF2B5EF4-FFF2-40B4-BE49-F238E27FC236}">
                <a16:creationId xmlns:a16="http://schemas.microsoft.com/office/drawing/2014/main" id="{49CA8D9B-F568-4685-92B7-4AA01726DED5}"/>
              </a:ext>
            </a:extLst>
          </p:cNvPr>
          <p:cNvGrpSpPr/>
          <p:nvPr/>
        </p:nvGrpSpPr>
        <p:grpSpPr>
          <a:xfrm>
            <a:off x="573878" y="1523753"/>
            <a:ext cx="5244663" cy="4001519"/>
            <a:chOff x="928203" y="1763735"/>
            <a:chExt cx="5244663" cy="4001519"/>
          </a:xfrm>
        </p:grpSpPr>
        <p:sp>
          <p:nvSpPr>
            <p:cNvPr id="22" name="Rectangle: Rounded Corners 21">
              <a:extLst>
                <a:ext uri="{FF2B5EF4-FFF2-40B4-BE49-F238E27FC236}">
                  <a16:creationId xmlns:a16="http://schemas.microsoft.com/office/drawing/2014/main" id="{95C940CF-CC54-49E9-888C-C754F599D21A}"/>
                </a:ext>
              </a:extLst>
            </p:cNvPr>
            <p:cNvSpPr/>
            <p:nvPr/>
          </p:nvSpPr>
          <p:spPr>
            <a:xfrm>
              <a:off x="928203" y="4054948"/>
              <a:ext cx="2094727" cy="899637"/>
            </a:xfrm>
            <a:prstGeom prst="roundRect">
              <a:avLst/>
            </a:prstGeom>
            <a:solidFill>
              <a:srgbClr val="555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FCFCFC"/>
                  </a:solidFill>
                  <a:effectLst/>
                  <a:uLnTx/>
                  <a:uFillTx/>
                  <a:latin typeface="Arial"/>
                  <a:ea typeface="+mn-ea"/>
                  <a:cs typeface="Arial" charset="0"/>
                </a:rPr>
                <a:t>Work-Based Learning</a:t>
              </a:r>
            </a:p>
          </p:txBody>
        </p:sp>
        <p:sp>
          <p:nvSpPr>
            <p:cNvPr id="23" name="Rectangle: Rounded Corners 22">
              <a:extLst>
                <a:ext uri="{FF2B5EF4-FFF2-40B4-BE49-F238E27FC236}">
                  <a16:creationId xmlns:a16="http://schemas.microsoft.com/office/drawing/2014/main" id="{A45C62C2-15E0-4179-B3F1-B96B0518193F}"/>
                </a:ext>
              </a:extLst>
            </p:cNvPr>
            <p:cNvSpPr/>
            <p:nvPr/>
          </p:nvSpPr>
          <p:spPr>
            <a:xfrm>
              <a:off x="2735591" y="1763735"/>
              <a:ext cx="2094727" cy="899637"/>
            </a:xfrm>
            <a:prstGeom prst="roundRect">
              <a:avLst/>
            </a:prstGeom>
            <a:solidFill>
              <a:srgbClr val="555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FCFCFC"/>
                  </a:solidFill>
                  <a:effectLst/>
                  <a:uLnTx/>
                  <a:uFillTx/>
                  <a:latin typeface="Arial"/>
                  <a:ea typeface="+mn-ea"/>
                  <a:cs typeface="Arial" charset="0"/>
                </a:rPr>
                <a:t>Student Enrollment</a:t>
              </a:r>
            </a:p>
          </p:txBody>
        </p:sp>
        <p:sp>
          <p:nvSpPr>
            <p:cNvPr id="28" name="TextBox 27">
              <a:extLst>
                <a:ext uri="{FF2B5EF4-FFF2-40B4-BE49-F238E27FC236}">
                  <a16:creationId xmlns:a16="http://schemas.microsoft.com/office/drawing/2014/main" id="{F537AEAF-47F4-4116-9A80-366838049894}"/>
                </a:ext>
              </a:extLst>
            </p:cNvPr>
            <p:cNvSpPr txBox="1"/>
            <p:nvPr/>
          </p:nvSpPr>
          <p:spPr bwMode="auto">
            <a:xfrm>
              <a:off x="1215542" y="3163411"/>
              <a:ext cx="1520049" cy="340519"/>
            </a:xfrm>
            <a:prstGeom prst="roundRect">
              <a:avLst/>
            </a:prstGeom>
            <a:noFill/>
            <a:ln w="57150" cap="flat" cmpd="sng" algn="ctr">
              <a:solidFill>
                <a:srgbClr val="555FAD"/>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i="0" u="none" strike="noStrike" kern="0" cap="none" spc="0" normalizeH="0" baseline="0" noProof="0">
                  <a:ln>
                    <a:noFill/>
                  </a:ln>
                  <a:solidFill>
                    <a:srgbClr val="003366"/>
                  </a:solidFill>
                  <a:effectLst/>
                  <a:uLnTx/>
                  <a:uFillTx/>
                  <a:latin typeface="Arial"/>
                  <a:ea typeface="+mn-ea"/>
                  <a:cs typeface="+mn-cs"/>
                </a:rPr>
                <a:t>SSID</a:t>
              </a:r>
            </a:p>
          </p:txBody>
        </p:sp>
        <p:cxnSp>
          <p:nvCxnSpPr>
            <p:cNvPr id="30" name="Straight Connector 29">
              <a:extLst>
                <a:ext uri="{FF2B5EF4-FFF2-40B4-BE49-F238E27FC236}">
                  <a16:creationId xmlns:a16="http://schemas.microsoft.com/office/drawing/2014/main" id="{CA2DF0FF-5E50-46FD-88F2-2F42716123CA}"/>
                </a:ext>
              </a:extLst>
            </p:cNvPr>
            <p:cNvCxnSpPr>
              <a:cxnSpLocks/>
              <a:stCxn id="22" idx="0"/>
              <a:endCxn id="28" idx="2"/>
            </p:cNvCxnSpPr>
            <p:nvPr/>
          </p:nvCxnSpPr>
          <p:spPr>
            <a:xfrm flipV="1">
              <a:off x="1975567" y="3503930"/>
              <a:ext cx="0" cy="551018"/>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0C56BA42-792B-412E-AAB2-E4E62CAE13E4}"/>
                </a:ext>
              </a:extLst>
            </p:cNvPr>
            <p:cNvCxnSpPr>
              <a:cxnSpLocks/>
              <a:stCxn id="23" idx="3"/>
              <a:endCxn id="37" idx="0"/>
            </p:cNvCxnSpPr>
            <p:nvPr/>
          </p:nvCxnSpPr>
          <p:spPr>
            <a:xfrm>
              <a:off x="4830318" y="2213554"/>
              <a:ext cx="582524" cy="1165189"/>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483F0A84-6700-4946-81DA-8EE2A562E594}"/>
                </a:ext>
              </a:extLst>
            </p:cNvPr>
            <p:cNvCxnSpPr>
              <a:cxnSpLocks/>
              <a:stCxn id="23" idx="1"/>
              <a:endCxn id="28" idx="0"/>
            </p:cNvCxnSpPr>
            <p:nvPr/>
          </p:nvCxnSpPr>
          <p:spPr>
            <a:xfrm rot="10800000" flipV="1">
              <a:off x="1975567" y="2213553"/>
              <a:ext cx="760024" cy="949857"/>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E8F9CE1-6E93-42F4-B8E7-B4E6FBD4A5D8}"/>
                </a:ext>
              </a:extLst>
            </p:cNvPr>
            <p:cNvSpPr txBox="1"/>
            <p:nvPr/>
          </p:nvSpPr>
          <p:spPr bwMode="auto">
            <a:xfrm>
              <a:off x="4652817" y="3378743"/>
              <a:ext cx="1520049" cy="340519"/>
            </a:xfrm>
            <a:prstGeom prst="roundRect">
              <a:avLst/>
            </a:prstGeom>
            <a:noFill/>
            <a:ln w="57150" cap="flat" cmpd="sng" algn="ctr">
              <a:solidFill>
                <a:srgbClr val="555FAD"/>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i="0" u="none" strike="noStrike" kern="0" cap="none" spc="0" normalizeH="0" baseline="0" noProof="0">
                  <a:ln>
                    <a:noFill/>
                  </a:ln>
                  <a:solidFill>
                    <a:srgbClr val="003366"/>
                  </a:solidFill>
                  <a:effectLst/>
                  <a:uLnTx/>
                  <a:uFillTx/>
                  <a:latin typeface="Arial"/>
                  <a:ea typeface="+mn-ea"/>
                  <a:cs typeface="+mn-cs"/>
                </a:rPr>
                <a:t>SSID</a:t>
              </a:r>
            </a:p>
          </p:txBody>
        </p:sp>
        <p:cxnSp>
          <p:nvCxnSpPr>
            <p:cNvPr id="56" name="Connector: Elbow 55">
              <a:extLst>
                <a:ext uri="{FF2B5EF4-FFF2-40B4-BE49-F238E27FC236}">
                  <a16:creationId xmlns:a16="http://schemas.microsoft.com/office/drawing/2014/main" id="{AF0B2A12-0D79-4B52-97D3-A3349D1E3E88}"/>
                </a:ext>
              </a:extLst>
            </p:cNvPr>
            <p:cNvCxnSpPr>
              <a:cxnSpLocks/>
              <a:stCxn id="37" idx="2"/>
              <a:endCxn id="53" idx="1"/>
            </p:cNvCxnSpPr>
            <p:nvPr/>
          </p:nvCxnSpPr>
          <p:spPr>
            <a:xfrm rot="16200000" flipH="1">
              <a:off x="4656826" y="4475277"/>
              <a:ext cx="2045993" cy="533961"/>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A0A38174-83B9-4BF7-8006-2CBCA5E16100}"/>
              </a:ext>
            </a:extLst>
          </p:cNvPr>
          <p:cNvSpPr/>
          <p:nvPr/>
        </p:nvSpPr>
        <p:spPr>
          <a:xfrm>
            <a:off x="7527185" y="492778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a:t>3</a:t>
            </a:r>
          </a:p>
        </p:txBody>
      </p:sp>
      <p:sp>
        <p:nvSpPr>
          <p:cNvPr id="29" name="Oval 28">
            <a:extLst>
              <a:ext uri="{FF2B5EF4-FFF2-40B4-BE49-F238E27FC236}">
                <a16:creationId xmlns:a16="http://schemas.microsoft.com/office/drawing/2014/main" id="{37F38169-3541-4670-AB06-EE4945D69B4B}"/>
              </a:ext>
            </a:extLst>
          </p:cNvPr>
          <p:cNvSpPr/>
          <p:nvPr/>
        </p:nvSpPr>
        <p:spPr>
          <a:xfrm>
            <a:off x="9441704" y="2650206"/>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a:t>2</a:t>
            </a:r>
          </a:p>
        </p:txBody>
      </p:sp>
      <p:sp>
        <p:nvSpPr>
          <p:cNvPr id="32" name="Oval 31">
            <a:extLst>
              <a:ext uri="{FF2B5EF4-FFF2-40B4-BE49-F238E27FC236}">
                <a16:creationId xmlns:a16="http://schemas.microsoft.com/office/drawing/2014/main" id="{C401D378-9AE6-4B06-9140-1A673D92D199}"/>
              </a:ext>
            </a:extLst>
          </p:cNvPr>
          <p:cNvSpPr/>
          <p:nvPr/>
        </p:nvSpPr>
        <p:spPr>
          <a:xfrm>
            <a:off x="9441704" y="644894"/>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a:solidFill>
                  <a:schemeClr val="bg1"/>
                </a:solidFill>
              </a:rPr>
              <a:t>1</a:t>
            </a:r>
          </a:p>
        </p:txBody>
      </p:sp>
      <p:sp>
        <p:nvSpPr>
          <p:cNvPr id="34" name="Oval 33">
            <a:extLst>
              <a:ext uri="{FF2B5EF4-FFF2-40B4-BE49-F238E27FC236}">
                <a16:creationId xmlns:a16="http://schemas.microsoft.com/office/drawing/2014/main" id="{3FC64C55-119B-4632-9492-C48DAD853AED}"/>
              </a:ext>
            </a:extLst>
          </p:cNvPr>
          <p:cNvSpPr/>
          <p:nvPr/>
        </p:nvSpPr>
        <p:spPr>
          <a:xfrm>
            <a:off x="11381353" y="492778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a:t>4</a:t>
            </a:r>
          </a:p>
        </p:txBody>
      </p:sp>
      <p:grpSp>
        <p:nvGrpSpPr>
          <p:cNvPr id="9" name="Group 8">
            <a:extLst>
              <a:ext uri="{FF2B5EF4-FFF2-40B4-BE49-F238E27FC236}">
                <a16:creationId xmlns:a16="http://schemas.microsoft.com/office/drawing/2014/main" id="{50C5E130-1DD5-48F2-9601-F7790440DBBA}"/>
              </a:ext>
              <a:ext uri="{C183D7F6-B498-43B3-948B-1728B52AA6E4}">
                <adec:decorative xmlns:adec="http://schemas.microsoft.com/office/drawing/2017/decorative" val="1"/>
              </a:ext>
            </a:extLst>
          </p:cNvPr>
          <p:cNvGrpSpPr/>
          <p:nvPr/>
        </p:nvGrpSpPr>
        <p:grpSpPr>
          <a:xfrm>
            <a:off x="650625" y="5634459"/>
            <a:ext cx="2654288" cy="471720"/>
            <a:chOff x="861217" y="5684653"/>
            <a:chExt cx="2654288" cy="471720"/>
          </a:xfrm>
        </p:grpSpPr>
        <p:sp>
          <p:nvSpPr>
            <p:cNvPr id="8" name="Rectangle: Rounded Corners 7">
              <a:extLst>
                <a:ext uri="{FF2B5EF4-FFF2-40B4-BE49-F238E27FC236}">
                  <a16:creationId xmlns:a16="http://schemas.microsoft.com/office/drawing/2014/main" id="{3E3A1770-FF2B-4E8B-9656-E97332C1893B}"/>
                </a:ext>
              </a:extLst>
            </p:cNvPr>
            <p:cNvSpPr/>
            <p:nvPr/>
          </p:nvSpPr>
          <p:spPr>
            <a:xfrm>
              <a:off x="861217" y="5684653"/>
              <a:ext cx="2654288" cy="471720"/>
            </a:xfrm>
            <a:prstGeom prst="roundRect">
              <a:avLst/>
            </a:prstGeom>
            <a:solidFill>
              <a:schemeClr val="bg1">
                <a:lumMod val="9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solidFill>
                    <a:schemeClr val="tx1">
                      <a:lumMod val="85000"/>
                      <a:lumOff val="15000"/>
                    </a:schemeClr>
                  </a:solidFill>
                </a:rPr>
                <a:t>Order of submission</a:t>
              </a:r>
            </a:p>
          </p:txBody>
        </p:sp>
        <p:sp>
          <p:nvSpPr>
            <p:cNvPr id="35" name="Oval 34">
              <a:extLst>
                <a:ext uri="{FF2B5EF4-FFF2-40B4-BE49-F238E27FC236}">
                  <a16:creationId xmlns:a16="http://schemas.microsoft.com/office/drawing/2014/main" id="{8FFC396A-6412-4A83-B0EA-E408EC7FA3B7}"/>
                </a:ext>
              </a:extLst>
            </p:cNvPr>
            <p:cNvSpPr/>
            <p:nvPr/>
          </p:nvSpPr>
          <p:spPr>
            <a:xfrm>
              <a:off x="951528" y="5760493"/>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b="1">
                <a:solidFill>
                  <a:schemeClr val="bg1"/>
                </a:solidFill>
              </a:endParaRPr>
            </a:p>
          </p:txBody>
        </p:sp>
      </p:grpSp>
      <p:sp>
        <p:nvSpPr>
          <p:cNvPr id="38" name="Oval 37">
            <a:extLst>
              <a:ext uri="{FF2B5EF4-FFF2-40B4-BE49-F238E27FC236}">
                <a16:creationId xmlns:a16="http://schemas.microsoft.com/office/drawing/2014/main" id="{A473B95F-487A-44C9-B275-751315B2CD68}"/>
              </a:ext>
            </a:extLst>
          </p:cNvPr>
          <p:cNvSpPr/>
          <p:nvPr/>
        </p:nvSpPr>
        <p:spPr>
          <a:xfrm>
            <a:off x="4315973" y="1384530"/>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a:solidFill>
                  <a:schemeClr val="bg1"/>
                </a:solidFill>
              </a:rPr>
              <a:t>1</a:t>
            </a:r>
          </a:p>
        </p:txBody>
      </p:sp>
      <p:sp>
        <p:nvSpPr>
          <p:cNvPr id="39" name="Oval 38">
            <a:extLst>
              <a:ext uri="{FF2B5EF4-FFF2-40B4-BE49-F238E27FC236}">
                <a16:creationId xmlns:a16="http://schemas.microsoft.com/office/drawing/2014/main" id="{BED9B340-44CA-4AA5-BD1C-30B1BC9F5C11}"/>
              </a:ext>
            </a:extLst>
          </p:cNvPr>
          <p:cNvSpPr/>
          <p:nvPr/>
        </p:nvSpPr>
        <p:spPr>
          <a:xfrm>
            <a:off x="2504865" y="366126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a:solidFill>
                  <a:schemeClr val="bg1"/>
                </a:solidFill>
              </a:rPr>
              <a:t>2</a:t>
            </a:r>
          </a:p>
        </p:txBody>
      </p:sp>
      <p:sp>
        <p:nvSpPr>
          <p:cNvPr id="2" name="Slide Number Placeholder 1">
            <a:extLst>
              <a:ext uri="{FF2B5EF4-FFF2-40B4-BE49-F238E27FC236}">
                <a16:creationId xmlns:a16="http://schemas.microsoft.com/office/drawing/2014/main" id="{935D1F39-D1DF-22FA-5E31-94E52C36F1D9}"/>
              </a:ext>
            </a:extLst>
          </p:cNvPr>
          <p:cNvSpPr>
            <a:spLocks noGrp="1"/>
          </p:cNvSpPr>
          <p:nvPr>
            <p:ph type="sldNum" sz="quarter" idx="11"/>
          </p:nvPr>
        </p:nvSpPr>
        <p:spPr/>
        <p:txBody>
          <a:bodyPr/>
          <a:lstStyle/>
          <a:p>
            <a:fld id="{4B73C415-D670-4716-A5EC-CC4D52CA2BAC}" type="slidenum">
              <a:rPr lang="en-US" noProof="0" smtClean="0"/>
              <a:pPr/>
              <a:t>18</a:t>
            </a:fld>
            <a:endParaRPr lang="en-US" noProof="0"/>
          </a:p>
        </p:txBody>
      </p:sp>
    </p:spTree>
    <p:extLst>
      <p:ext uri="{BB962C8B-B14F-4D97-AF65-F5344CB8AC3E}">
        <p14:creationId xmlns:p14="http://schemas.microsoft.com/office/powerpoint/2010/main" val="279974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8F9754-1591-4213-A125-EC51263A4507}"/>
              </a:ext>
            </a:extLst>
          </p:cNvPr>
          <p:cNvSpPr>
            <a:spLocks noGrp="1"/>
          </p:cNvSpPr>
          <p:nvPr>
            <p:ph type="title"/>
          </p:nvPr>
        </p:nvSpPr>
        <p:spPr>
          <a:xfrm>
            <a:off x="426000" y="233117"/>
            <a:ext cx="11340000" cy="432000"/>
          </a:xfrm>
        </p:spPr>
        <p:txBody>
          <a:bodyPr/>
          <a:lstStyle/>
          <a:p>
            <a:r>
              <a:rPr lang="en-US"/>
              <a:t>File Reporting Matrix</a:t>
            </a:r>
          </a:p>
        </p:txBody>
      </p:sp>
      <p:sp>
        <p:nvSpPr>
          <p:cNvPr id="7" name="Text Placeholder 6">
            <a:extLst>
              <a:ext uri="{FF2B5EF4-FFF2-40B4-BE49-F238E27FC236}">
                <a16:creationId xmlns:a16="http://schemas.microsoft.com/office/drawing/2014/main" id="{87176E68-3CB5-482D-AD0B-CE10823C191F}"/>
              </a:ext>
            </a:extLst>
          </p:cNvPr>
          <p:cNvSpPr>
            <a:spLocks noGrp="1"/>
          </p:cNvSpPr>
          <p:nvPr>
            <p:ph type="body" sz="quarter" idx="32"/>
          </p:nvPr>
        </p:nvSpPr>
        <p:spPr>
          <a:xfrm>
            <a:off x="426000" y="749717"/>
            <a:ext cx="11339513" cy="360000"/>
          </a:xfrm>
        </p:spPr>
        <p:txBody>
          <a:bodyPr/>
          <a:lstStyle/>
          <a:p>
            <a:r>
              <a:rPr lang="en-US"/>
              <a:t>Details School types and grade levels expected to report specific files related to EOY 2</a:t>
            </a:r>
          </a:p>
        </p:txBody>
      </p:sp>
      <p:graphicFrame>
        <p:nvGraphicFramePr>
          <p:cNvPr id="5" name="Table 4">
            <a:extLst>
              <a:ext uri="{FF2B5EF4-FFF2-40B4-BE49-F238E27FC236}">
                <a16:creationId xmlns:a16="http://schemas.microsoft.com/office/drawing/2014/main" id="{9645E621-340B-459E-9DC0-B73FF3F6349A}"/>
              </a:ext>
            </a:extLst>
          </p:cNvPr>
          <p:cNvGraphicFramePr/>
          <p:nvPr>
            <p:extLst>
              <p:ext uri="{D42A27DB-BD31-4B8C-83A1-F6EECF244321}">
                <p14:modId xmlns:p14="http://schemas.microsoft.com/office/powerpoint/2010/main" val="3363941362"/>
              </p:ext>
            </p:extLst>
          </p:nvPr>
        </p:nvGraphicFramePr>
        <p:xfrm>
          <a:off x="426000" y="1194318"/>
          <a:ext cx="5394697" cy="5005655"/>
        </p:xfrm>
        <a:graphic>
          <a:graphicData uri="http://schemas.openxmlformats.org/drawingml/2006/table">
            <a:tbl>
              <a:tblPr firstRow="1" firstCol="1" lastCol="1" bandRow="1" bandCol="1">
                <a:tableStyleId>{F2DE63D5-997A-4646-A377-4702673A728D}</a:tableStyleId>
              </a:tblPr>
              <a:tblGrid>
                <a:gridCol w="2701615">
                  <a:extLst>
                    <a:ext uri="{9D8B030D-6E8A-4147-A177-3AD203B41FA5}">
                      <a16:colId xmlns:a16="http://schemas.microsoft.com/office/drawing/2014/main" val="3291851247"/>
                    </a:ext>
                  </a:extLst>
                </a:gridCol>
                <a:gridCol w="1025285">
                  <a:extLst>
                    <a:ext uri="{9D8B030D-6E8A-4147-A177-3AD203B41FA5}">
                      <a16:colId xmlns:a16="http://schemas.microsoft.com/office/drawing/2014/main" val="1159527635"/>
                    </a:ext>
                  </a:extLst>
                </a:gridCol>
                <a:gridCol w="561975">
                  <a:extLst>
                    <a:ext uri="{9D8B030D-6E8A-4147-A177-3AD203B41FA5}">
                      <a16:colId xmlns:a16="http://schemas.microsoft.com/office/drawing/2014/main" val="538322710"/>
                    </a:ext>
                  </a:extLst>
                </a:gridCol>
                <a:gridCol w="1105822">
                  <a:extLst>
                    <a:ext uri="{9D8B030D-6E8A-4147-A177-3AD203B41FA5}">
                      <a16:colId xmlns:a16="http://schemas.microsoft.com/office/drawing/2014/main" val="3028772497"/>
                    </a:ext>
                  </a:extLst>
                </a:gridCol>
              </a:tblGrid>
              <a:tr h="518276">
                <a:tc>
                  <a:txBody>
                    <a:bodyPr/>
                    <a:lstStyle/>
                    <a:p>
                      <a:pPr marL="0" marR="0" algn="ctr" fontAlgn="b">
                        <a:spcBef>
                          <a:spcPts val="0"/>
                        </a:spcBef>
                        <a:spcAft>
                          <a:spcPts val="0"/>
                        </a:spcAft>
                      </a:pPr>
                      <a:r>
                        <a:rPr lang="en-US" sz="1200" b="1" u="none" strike="noStrike">
                          <a:solidFill>
                            <a:schemeClr val="bg1"/>
                          </a:solidFill>
                          <a:effectLst/>
                        </a:rPr>
                        <a:t>School Type</a:t>
                      </a:r>
                      <a:endParaRPr lang="en-US" sz="1200" b="1" i="0" u="none" strike="noStrike">
                        <a:solidFill>
                          <a:schemeClr val="bg1"/>
                        </a:solidFill>
                        <a:effectLst/>
                        <a:latin typeface="Arial" panose="020B0604020202020204" pitchFamily="34" charset="0"/>
                      </a:endParaRPr>
                    </a:p>
                  </a:txBody>
                  <a:tcPr marL="14121" marR="14121" marT="14121" marB="14121" anchor="b"/>
                </a:tc>
                <a:tc>
                  <a:txBody>
                    <a:bodyPr/>
                    <a:lstStyle/>
                    <a:p>
                      <a:pPr marL="0" marR="0" algn="ctr" fontAlgn="b">
                        <a:spcBef>
                          <a:spcPts val="0"/>
                        </a:spcBef>
                        <a:spcAft>
                          <a:spcPts val="0"/>
                        </a:spcAft>
                      </a:pPr>
                      <a:r>
                        <a:rPr lang="en-US" sz="1200" b="1" u="none" strike="noStrike">
                          <a:solidFill>
                            <a:schemeClr val="bg1"/>
                          </a:solidFill>
                          <a:effectLst/>
                        </a:rPr>
                        <a:t>CRSC/ SCSC</a:t>
                      </a:r>
                      <a:endParaRPr lang="en-US" sz="1200" b="1" i="0" u="none" strike="noStrike">
                        <a:solidFill>
                          <a:schemeClr val="bg1"/>
                        </a:solidFill>
                        <a:effectLst/>
                        <a:latin typeface="Arial" panose="020B0604020202020204" pitchFamily="34" charset="0"/>
                      </a:endParaRPr>
                    </a:p>
                  </a:txBody>
                  <a:tcPr marL="14121" marR="14121" marT="14121" marB="14121" anchor="b"/>
                </a:tc>
                <a:tc>
                  <a:txBody>
                    <a:bodyPr/>
                    <a:lstStyle/>
                    <a:p>
                      <a:pPr marL="0" marR="0" algn="ctr" fontAlgn="b">
                        <a:spcBef>
                          <a:spcPts val="0"/>
                        </a:spcBef>
                        <a:spcAft>
                          <a:spcPts val="0"/>
                        </a:spcAft>
                      </a:pPr>
                      <a:r>
                        <a:rPr lang="en-US" sz="1200" b="1" i="0" u="none" strike="noStrike">
                          <a:solidFill>
                            <a:schemeClr val="bg1"/>
                          </a:solidFill>
                          <a:effectLst/>
                          <a:latin typeface="Arial" panose="020B0604020202020204" pitchFamily="34" charset="0"/>
                        </a:rPr>
                        <a:t>SDEM</a:t>
                      </a:r>
                    </a:p>
                  </a:txBody>
                  <a:tcPr marL="14121" marR="14121" marT="14121" marB="14121" anchor="b"/>
                </a:tc>
                <a:tc>
                  <a:txBody>
                    <a:bodyPr/>
                    <a:lstStyle/>
                    <a:p>
                      <a:pPr marL="0" marR="0" algn="ctr" fontAlgn="b">
                        <a:spcBef>
                          <a:spcPts val="0"/>
                        </a:spcBef>
                        <a:spcAft>
                          <a:spcPts val="0"/>
                        </a:spcAft>
                      </a:pPr>
                      <a:r>
                        <a:rPr lang="en-US" sz="1200" b="1" u="none" strike="noStrike">
                          <a:solidFill>
                            <a:schemeClr val="bg1"/>
                          </a:solidFill>
                          <a:effectLst/>
                        </a:rPr>
                        <a:t>CTE/ WBLR</a:t>
                      </a:r>
                      <a:endParaRPr lang="en-US" sz="1200" b="1" i="0" u="none" strike="noStrike">
                        <a:solidFill>
                          <a:schemeClr val="bg1"/>
                        </a:solidFill>
                        <a:effectLst/>
                        <a:latin typeface="Arial" panose="020B0604020202020204" pitchFamily="34" charset="0"/>
                      </a:endParaRPr>
                    </a:p>
                  </a:txBody>
                  <a:tcPr marL="14121" marR="14121" marT="14121" marB="14121" anchor="b"/>
                </a:tc>
                <a:extLst>
                  <a:ext uri="{0D108BD9-81ED-4DB2-BD59-A6C34878D82A}">
                    <a16:rowId xmlns:a16="http://schemas.microsoft.com/office/drawing/2014/main" val="100051308"/>
                  </a:ext>
                </a:extLst>
              </a:tr>
              <a:tr h="406553">
                <a:tc>
                  <a:txBody>
                    <a:bodyPr/>
                    <a:lstStyle/>
                    <a:p>
                      <a:pPr marL="0" marR="0" algn="l" fontAlgn="t">
                        <a:spcBef>
                          <a:spcPts val="0"/>
                        </a:spcBef>
                        <a:spcAft>
                          <a:spcPts val="600"/>
                        </a:spcAft>
                      </a:pPr>
                      <a:r>
                        <a:rPr lang="en-US" sz="1200" b="0" u="none" strike="noStrike">
                          <a:solidFill>
                            <a:srgbClr val="000000"/>
                          </a:solidFill>
                          <a:effectLst/>
                        </a:rPr>
                        <a:t>Traditional (non-educational options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2071080293"/>
                  </a:ext>
                </a:extLst>
              </a:tr>
              <a:tr h="406553">
                <a:tc>
                  <a:txBody>
                    <a:bodyPr/>
                    <a:lstStyle/>
                    <a:p>
                      <a:pPr marL="0" marR="0" algn="l" fontAlgn="t">
                        <a:spcBef>
                          <a:spcPts val="0"/>
                        </a:spcBef>
                        <a:spcAft>
                          <a:spcPts val="600"/>
                        </a:spcAft>
                      </a:pPr>
                      <a:r>
                        <a:rPr lang="en-US" sz="1200" b="0" u="none" strike="noStrike">
                          <a:solidFill>
                            <a:srgbClr val="000000"/>
                          </a:solidFill>
                          <a:effectLst/>
                        </a:rPr>
                        <a:t>District Level Programs (Independent Study and Home Hospital Programs)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4093034952"/>
                  </a:ext>
                </a:extLst>
              </a:tr>
              <a:tr h="217848">
                <a:tc>
                  <a:txBody>
                    <a:bodyPr/>
                    <a:lstStyle/>
                    <a:p>
                      <a:pPr marL="0" marR="0" algn="l" fontAlgn="t">
                        <a:spcBef>
                          <a:spcPts val="0"/>
                        </a:spcBef>
                        <a:spcAft>
                          <a:spcPts val="600"/>
                        </a:spcAft>
                      </a:pPr>
                      <a:r>
                        <a:rPr lang="en-US" sz="1200" b="0" u="none" strike="noStrike">
                          <a:solidFill>
                            <a:srgbClr val="000000"/>
                          </a:solidFill>
                          <a:effectLst/>
                        </a:rPr>
                        <a:t>County Community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511710361"/>
                  </a:ext>
                </a:extLst>
              </a:tr>
              <a:tr h="217848">
                <a:tc>
                  <a:txBody>
                    <a:bodyPr/>
                    <a:lstStyle/>
                    <a:p>
                      <a:pPr marL="0" marR="0" algn="l" fontAlgn="t">
                        <a:spcBef>
                          <a:spcPts val="0"/>
                        </a:spcBef>
                        <a:spcAft>
                          <a:spcPts val="600"/>
                        </a:spcAft>
                      </a:pPr>
                      <a:r>
                        <a:rPr lang="en-US" sz="1200" b="0" u="none" strike="noStrike">
                          <a:solidFill>
                            <a:srgbClr val="000000"/>
                          </a:solidFill>
                          <a:effectLst/>
                        </a:rPr>
                        <a:t>District Community Day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52574485"/>
                  </a:ext>
                </a:extLst>
              </a:tr>
              <a:tr h="406553">
                <a:tc>
                  <a:txBody>
                    <a:bodyPr/>
                    <a:lstStyle/>
                    <a:p>
                      <a:pPr marL="0" marR="0" algn="l" fontAlgn="t">
                        <a:spcBef>
                          <a:spcPts val="0"/>
                        </a:spcBef>
                        <a:spcAft>
                          <a:spcPts val="600"/>
                        </a:spcAft>
                      </a:pPr>
                      <a:r>
                        <a:rPr lang="en-US" sz="1200" b="0" u="none" strike="noStrike">
                          <a:solidFill>
                            <a:srgbClr val="000000"/>
                          </a:solidFill>
                          <a:effectLst/>
                        </a:rPr>
                        <a:t>Youth Authority Schools (currently called Division of Juvenile Justice)</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189820632"/>
                  </a:ext>
                </a:extLst>
              </a:tr>
              <a:tr h="217848">
                <a:tc>
                  <a:txBody>
                    <a:bodyPr/>
                    <a:lstStyle/>
                    <a:p>
                      <a:pPr marL="0" marR="0" algn="l" fontAlgn="t">
                        <a:spcBef>
                          <a:spcPts val="0"/>
                        </a:spcBef>
                        <a:spcAft>
                          <a:spcPts val="600"/>
                        </a:spcAft>
                      </a:pPr>
                      <a:r>
                        <a:rPr lang="en-US" sz="1200" b="0" u="none" strike="noStrike">
                          <a:solidFill>
                            <a:srgbClr val="000000"/>
                          </a:solidFill>
                          <a:effectLst/>
                        </a:rPr>
                        <a:t>Juvenile Court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2711104448"/>
                  </a:ext>
                </a:extLst>
              </a:tr>
              <a:tr h="217848">
                <a:tc>
                  <a:txBody>
                    <a:bodyPr/>
                    <a:lstStyle/>
                    <a:p>
                      <a:pPr marL="0" marR="0" algn="l" fontAlgn="t">
                        <a:spcBef>
                          <a:spcPts val="0"/>
                        </a:spcBef>
                        <a:spcAft>
                          <a:spcPts val="600"/>
                        </a:spcAft>
                      </a:pPr>
                      <a:r>
                        <a:rPr lang="en-US" sz="1200" b="0" u="none" strike="noStrike">
                          <a:solidFill>
                            <a:srgbClr val="000000"/>
                          </a:solidFill>
                          <a:effectLst/>
                        </a:rPr>
                        <a:t>Continuation High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4155222748"/>
                  </a:ext>
                </a:extLst>
              </a:tr>
              <a:tr h="217848">
                <a:tc>
                  <a:txBody>
                    <a:bodyPr/>
                    <a:lstStyle/>
                    <a:p>
                      <a:pPr marL="0" marR="0" algn="l" fontAlgn="t">
                        <a:spcBef>
                          <a:spcPts val="0"/>
                        </a:spcBef>
                        <a:spcAft>
                          <a:spcPts val="600"/>
                        </a:spcAft>
                      </a:pPr>
                      <a:r>
                        <a:rPr lang="en-US" sz="1200" b="0" u="none" strike="noStrike">
                          <a:solidFill>
                            <a:srgbClr val="000000"/>
                          </a:solidFill>
                          <a:effectLst/>
                        </a:rPr>
                        <a:t>Opportunity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2580176444"/>
                  </a:ext>
                </a:extLst>
              </a:tr>
              <a:tr h="217848">
                <a:tc>
                  <a:txBody>
                    <a:bodyPr/>
                    <a:lstStyle/>
                    <a:p>
                      <a:pPr marL="0" marR="0" algn="l" fontAlgn="t">
                        <a:spcBef>
                          <a:spcPts val="0"/>
                        </a:spcBef>
                        <a:spcAft>
                          <a:spcPts val="600"/>
                        </a:spcAft>
                      </a:pPr>
                      <a:r>
                        <a:rPr lang="en-US" sz="1200" b="0" u="none" strike="noStrike">
                          <a:solidFill>
                            <a:srgbClr val="000000"/>
                          </a:solidFill>
                          <a:effectLst/>
                        </a:rPr>
                        <a:t>Alternative Schools of Choice</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766050115"/>
                  </a:ext>
                </a:extLst>
              </a:tr>
              <a:tr h="217848">
                <a:tc>
                  <a:txBody>
                    <a:bodyPr/>
                    <a:lstStyle/>
                    <a:p>
                      <a:pPr marL="0" marR="0" algn="l" fontAlgn="t">
                        <a:spcBef>
                          <a:spcPts val="0"/>
                        </a:spcBef>
                        <a:spcAft>
                          <a:spcPts val="600"/>
                        </a:spcAft>
                      </a:pPr>
                      <a:r>
                        <a:rPr lang="en-US" sz="1200" b="0" u="none" strike="noStrike">
                          <a:solidFill>
                            <a:srgbClr val="000000"/>
                          </a:solidFill>
                          <a:effectLst/>
                        </a:rPr>
                        <a:t>State Special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780634437"/>
                  </a:ext>
                </a:extLst>
              </a:tr>
              <a:tr h="217848">
                <a:tc>
                  <a:txBody>
                    <a:bodyPr/>
                    <a:lstStyle/>
                    <a:p>
                      <a:pPr marL="0" marR="0" algn="l" fontAlgn="t">
                        <a:spcBef>
                          <a:spcPts val="0"/>
                        </a:spcBef>
                        <a:spcAft>
                          <a:spcPts val="600"/>
                        </a:spcAft>
                      </a:pPr>
                      <a:r>
                        <a:rPr lang="en-US" sz="1200" b="0" u="none" strike="noStrike">
                          <a:solidFill>
                            <a:srgbClr val="000000"/>
                          </a:solidFill>
                          <a:effectLst/>
                        </a:rPr>
                        <a:t>Home and Hospital Schools(5)</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330722999"/>
                  </a:ext>
                </a:extLst>
              </a:tr>
              <a:tr h="217848">
                <a:tc>
                  <a:txBody>
                    <a:bodyPr/>
                    <a:lstStyle/>
                    <a:p>
                      <a:pPr marL="0" marR="0" algn="l" fontAlgn="t">
                        <a:spcBef>
                          <a:spcPts val="0"/>
                        </a:spcBef>
                        <a:spcAft>
                          <a:spcPts val="600"/>
                        </a:spcAft>
                      </a:pPr>
                      <a:r>
                        <a:rPr lang="en-US" sz="1200" b="0" u="none" strike="noStrike">
                          <a:solidFill>
                            <a:srgbClr val="FF0000"/>
                          </a:solidFill>
                          <a:effectLst/>
                        </a:rPr>
                        <a:t>Department of Development Services</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1544518471"/>
                  </a:ext>
                </a:extLst>
              </a:tr>
              <a:tr h="217848">
                <a:tc>
                  <a:txBody>
                    <a:bodyPr/>
                    <a:lstStyle/>
                    <a:p>
                      <a:pPr marL="0" marR="0" algn="l" fontAlgn="t">
                        <a:spcBef>
                          <a:spcPts val="0"/>
                        </a:spcBef>
                        <a:spcAft>
                          <a:spcPts val="600"/>
                        </a:spcAft>
                      </a:pPr>
                      <a:r>
                        <a:rPr lang="en-US" sz="1200" b="0" u="none" strike="noStrike">
                          <a:solidFill>
                            <a:srgbClr val="FF0000"/>
                          </a:solidFill>
                          <a:effectLst/>
                        </a:rPr>
                        <a:t>Department of State Hospitals</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675404128"/>
                  </a:ext>
                </a:extLst>
              </a:tr>
              <a:tr h="217848">
                <a:tc>
                  <a:txBody>
                    <a:bodyPr/>
                    <a:lstStyle/>
                    <a:p>
                      <a:pPr marL="0" marR="0" algn="l" fontAlgn="t">
                        <a:spcBef>
                          <a:spcPts val="0"/>
                        </a:spcBef>
                        <a:spcAft>
                          <a:spcPts val="600"/>
                        </a:spcAft>
                      </a:pPr>
                      <a:r>
                        <a:rPr lang="en-US" sz="1200" b="0" u="none" strike="noStrike">
                          <a:solidFill>
                            <a:srgbClr val="000000"/>
                          </a:solidFill>
                          <a:effectLst/>
                        </a:rPr>
                        <a:t>Special Education Consortium</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Y(1)</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2601900888"/>
                  </a:ext>
                </a:extLst>
              </a:tr>
              <a:tr h="217848">
                <a:tc>
                  <a:txBody>
                    <a:bodyPr/>
                    <a:lstStyle/>
                    <a:p>
                      <a:pPr marL="0" marR="0" algn="l" fontAlgn="t">
                        <a:spcBef>
                          <a:spcPts val="0"/>
                        </a:spcBef>
                        <a:spcAft>
                          <a:spcPts val="600"/>
                        </a:spcAft>
                      </a:pPr>
                      <a:r>
                        <a:rPr lang="en-US" sz="1200" b="0" u="none" strike="noStrike">
                          <a:solidFill>
                            <a:srgbClr val="000000"/>
                          </a:solidFill>
                          <a:effectLst/>
                        </a:rPr>
                        <a:t>Special Education</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Y(1)</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1178934652"/>
                  </a:ext>
                </a:extLst>
              </a:tr>
              <a:tr h="217848">
                <a:tc>
                  <a:txBody>
                    <a:bodyPr/>
                    <a:lstStyle/>
                    <a:p>
                      <a:pPr marL="0" marR="0" algn="l" fontAlgn="t">
                        <a:spcBef>
                          <a:spcPts val="0"/>
                        </a:spcBef>
                        <a:spcAft>
                          <a:spcPts val="600"/>
                        </a:spcAft>
                      </a:pPr>
                      <a:r>
                        <a:rPr lang="en-US" sz="1200" b="0" u="none" strike="noStrike">
                          <a:solidFill>
                            <a:srgbClr val="FF0000"/>
                          </a:solidFill>
                          <a:effectLst/>
                        </a:rPr>
                        <a:t>Non-Public School Group (0000001) (2)</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657025466"/>
                  </a:ext>
                </a:extLst>
              </a:tr>
              <a:tr h="217848">
                <a:tc>
                  <a:txBody>
                    <a:bodyPr/>
                    <a:lstStyle/>
                    <a:p>
                      <a:pPr marL="0" marR="0" algn="l" fontAlgn="t">
                        <a:spcBef>
                          <a:spcPts val="0"/>
                        </a:spcBef>
                        <a:spcAft>
                          <a:spcPts val="600"/>
                        </a:spcAft>
                      </a:pPr>
                      <a:r>
                        <a:rPr lang="en-US" sz="1200" b="0" u="none" strike="noStrike">
                          <a:solidFill>
                            <a:srgbClr val="FF0000"/>
                          </a:solidFill>
                          <a:effectLst/>
                        </a:rPr>
                        <a:t>Private School Group (0000002) (2)</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2814904108"/>
                  </a:ext>
                </a:extLst>
              </a:tr>
              <a:tr h="217848">
                <a:tc>
                  <a:txBody>
                    <a:bodyPr/>
                    <a:lstStyle/>
                    <a:p>
                      <a:pPr marL="0" marR="0" algn="l" fontAlgn="t">
                        <a:spcBef>
                          <a:spcPts val="0"/>
                        </a:spcBef>
                        <a:spcAft>
                          <a:spcPts val="600"/>
                        </a:spcAft>
                      </a:pPr>
                      <a:r>
                        <a:rPr lang="en-US" sz="1200" b="0" u="none" strike="noStrike">
                          <a:solidFill>
                            <a:srgbClr val="FF0000"/>
                          </a:solidFill>
                          <a:effectLst/>
                        </a:rPr>
                        <a:t>ROP/ROC(4)</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4183271557"/>
                  </a:ext>
                </a:extLst>
              </a:tr>
            </a:tbl>
          </a:graphicData>
        </a:graphic>
      </p:graphicFrame>
      <p:graphicFrame>
        <p:nvGraphicFramePr>
          <p:cNvPr id="6" name="Table 5">
            <a:extLst>
              <a:ext uri="{FF2B5EF4-FFF2-40B4-BE49-F238E27FC236}">
                <a16:creationId xmlns:a16="http://schemas.microsoft.com/office/drawing/2014/main" id="{74D3FA05-59A5-49F2-8747-1581F76DE612}"/>
              </a:ext>
            </a:extLst>
          </p:cNvPr>
          <p:cNvGraphicFramePr/>
          <p:nvPr>
            <p:extLst>
              <p:ext uri="{D42A27DB-BD31-4B8C-83A1-F6EECF244321}">
                <p14:modId xmlns:p14="http://schemas.microsoft.com/office/powerpoint/2010/main" val="603630780"/>
              </p:ext>
            </p:extLst>
          </p:nvPr>
        </p:nvGraphicFramePr>
        <p:xfrm>
          <a:off x="6173752" y="1221982"/>
          <a:ext cx="4827623" cy="3869022"/>
        </p:xfrm>
        <a:graphic>
          <a:graphicData uri="http://schemas.openxmlformats.org/drawingml/2006/table">
            <a:tbl>
              <a:tblPr firstRow="1" firstCol="1" lastCol="1" bandRow="1" bandCol="1">
                <a:tableStyleId>{72833802-FEF1-4C79-8D5D-14CF1EAF98D9}</a:tableStyleId>
              </a:tblPr>
              <a:tblGrid>
                <a:gridCol w="2433088">
                  <a:extLst>
                    <a:ext uri="{9D8B030D-6E8A-4147-A177-3AD203B41FA5}">
                      <a16:colId xmlns:a16="http://schemas.microsoft.com/office/drawing/2014/main" val="103336181"/>
                    </a:ext>
                  </a:extLst>
                </a:gridCol>
                <a:gridCol w="665148">
                  <a:extLst>
                    <a:ext uri="{9D8B030D-6E8A-4147-A177-3AD203B41FA5}">
                      <a16:colId xmlns:a16="http://schemas.microsoft.com/office/drawing/2014/main" val="2304809660"/>
                    </a:ext>
                  </a:extLst>
                </a:gridCol>
                <a:gridCol w="640962">
                  <a:extLst>
                    <a:ext uri="{9D8B030D-6E8A-4147-A177-3AD203B41FA5}">
                      <a16:colId xmlns:a16="http://schemas.microsoft.com/office/drawing/2014/main" val="1474583178"/>
                    </a:ext>
                  </a:extLst>
                </a:gridCol>
                <a:gridCol w="1088425">
                  <a:extLst>
                    <a:ext uri="{9D8B030D-6E8A-4147-A177-3AD203B41FA5}">
                      <a16:colId xmlns:a16="http://schemas.microsoft.com/office/drawing/2014/main" val="3507041439"/>
                    </a:ext>
                  </a:extLst>
                </a:gridCol>
              </a:tblGrid>
              <a:tr h="479134">
                <a:tc>
                  <a:txBody>
                    <a:bodyPr/>
                    <a:lstStyle/>
                    <a:p>
                      <a:pPr marL="0" marR="0" algn="l" fontAlgn="b">
                        <a:spcBef>
                          <a:spcPts val="0"/>
                        </a:spcBef>
                        <a:spcAft>
                          <a:spcPts val="0"/>
                        </a:spcAft>
                      </a:pPr>
                      <a:r>
                        <a:rPr lang="en-US" sz="1200" b="1" u="none" strike="noStrike">
                          <a:effectLst/>
                        </a:rPr>
                        <a:t>Grade Levels</a:t>
                      </a:r>
                      <a:endParaRPr lang="en-US" sz="1200" b="1" i="0" u="none" strike="noStrike">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a:effectLst/>
                        </a:rPr>
                        <a:t>CRSC/ SCSC</a:t>
                      </a:r>
                      <a:endParaRPr lang="en-US" sz="1200" b="1" i="0" u="none" strike="noStrike">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a:effectLst/>
                        </a:rPr>
                        <a:t>SDEM</a:t>
                      </a:r>
                      <a:endParaRPr lang="en-US" sz="1200" b="1" i="0" u="none" strike="noStrike">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a:effectLst/>
                        </a:rPr>
                        <a:t>CTE/WBLR</a:t>
                      </a:r>
                      <a:endParaRPr lang="en-US" sz="1200" b="1" i="0" u="none" strike="noStrike">
                        <a:effectLst/>
                        <a:latin typeface="Arial" panose="020B0604020202020204" pitchFamily="34" charset="0"/>
                      </a:endParaRPr>
                    </a:p>
                  </a:txBody>
                  <a:tcPr marL="14494" marR="14494" marT="14494" marB="14494" anchor="b"/>
                </a:tc>
                <a:extLst>
                  <a:ext uri="{0D108BD9-81ED-4DB2-BD59-A6C34878D82A}">
                    <a16:rowId xmlns:a16="http://schemas.microsoft.com/office/drawing/2014/main" val="4130022450"/>
                  </a:ext>
                </a:extLst>
              </a:tr>
              <a:tr h="205295">
                <a:tc>
                  <a:txBody>
                    <a:bodyPr/>
                    <a:lstStyle/>
                    <a:p>
                      <a:pPr marL="0" marR="0" algn="l" fontAlgn="t">
                        <a:spcBef>
                          <a:spcPts val="0"/>
                        </a:spcBef>
                        <a:spcAft>
                          <a:spcPts val="600"/>
                        </a:spcAft>
                      </a:pPr>
                      <a:r>
                        <a:rPr lang="en-US" sz="1200" b="0" u="none" strike="noStrike">
                          <a:effectLst/>
                        </a:rPr>
                        <a:t>Infants - IN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204262715"/>
                  </a:ext>
                </a:extLst>
              </a:tr>
              <a:tr h="205295">
                <a:tc>
                  <a:txBody>
                    <a:bodyPr/>
                    <a:lstStyle/>
                    <a:p>
                      <a:pPr marL="0" marR="0" algn="l" fontAlgn="t">
                        <a:spcBef>
                          <a:spcPts val="0"/>
                        </a:spcBef>
                        <a:spcAft>
                          <a:spcPts val="600"/>
                        </a:spcAft>
                      </a:pPr>
                      <a:r>
                        <a:rPr lang="en-US" sz="1200" b="0" u="none" strike="noStrike">
                          <a:effectLst/>
                        </a:rPr>
                        <a:t>Prekindergarten - PS</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2003327884"/>
                  </a:ext>
                </a:extLst>
              </a:tr>
              <a:tr h="205295">
                <a:tc>
                  <a:txBody>
                    <a:bodyPr/>
                    <a:lstStyle/>
                    <a:p>
                      <a:pPr marL="0" marR="0" algn="l" fontAlgn="t">
                        <a:spcBef>
                          <a:spcPts val="0"/>
                        </a:spcBef>
                        <a:spcAft>
                          <a:spcPts val="600"/>
                        </a:spcAft>
                      </a:pPr>
                      <a:r>
                        <a:rPr lang="en-US" sz="1200" b="0" u="none" strike="noStrike">
                          <a:effectLst/>
                        </a:rPr>
                        <a:t>Kindergarten - KN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3442711892"/>
                  </a:ext>
                </a:extLst>
              </a:tr>
              <a:tr h="205295">
                <a:tc>
                  <a:txBody>
                    <a:bodyPr/>
                    <a:lstStyle/>
                    <a:p>
                      <a:pPr marL="0" marR="0" algn="l" fontAlgn="t">
                        <a:spcBef>
                          <a:spcPts val="0"/>
                        </a:spcBef>
                        <a:spcAft>
                          <a:spcPts val="600"/>
                        </a:spcAft>
                      </a:pPr>
                      <a:r>
                        <a:rPr lang="en-US" sz="1200" b="0" u="none" strike="noStrike">
                          <a:effectLst/>
                        </a:rPr>
                        <a:t>First Grade - 01</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2374378840"/>
                  </a:ext>
                </a:extLst>
              </a:tr>
              <a:tr h="205295">
                <a:tc>
                  <a:txBody>
                    <a:bodyPr/>
                    <a:lstStyle/>
                    <a:p>
                      <a:pPr marL="0" marR="0" algn="l" fontAlgn="t">
                        <a:spcBef>
                          <a:spcPts val="0"/>
                        </a:spcBef>
                        <a:spcAft>
                          <a:spcPts val="600"/>
                        </a:spcAft>
                      </a:pPr>
                      <a:r>
                        <a:rPr lang="en-US" sz="1200" b="0" u="none" strike="noStrike">
                          <a:effectLst/>
                        </a:rPr>
                        <a:t>Second Grade – 02</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57065872"/>
                  </a:ext>
                </a:extLst>
              </a:tr>
              <a:tr h="205295">
                <a:tc>
                  <a:txBody>
                    <a:bodyPr/>
                    <a:lstStyle/>
                    <a:p>
                      <a:pPr marL="0" marR="0" algn="l" fontAlgn="t">
                        <a:spcBef>
                          <a:spcPts val="0"/>
                        </a:spcBef>
                        <a:spcAft>
                          <a:spcPts val="600"/>
                        </a:spcAft>
                      </a:pPr>
                      <a:r>
                        <a:rPr lang="en-US" sz="1200" b="0" u="none" strike="noStrike">
                          <a:effectLst/>
                        </a:rPr>
                        <a:t>Third Grade – 03</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1686969391"/>
                  </a:ext>
                </a:extLst>
              </a:tr>
              <a:tr h="205295">
                <a:tc>
                  <a:txBody>
                    <a:bodyPr/>
                    <a:lstStyle/>
                    <a:p>
                      <a:pPr marL="0" marR="0" algn="l" fontAlgn="t">
                        <a:spcBef>
                          <a:spcPts val="0"/>
                        </a:spcBef>
                        <a:spcAft>
                          <a:spcPts val="600"/>
                        </a:spcAft>
                      </a:pPr>
                      <a:r>
                        <a:rPr lang="en-US" sz="1200" b="0" u="none" strike="noStrike">
                          <a:effectLst/>
                        </a:rPr>
                        <a:t>Fourth Grade – 04</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1878946521"/>
                  </a:ext>
                </a:extLst>
              </a:tr>
              <a:tr h="205295">
                <a:tc>
                  <a:txBody>
                    <a:bodyPr/>
                    <a:lstStyle/>
                    <a:p>
                      <a:pPr marL="0" marR="0" algn="l" fontAlgn="t">
                        <a:spcBef>
                          <a:spcPts val="0"/>
                        </a:spcBef>
                        <a:spcAft>
                          <a:spcPts val="600"/>
                        </a:spcAft>
                      </a:pPr>
                      <a:r>
                        <a:rPr lang="en-US" sz="1200" b="0" u="none" strike="noStrike">
                          <a:effectLst/>
                        </a:rPr>
                        <a:t>Fifth Grade – 05</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950137716"/>
                  </a:ext>
                </a:extLst>
              </a:tr>
              <a:tr h="205295">
                <a:tc>
                  <a:txBody>
                    <a:bodyPr/>
                    <a:lstStyle/>
                    <a:p>
                      <a:pPr marL="0" marR="0" algn="l" fontAlgn="t">
                        <a:spcBef>
                          <a:spcPts val="0"/>
                        </a:spcBef>
                        <a:spcAft>
                          <a:spcPts val="600"/>
                        </a:spcAft>
                      </a:pPr>
                      <a:r>
                        <a:rPr lang="en-US" sz="1200" b="0" u="none" strike="noStrike">
                          <a:effectLst/>
                        </a:rPr>
                        <a:t>Sixth Grade – 06</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3642939134"/>
                  </a:ext>
                </a:extLst>
              </a:tr>
              <a:tr h="205295">
                <a:tc>
                  <a:txBody>
                    <a:bodyPr/>
                    <a:lstStyle/>
                    <a:p>
                      <a:pPr marL="0" marR="0" algn="l" fontAlgn="t">
                        <a:spcBef>
                          <a:spcPts val="0"/>
                        </a:spcBef>
                        <a:spcAft>
                          <a:spcPts val="600"/>
                        </a:spcAft>
                      </a:pPr>
                      <a:r>
                        <a:rPr lang="en-US" sz="1200" b="1" u="none" strike="noStrike">
                          <a:solidFill>
                            <a:schemeClr val="tx1"/>
                          </a:solidFill>
                          <a:effectLst/>
                        </a:rPr>
                        <a:t>Seventh Grade – 07</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979352056"/>
                  </a:ext>
                </a:extLst>
              </a:tr>
              <a:tr h="205295">
                <a:tc>
                  <a:txBody>
                    <a:bodyPr/>
                    <a:lstStyle/>
                    <a:p>
                      <a:pPr marL="0" marR="0" algn="l" fontAlgn="t">
                        <a:spcBef>
                          <a:spcPts val="0"/>
                        </a:spcBef>
                        <a:spcAft>
                          <a:spcPts val="600"/>
                        </a:spcAft>
                      </a:pPr>
                      <a:r>
                        <a:rPr lang="en-US" sz="1200" b="1" u="none" strike="noStrike">
                          <a:solidFill>
                            <a:schemeClr val="tx1"/>
                          </a:solidFill>
                          <a:effectLst/>
                        </a:rPr>
                        <a:t>Eighth Grade – 08</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719732135"/>
                  </a:ext>
                </a:extLst>
              </a:tr>
              <a:tr h="205295">
                <a:tc>
                  <a:txBody>
                    <a:bodyPr/>
                    <a:lstStyle/>
                    <a:p>
                      <a:pPr marL="0" marR="0" algn="l" fontAlgn="t">
                        <a:spcBef>
                          <a:spcPts val="0"/>
                        </a:spcBef>
                        <a:spcAft>
                          <a:spcPts val="600"/>
                        </a:spcAft>
                      </a:pPr>
                      <a:r>
                        <a:rPr lang="en-US" sz="1200" b="1" u="none" strike="noStrike">
                          <a:solidFill>
                            <a:schemeClr val="tx1"/>
                          </a:solidFill>
                          <a:effectLst/>
                        </a:rPr>
                        <a:t>Ninth Grade – 09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1073103488"/>
                  </a:ext>
                </a:extLst>
              </a:tr>
              <a:tr h="205295">
                <a:tc>
                  <a:txBody>
                    <a:bodyPr/>
                    <a:lstStyle/>
                    <a:p>
                      <a:pPr marL="0" marR="0" algn="l" fontAlgn="t">
                        <a:spcBef>
                          <a:spcPts val="0"/>
                        </a:spcBef>
                        <a:spcAft>
                          <a:spcPts val="600"/>
                        </a:spcAft>
                      </a:pPr>
                      <a:r>
                        <a:rPr lang="en-US" sz="1200" b="1" u="none" strike="noStrike">
                          <a:solidFill>
                            <a:schemeClr val="tx1"/>
                          </a:solidFill>
                          <a:effectLst/>
                        </a:rPr>
                        <a:t>Tenth Grade – 10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4262242507"/>
                  </a:ext>
                </a:extLst>
              </a:tr>
              <a:tr h="205295">
                <a:tc>
                  <a:txBody>
                    <a:bodyPr/>
                    <a:lstStyle/>
                    <a:p>
                      <a:pPr marL="0" marR="0" algn="l" fontAlgn="t">
                        <a:spcBef>
                          <a:spcPts val="0"/>
                        </a:spcBef>
                        <a:spcAft>
                          <a:spcPts val="600"/>
                        </a:spcAft>
                      </a:pPr>
                      <a:r>
                        <a:rPr lang="en-US" sz="1200" b="1" u="none" strike="noStrike">
                          <a:solidFill>
                            <a:schemeClr val="tx1"/>
                          </a:solidFill>
                          <a:effectLst/>
                        </a:rPr>
                        <a:t>Eleventh Grade – 11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151616565"/>
                  </a:ext>
                </a:extLst>
              </a:tr>
              <a:tr h="205295">
                <a:tc>
                  <a:txBody>
                    <a:bodyPr/>
                    <a:lstStyle/>
                    <a:p>
                      <a:pPr marL="0" marR="0" algn="l" fontAlgn="t">
                        <a:spcBef>
                          <a:spcPts val="0"/>
                        </a:spcBef>
                        <a:spcAft>
                          <a:spcPts val="600"/>
                        </a:spcAft>
                      </a:pPr>
                      <a:r>
                        <a:rPr lang="en-US" sz="1200" b="1" u="none" strike="noStrike">
                          <a:solidFill>
                            <a:schemeClr val="tx1"/>
                          </a:solidFill>
                          <a:effectLst/>
                        </a:rPr>
                        <a:t>Twelfth Grade – 12</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3412148379"/>
                  </a:ext>
                </a:extLst>
              </a:tr>
              <a:tr h="205295">
                <a:tc>
                  <a:txBody>
                    <a:bodyPr/>
                    <a:lstStyle/>
                    <a:p>
                      <a:pPr marL="0" marR="0" algn="l" fontAlgn="t">
                        <a:spcBef>
                          <a:spcPts val="0"/>
                        </a:spcBef>
                        <a:spcAft>
                          <a:spcPts val="600"/>
                        </a:spcAft>
                      </a:pPr>
                      <a:r>
                        <a:rPr lang="en-US" sz="1200" b="0" u="none" strike="noStrike">
                          <a:effectLst/>
                        </a:rPr>
                        <a:t>Adult – AD </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2802454005"/>
                  </a:ext>
                </a:extLst>
              </a:tr>
            </a:tbl>
          </a:graphicData>
        </a:graphic>
      </p:graphicFrame>
      <p:sp>
        <p:nvSpPr>
          <p:cNvPr id="9" name="TextBox 8">
            <a:extLst>
              <a:ext uri="{FF2B5EF4-FFF2-40B4-BE49-F238E27FC236}">
                <a16:creationId xmlns:a16="http://schemas.microsoft.com/office/drawing/2014/main" id="{BF6E3948-1B57-49A7-B8FF-34E687C49331}"/>
              </a:ext>
            </a:extLst>
          </p:cNvPr>
          <p:cNvSpPr txBox="1"/>
          <p:nvPr/>
        </p:nvSpPr>
        <p:spPr>
          <a:xfrm>
            <a:off x="6173752" y="5246509"/>
            <a:ext cx="4494249" cy="861774"/>
          </a:xfrm>
          <a:prstGeom prst="rect">
            <a:avLst/>
          </a:prstGeom>
          <a:solidFill>
            <a:srgbClr val="F7EDF0"/>
          </a:solidFill>
        </p:spPr>
        <p:style>
          <a:lnRef idx="1">
            <a:schemeClr val="accent1"/>
          </a:lnRef>
          <a:fillRef idx="3">
            <a:schemeClr val="accent1"/>
          </a:fillRef>
          <a:effectRef idx="2">
            <a:schemeClr val="accent1"/>
          </a:effectRef>
          <a:fontRef idx="minor">
            <a:schemeClr val="lt1"/>
          </a:fontRef>
        </p:style>
        <p:txBody>
          <a:bodyPr wrap="square">
            <a:spAutoFit/>
          </a:bodyPr>
          <a:lstStyle/>
          <a:p>
            <a:pPr marL="0" marR="0">
              <a:spcBef>
                <a:spcPts val="0"/>
              </a:spcBef>
              <a:spcAft>
                <a:spcPts val="0"/>
              </a:spcAft>
            </a:pPr>
            <a:r>
              <a:rPr lang="en-US" sz="1000" b="1">
                <a:solidFill>
                  <a:schemeClr val="tx1"/>
                </a:solidFill>
                <a:effectLst/>
                <a:latin typeface="Arial" panose="020B0604020202020204" pitchFamily="34" charset="0"/>
                <a:ea typeface="Calibri" panose="020F0502020204030204" pitchFamily="34" charset="0"/>
                <a:cs typeface="Arial" panose="020B0604020202020204" pitchFamily="34" charset="0"/>
              </a:rPr>
              <a:t>Legend:</a:t>
            </a:r>
            <a:endParaRPr lang="en-US" sz="10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1">
                <a:solidFill>
                  <a:schemeClr val="tx1"/>
                </a:solidFill>
                <a:effectLst/>
                <a:latin typeface="Arial" panose="020B0604020202020204" pitchFamily="34" charset="0"/>
                <a:ea typeface="Calibri" panose="020F0502020204030204" pitchFamily="34" charset="0"/>
                <a:cs typeface="Arial" panose="020B0604020202020204" pitchFamily="34" charset="0"/>
              </a:rPr>
              <a:t>Y </a:t>
            </a:r>
            <a:r>
              <a:rPr lang="en-US" sz="1000">
                <a:solidFill>
                  <a:schemeClr val="tx1"/>
                </a:solidFill>
                <a:effectLst/>
                <a:latin typeface="Arial" panose="020B0604020202020204" pitchFamily="34" charset="0"/>
                <a:ea typeface="Calibri" panose="020F0502020204030204" pitchFamily="34" charset="0"/>
                <a:cs typeface="Arial" panose="020B0604020202020204" pitchFamily="34" charset="0"/>
              </a:rPr>
              <a:t>= Required: Schools are expected to submit data and will receive validation errors if data are not submitted.</a:t>
            </a:r>
            <a:br>
              <a:rPr lang="en-US" sz="100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1000" b="1">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1000">
                <a:solidFill>
                  <a:schemeClr val="tx1"/>
                </a:solidFill>
                <a:effectLst/>
                <a:latin typeface="Arial" panose="020B0604020202020204" pitchFamily="34" charset="0"/>
                <a:ea typeface="Calibri" panose="020F0502020204030204" pitchFamily="34" charset="0"/>
                <a:cs typeface="Arial" panose="020B0604020202020204" pitchFamily="34" charset="0"/>
              </a:rPr>
              <a:t> = No: Schools should NOT submit data.  </a:t>
            </a:r>
            <a:endParaRPr lang="en-US" sz="1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1">
                <a:solidFill>
                  <a:srgbClr val="FF735D"/>
                </a:solidFill>
                <a:effectLst/>
                <a:latin typeface="Arial" panose="020B0604020202020204" pitchFamily="34" charset="0"/>
                <a:ea typeface="Calibri" panose="020F0502020204030204" pitchFamily="34" charset="0"/>
                <a:cs typeface="Arial" panose="020B0604020202020204" pitchFamily="34" charset="0"/>
              </a:rPr>
              <a:t>P</a:t>
            </a:r>
            <a:r>
              <a:rPr lang="en-US" sz="100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r>
              <a:rPr lang="en-US" sz="1000">
                <a:solidFill>
                  <a:schemeClr val="tx1"/>
                </a:solidFill>
                <a:effectLst/>
                <a:latin typeface="Arial" panose="020B0604020202020204" pitchFamily="34" charset="0"/>
                <a:ea typeface="Calibri" panose="020F0502020204030204" pitchFamily="34" charset="0"/>
                <a:cs typeface="Arial" panose="020B0604020202020204" pitchFamily="34" charset="0"/>
              </a:rPr>
              <a:t>= Permitted: Schools are permitted, but not expected to submit data</a:t>
            </a:r>
            <a:endParaRPr lang="en-US" sz="1000">
              <a:solidFill>
                <a:schemeClr val="tx1"/>
              </a:solidFill>
            </a:endParaRPr>
          </a:p>
        </p:txBody>
      </p:sp>
      <p:sp>
        <p:nvSpPr>
          <p:cNvPr id="8" name="Footer Placeholder 2">
            <a:extLst>
              <a:ext uri="{FF2B5EF4-FFF2-40B4-BE49-F238E27FC236}">
                <a16:creationId xmlns:a16="http://schemas.microsoft.com/office/drawing/2014/main" id="{5AC90E35-AED0-E478-D18E-3893454B28A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CE1C9B4D-C1B3-7337-713C-947FA5225795}"/>
              </a:ext>
            </a:extLst>
          </p:cNvPr>
          <p:cNvSpPr>
            <a:spLocks noGrp="1"/>
          </p:cNvSpPr>
          <p:nvPr>
            <p:ph type="sldNum" sz="quarter" idx="11"/>
          </p:nvPr>
        </p:nvSpPr>
        <p:spPr/>
        <p:txBody>
          <a:bodyPr/>
          <a:lstStyle/>
          <a:p>
            <a:fld id="{4B73C415-D670-4716-A5EC-CC4D52CA2BAC}" type="slidenum">
              <a:rPr lang="en-US" noProof="0" smtClean="0"/>
              <a:pPr/>
              <a:t>19</a:t>
            </a:fld>
            <a:endParaRPr lang="en-US" noProof="0"/>
          </a:p>
        </p:txBody>
      </p:sp>
    </p:spTree>
    <p:extLst>
      <p:ext uri="{BB962C8B-B14F-4D97-AF65-F5344CB8AC3E}">
        <p14:creationId xmlns:p14="http://schemas.microsoft.com/office/powerpoint/2010/main" val="2402098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545742" y="542887"/>
            <a:ext cx="11340000" cy="432000"/>
          </a:xfrm>
        </p:spPr>
        <p:txBody>
          <a:bodyPr/>
          <a:lstStyle/>
          <a:p>
            <a:r>
              <a:rPr lang="en-US"/>
              <a:t>CALPADS Training Road Map</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2115232260"/>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42911D3-180F-73E2-1C5A-894B0A1886A0}"/>
              </a:ext>
            </a:extLst>
          </p:cNvPr>
          <p:cNvSpPr>
            <a:spLocks noGrp="1"/>
          </p:cNvSpPr>
          <p:nvPr>
            <p:ph type="sldNum" sz="quarter" idx="11"/>
          </p:nvPr>
        </p:nvSpPr>
        <p:spPr/>
        <p:txBody>
          <a:bodyPr/>
          <a:lstStyle/>
          <a:p>
            <a:fld id="{4B73C415-D670-4716-A5EC-CC4D52CA2BAC}" type="slidenum">
              <a:rPr lang="en-US" noProof="0" smtClean="0"/>
              <a:pPr/>
              <a:t>2</a:t>
            </a:fld>
            <a:endParaRPr lang="en-US" noProof="0"/>
          </a:p>
        </p:txBody>
      </p:sp>
    </p:spTree>
    <p:extLst>
      <p:ext uri="{BB962C8B-B14F-4D97-AF65-F5344CB8AC3E}">
        <p14:creationId xmlns:p14="http://schemas.microsoft.com/office/powerpoint/2010/main" val="278589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FD13F22-2765-42B2-BA89-094BD088B3FE}"/>
              </a:ext>
              <a:ext uri="{C183D7F6-B498-43B3-948B-1728B52AA6E4}">
                <adec:decorative xmlns:adec="http://schemas.microsoft.com/office/drawing/2017/decorative" val="1"/>
              </a:ext>
            </a:extLst>
          </p:cNvPr>
          <p:cNvGrpSpPr/>
          <p:nvPr/>
        </p:nvGrpSpPr>
        <p:grpSpPr>
          <a:xfrm>
            <a:off x="897251" y="3429000"/>
            <a:ext cx="10732442" cy="2408561"/>
            <a:chOff x="897251" y="3429000"/>
            <a:chExt cx="10732442" cy="2408561"/>
          </a:xfrm>
        </p:grpSpPr>
        <p:grpSp>
          <p:nvGrpSpPr>
            <p:cNvPr id="18" name="Group 17">
              <a:extLst>
                <a:ext uri="{FF2B5EF4-FFF2-40B4-BE49-F238E27FC236}">
                  <a16:creationId xmlns:a16="http://schemas.microsoft.com/office/drawing/2014/main" id="{582BAD1D-AE9C-4645-8BD1-89856E279444}"/>
                </a:ext>
              </a:extLst>
            </p:cNvPr>
            <p:cNvGrpSpPr/>
            <p:nvPr/>
          </p:nvGrpSpPr>
          <p:grpSpPr>
            <a:xfrm>
              <a:off x="897251" y="3429000"/>
              <a:ext cx="10397493" cy="2408561"/>
              <a:chOff x="897251" y="3451187"/>
              <a:chExt cx="10397493" cy="2386374"/>
            </a:xfrm>
          </p:grpSpPr>
          <p:sp>
            <p:nvSpPr>
              <p:cNvPr id="19" name="Rectangle: Rounded Corners 18">
                <a:extLst>
                  <a:ext uri="{FF2B5EF4-FFF2-40B4-BE49-F238E27FC236}">
                    <a16:creationId xmlns:a16="http://schemas.microsoft.com/office/drawing/2014/main" id="{3ACF7C08-6A1E-4AA5-8F17-0886E64C914F}"/>
                  </a:ext>
                </a:extLst>
              </p:cNvPr>
              <p:cNvSpPr/>
              <p:nvPr/>
            </p:nvSpPr>
            <p:spPr>
              <a:xfrm>
                <a:off x="897251" y="3463470"/>
                <a:ext cx="10397493" cy="2374091"/>
              </a:xfrm>
              <a:prstGeom prst="roundRect">
                <a:avLst/>
              </a:prstGeom>
              <a:solidFill>
                <a:srgbClr val="DF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25A8294-D4C3-49E7-8B62-FB50771EA246}"/>
                  </a:ext>
                </a:extLst>
              </p:cNvPr>
              <p:cNvPicPr>
                <a:picLocks noChangeAspect="1"/>
              </p:cNvPicPr>
              <p:nvPr/>
            </p:nvPicPr>
            <p:blipFill>
              <a:blip r:embed="rId3"/>
              <a:stretch>
                <a:fillRect/>
              </a:stretch>
            </p:blipFill>
            <p:spPr>
              <a:xfrm>
                <a:off x="897254" y="3451187"/>
                <a:ext cx="2374091" cy="2374091"/>
              </a:xfrm>
              <a:prstGeom prst="rect">
                <a:avLst/>
              </a:prstGeom>
            </p:spPr>
          </p:pic>
        </p:grpSp>
        <p:sp>
          <p:nvSpPr>
            <p:cNvPr id="22" name="TextBox 21">
              <a:extLst>
                <a:ext uri="{FF2B5EF4-FFF2-40B4-BE49-F238E27FC236}">
                  <a16:creationId xmlns:a16="http://schemas.microsoft.com/office/drawing/2014/main" id="{B3F75034-590C-412E-8504-16E64B24D563}"/>
                </a:ext>
              </a:extLst>
            </p:cNvPr>
            <p:cNvSpPr txBox="1"/>
            <p:nvPr/>
          </p:nvSpPr>
          <p:spPr>
            <a:xfrm>
              <a:off x="3492058" y="3523994"/>
              <a:ext cx="8137635" cy="461665"/>
            </a:xfrm>
            <a:prstGeom prst="rect">
              <a:avLst/>
            </a:prstGeom>
            <a:noFill/>
          </p:spPr>
          <p:txBody>
            <a:bodyPr wrap="square" rtlCol="0">
              <a:spAutoFit/>
            </a:bodyPr>
            <a:lstStyle/>
            <a:p>
              <a:r>
                <a:rPr lang="en-US" sz="2400" b="1"/>
                <a:t>Report:</a:t>
              </a:r>
            </a:p>
          </p:txBody>
        </p:sp>
      </p:grpSp>
      <p:grpSp>
        <p:nvGrpSpPr>
          <p:cNvPr id="20" name="Group 19">
            <a:extLst>
              <a:ext uri="{FF2B5EF4-FFF2-40B4-BE49-F238E27FC236}">
                <a16:creationId xmlns:a16="http://schemas.microsoft.com/office/drawing/2014/main" id="{713234F7-F4A8-4ECD-991B-DA9DD056A349}"/>
              </a:ext>
              <a:ext uri="{C183D7F6-B498-43B3-948B-1728B52AA6E4}">
                <adec:decorative xmlns:adec="http://schemas.microsoft.com/office/drawing/2017/decorative" val="1"/>
              </a:ext>
            </a:extLst>
          </p:cNvPr>
          <p:cNvGrpSpPr/>
          <p:nvPr/>
        </p:nvGrpSpPr>
        <p:grpSpPr>
          <a:xfrm>
            <a:off x="897251" y="1027961"/>
            <a:ext cx="10732443" cy="2376471"/>
            <a:chOff x="897252" y="1052529"/>
            <a:chExt cx="10732443" cy="2376471"/>
          </a:xfrm>
        </p:grpSpPr>
        <p:grpSp>
          <p:nvGrpSpPr>
            <p:cNvPr id="17" name="Group 16">
              <a:extLst>
                <a:ext uri="{FF2B5EF4-FFF2-40B4-BE49-F238E27FC236}">
                  <a16:creationId xmlns:a16="http://schemas.microsoft.com/office/drawing/2014/main" id="{D99CFC74-60C7-4AF9-80D9-753350837E18}"/>
                </a:ext>
              </a:extLst>
            </p:cNvPr>
            <p:cNvGrpSpPr/>
            <p:nvPr/>
          </p:nvGrpSpPr>
          <p:grpSpPr>
            <a:xfrm>
              <a:off x="897252" y="1052529"/>
              <a:ext cx="10397493" cy="2376471"/>
              <a:chOff x="897252" y="1052529"/>
              <a:chExt cx="10397493" cy="2376471"/>
            </a:xfrm>
          </p:grpSpPr>
          <p:sp>
            <p:nvSpPr>
              <p:cNvPr id="15" name="Rectangle: Rounded Corners 14">
                <a:extLst>
                  <a:ext uri="{FF2B5EF4-FFF2-40B4-BE49-F238E27FC236}">
                    <a16:creationId xmlns:a16="http://schemas.microsoft.com/office/drawing/2014/main" id="{B2C136DF-D367-4DFF-99E2-F72B5902A6F4}"/>
                  </a:ext>
                </a:extLst>
              </p:cNvPr>
              <p:cNvSpPr/>
              <p:nvPr/>
            </p:nvSpPr>
            <p:spPr>
              <a:xfrm>
                <a:off x="897252" y="1052529"/>
                <a:ext cx="10397493" cy="2366570"/>
              </a:xfrm>
              <a:prstGeom prst="roundRect">
                <a:avLst/>
              </a:prstGeom>
              <a:solidFill>
                <a:srgbClr val="F8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D534E42-F7AA-494A-88D8-83159FEBE6E3}"/>
                  </a:ext>
                </a:extLst>
              </p:cNvPr>
              <p:cNvPicPr>
                <a:picLocks noChangeAspect="1"/>
              </p:cNvPicPr>
              <p:nvPr/>
            </p:nvPicPr>
            <p:blipFill>
              <a:blip r:embed="rId4"/>
              <a:stretch>
                <a:fillRect/>
              </a:stretch>
            </p:blipFill>
            <p:spPr>
              <a:xfrm>
                <a:off x="897253" y="1058859"/>
                <a:ext cx="2374092" cy="2370141"/>
              </a:xfrm>
              <a:prstGeom prst="rect">
                <a:avLst/>
              </a:prstGeom>
            </p:spPr>
          </p:pic>
        </p:grpSp>
        <p:sp>
          <p:nvSpPr>
            <p:cNvPr id="16" name="TextBox 15">
              <a:extLst>
                <a:ext uri="{FF2B5EF4-FFF2-40B4-BE49-F238E27FC236}">
                  <a16:creationId xmlns:a16="http://schemas.microsoft.com/office/drawing/2014/main" id="{C2A4F574-2385-40C8-A0DF-E641F57D1A07}"/>
                </a:ext>
              </a:extLst>
            </p:cNvPr>
            <p:cNvSpPr txBox="1"/>
            <p:nvPr/>
          </p:nvSpPr>
          <p:spPr>
            <a:xfrm>
              <a:off x="3492060" y="1310281"/>
              <a:ext cx="8137635" cy="461665"/>
            </a:xfrm>
            <a:prstGeom prst="rect">
              <a:avLst/>
            </a:prstGeom>
            <a:noFill/>
          </p:spPr>
          <p:txBody>
            <a:bodyPr wrap="square" rtlCol="0">
              <a:spAutoFit/>
            </a:bodyPr>
            <a:lstStyle/>
            <a:p>
              <a:r>
                <a:rPr lang="en-US" sz="2400" b="1"/>
                <a:t>Do Not Report:</a:t>
              </a:r>
            </a:p>
          </p:txBody>
        </p:sp>
      </p:grpSp>
      <p:sp>
        <p:nvSpPr>
          <p:cNvPr id="2" name="Title 1">
            <a:extLst>
              <a:ext uri="{FF2B5EF4-FFF2-40B4-BE49-F238E27FC236}">
                <a16:creationId xmlns:a16="http://schemas.microsoft.com/office/drawing/2014/main" id="{51739716-A687-4328-8568-27373B1A595F}"/>
              </a:ext>
            </a:extLst>
          </p:cNvPr>
          <p:cNvSpPr>
            <a:spLocks noGrp="1"/>
          </p:cNvSpPr>
          <p:nvPr>
            <p:ph type="title"/>
          </p:nvPr>
        </p:nvSpPr>
        <p:spPr>
          <a:xfrm>
            <a:off x="426000" y="269795"/>
            <a:ext cx="11340000" cy="432000"/>
          </a:xfrm>
        </p:spPr>
        <p:txBody>
          <a:bodyPr/>
          <a:lstStyle/>
          <a:p>
            <a:r>
              <a:rPr lang="en-US"/>
              <a:t>Reporting Reminder</a:t>
            </a:r>
          </a:p>
        </p:txBody>
      </p:sp>
      <p:sp>
        <p:nvSpPr>
          <p:cNvPr id="7" name="TextBox 6">
            <a:extLst>
              <a:ext uri="{FF2B5EF4-FFF2-40B4-BE49-F238E27FC236}">
                <a16:creationId xmlns:a16="http://schemas.microsoft.com/office/drawing/2014/main" id="{129F6D71-EB6C-43EB-B239-84E25BCC46B0}"/>
              </a:ext>
            </a:extLst>
          </p:cNvPr>
          <p:cNvSpPr txBox="1"/>
          <p:nvPr/>
        </p:nvSpPr>
        <p:spPr>
          <a:xfrm>
            <a:off x="3492060" y="1943328"/>
            <a:ext cx="7717223" cy="1015663"/>
          </a:xfrm>
          <a:prstGeom prst="rect">
            <a:avLst/>
          </a:prstGeom>
          <a:noFill/>
        </p:spPr>
        <p:txBody>
          <a:bodyPr wrap="square" rtlCol="0">
            <a:spAutoFit/>
          </a:bodyPr>
          <a:lstStyle/>
          <a:p>
            <a:pPr marL="342900" indent="-342900">
              <a:buFont typeface="Arial" panose="020B0604020202020204" pitchFamily="34" charset="0"/>
              <a:buChar char="•"/>
            </a:pPr>
            <a:r>
              <a:rPr lang="en-US" sz="2000"/>
              <a:t>EOY 2 data for Grades TK – 8 in Self Contained Classes</a:t>
            </a:r>
          </a:p>
          <a:p>
            <a:pPr marL="342900" indent="-342900">
              <a:buFont typeface="Arial" panose="020B0604020202020204" pitchFamily="34" charset="0"/>
              <a:buChar char="•"/>
            </a:pPr>
            <a:r>
              <a:rPr lang="en-US" sz="2000"/>
              <a:t>Grades 7 – 8 in Departmentalized Courses </a:t>
            </a:r>
            <a:r>
              <a:rPr lang="en-US" sz="2000" b="1"/>
              <a:t>Optional</a:t>
            </a:r>
            <a:r>
              <a:rPr lang="en-US" sz="2000"/>
              <a:t> to report.</a:t>
            </a:r>
          </a:p>
          <a:p>
            <a:pPr marL="800100" lvl="1" indent="-342900">
              <a:buFont typeface="Arial" panose="020B0604020202020204" pitchFamily="34" charset="0"/>
              <a:buChar char="•"/>
            </a:pPr>
            <a:r>
              <a:rPr lang="en-US" sz="2000"/>
              <a:t>Ignore SENR0713E2 Warnings if you opt not to submit data </a:t>
            </a:r>
          </a:p>
        </p:txBody>
      </p:sp>
      <p:sp>
        <p:nvSpPr>
          <p:cNvPr id="9" name="TextBox 8">
            <a:extLst>
              <a:ext uri="{FF2B5EF4-FFF2-40B4-BE49-F238E27FC236}">
                <a16:creationId xmlns:a16="http://schemas.microsoft.com/office/drawing/2014/main" id="{843DA21D-54DC-4F53-915A-3198D6F72297}"/>
              </a:ext>
            </a:extLst>
          </p:cNvPr>
          <p:cNvSpPr txBox="1"/>
          <p:nvPr/>
        </p:nvSpPr>
        <p:spPr>
          <a:xfrm>
            <a:off x="3492058" y="3934730"/>
            <a:ext cx="6965733" cy="1754326"/>
          </a:xfrm>
          <a:prstGeom prst="rect">
            <a:avLst/>
          </a:prstGeom>
          <a:noFill/>
        </p:spPr>
        <p:txBody>
          <a:bodyPr wrap="square" rtlCol="0">
            <a:spAutoFit/>
          </a:bodyPr>
          <a:lstStyle/>
          <a:p>
            <a:pPr marL="285750" indent="-285750">
              <a:buFont typeface="Arial" panose="020B0604020202020204" pitchFamily="34" charset="0"/>
              <a:buChar char="•"/>
            </a:pPr>
            <a:r>
              <a:rPr lang="en-US"/>
              <a:t>Grades 9 - 12 in Departmentalized Courses</a:t>
            </a:r>
          </a:p>
          <a:p>
            <a:pPr marL="742950" lvl="1" indent="-285750">
              <a:buFont typeface="Arial" panose="020B0604020202020204" pitchFamily="34" charset="0"/>
              <a:buChar char="•"/>
            </a:pPr>
            <a:r>
              <a:rPr lang="en-US" sz="1400"/>
              <a:t>SDEM</a:t>
            </a:r>
          </a:p>
          <a:p>
            <a:pPr marL="742950" lvl="1" indent="-285750">
              <a:buFont typeface="Arial" panose="020B0604020202020204" pitchFamily="34" charset="0"/>
              <a:buChar char="•"/>
            </a:pPr>
            <a:r>
              <a:rPr lang="en-US" sz="1400"/>
              <a:t>CRSC  </a:t>
            </a:r>
          </a:p>
          <a:p>
            <a:pPr marL="742950" lvl="1" indent="-285750">
              <a:buFont typeface="Arial" panose="020B0604020202020204" pitchFamily="34" charset="0"/>
              <a:buChar char="•"/>
            </a:pPr>
            <a:r>
              <a:rPr lang="en-US" sz="1400"/>
              <a:t>SCSC (Only for students who completed a course)</a:t>
            </a:r>
          </a:p>
          <a:p>
            <a:pPr marL="742950" lvl="1" indent="-285750">
              <a:buFont typeface="Arial" panose="020B0604020202020204" pitchFamily="34" charset="0"/>
              <a:buChar char="•"/>
            </a:pPr>
            <a:r>
              <a:rPr lang="en-US" sz="1400"/>
              <a:t>WBLR</a:t>
            </a:r>
          </a:p>
          <a:p>
            <a:pPr marL="742950" lvl="1" indent="-285750">
              <a:buFont typeface="Arial" panose="020B0604020202020204" pitchFamily="34" charset="0"/>
              <a:buChar char="•"/>
            </a:pPr>
            <a:endParaRPr lang="en-US" sz="1600"/>
          </a:p>
          <a:p>
            <a:pPr marL="285750" indent="-285750">
              <a:buFont typeface="Arial" panose="020B0604020202020204" pitchFamily="34" charset="0"/>
              <a:buChar char="•"/>
            </a:pPr>
            <a:r>
              <a:rPr lang="en-US"/>
              <a:t>SCTE (Only for CTE Pathway Completers)</a:t>
            </a:r>
          </a:p>
        </p:txBody>
      </p:sp>
      <p:sp>
        <p:nvSpPr>
          <p:cNvPr id="5" name="Footer Placeholder 2">
            <a:extLst>
              <a:ext uri="{FF2B5EF4-FFF2-40B4-BE49-F238E27FC236}">
                <a16:creationId xmlns:a16="http://schemas.microsoft.com/office/drawing/2014/main" id="{8748275A-15E1-5AC9-33FD-BC2CF0283E51}"/>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3" name="Slide Number Placeholder 2">
            <a:extLst>
              <a:ext uri="{FF2B5EF4-FFF2-40B4-BE49-F238E27FC236}">
                <a16:creationId xmlns:a16="http://schemas.microsoft.com/office/drawing/2014/main" id="{99E00E9E-9C70-5843-44C9-2BACC9196223}"/>
              </a:ext>
            </a:extLst>
          </p:cNvPr>
          <p:cNvSpPr>
            <a:spLocks noGrp="1"/>
          </p:cNvSpPr>
          <p:nvPr>
            <p:ph type="sldNum" sz="quarter" idx="11"/>
          </p:nvPr>
        </p:nvSpPr>
        <p:spPr/>
        <p:txBody>
          <a:bodyPr/>
          <a:lstStyle/>
          <a:p>
            <a:fld id="{4B73C415-D670-4716-A5EC-CC4D52CA2BAC}" type="slidenum">
              <a:rPr lang="en-US" noProof="0" smtClean="0"/>
              <a:pPr/>
              <a:t>20</a:t>
            </a:fld>
            <a:endParaRPr lang="en-US" noProof="0"/>
          </a:p>
        </p:txBody>
      </p:sp>
    </p:spTree>
    <p:extLst>
      <p:ext uri="{BB962C8B-B14F-4D97-AF65-F5344CB8AC3E}">
        <p14:creationId xmlns:p14="http://schemas.microsoft.com/office/powerpoint/2010/main" val="4210249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Course and Student Course completion data.</a:t>
            </a:r>
          </a:p>
        </p:txBody>
      </p:sp>
      <p:pic>
        <p:nvPicPr>
          <p:cNvPr id="25" name="Picture Placeholder 24" descr="Books stacked up">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9" b="59"/>
          <a:stretch/>
        </p:blipFill>
        <p:spPr>
          <a:xfrm>
            <a:off x="432000" y="0"/>
            <a:ext cx="5472000" cy="3714747"/>
          </a:xfrm>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Course Completion</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74F5E27-C013-46BF-BF8B-955F6183E9D4}"/>
              </a:ext>
            </a:extLst>
          </p:cNvPr>
          <p:cNvSpPr txBox="1"/>
          <p:nvPr/>
        </p:nvSpPr>
        <p:spPr>
          <a:xfrm>
            <a:off x="6403726" y="328428"/>
            <a:ext cx="5193327" cy="5635389"/>
          </a:xfrm>
          <a:prstGeom prst="rect">
            <a:avLst/>
          </a:prstGeom>
          <a:noFill/>
        </p:spPr>
        <p:txBody>
          <a:bodyPr wrap="square">
            <a:spAutoFit/>
          </a:bodyPr>
          <a:lstStyle/>
          <a:p>
            <a:pPr marL="54769" fontAlgn="base">
              <a:lnSpc>
                <a:spcPct val="90000"/>
              </a:lnSpc>
              <a:spcBef>
                <a:spcPct val="0"/>
              </a:spcBef>
              <a:spcAft>
                <a:spcPts val="300"/>
              </a:spcAft>
            </a:pPr>
            <a:r>
              <a:rPr lang="en-US" sz="1800"/>
              <a:t>LEAs must submit information on courses that students have completed during the year.</a:t>
            </a:r>
          </a:p>
          <a:p>
            <a:pPr marL="54769" fontAlgn="base">
              <a:lnSpc>
                <a:spcPct val="90000"/>
              </a:lnSpc>
              <a:spcBef>
                <a:spcPct val="0"/>
              </a:spcBef>
              <a:spcAft>
                <a:spcPts val="300"/>
              </a:spcAft>
            </a:pPr>
            <a:endParaRPr lang="en-US" sz="1800"/>
          </a:p>
          <a:p>
            <a:pPr marL="283369" indent="-228600" fontAlgn="base">
              <a:lnSpc>
                <a:spcPct val="90000"/>
              </a:lnSpc>
              <a:spcBef>
                <a:spcPct val="0"/>
              </a:spcBef>
              <a:spcAft>
                <a:spcPts val="300"/>
              </a:spcAft>
              <a:buFont typeface="Arial" panose="020B0604020202020204" pitchFamily="34" charset="0"/>
              <a:buChar char="•"/>
            </a:pPr>
            <a:r>
              <a:rPr lang="en-US" sz="1800"/>
              <a:t>Course completion data is required  for students in departmentalized classroom settings in grades 9–12 attending traditional schools. </a:t>
            </a:r>
          </a:p>
          <a:p>
            <a:pPr marL="740569" lvl="1" indent="-228600" fontAlgn="base">
              <a:lnSpc>
                <a:spcPct val="90000"/>
              </a:lnSpc>
              <a:spcBef>
                <a:spcPct val="0"/>
              </a:spcBef>
              <a:spcAft>
                <a:spcPts val="300"/>
              </a:spcAft>
              <a:buFont typeface="Arial" panose="020B0604020202020204" pitchFamily="34" charset="0"/>
              <a:buChar char="•"/>
            </a:pPr>
            <a:r>
              <a:rPr lang="en-US"/>
              <a:t>Grades, credits attempted, and credits earned</a:t>
            </a:r>
          </a:p>
          <a:p>
            <a:pPr marL="283369" indent="-228600" fontAlgn="base">
              <a:lnSpc>
                <a:spcPct val="90000"/>
              </a:lnSpc>
              <a:spcBef>
                <a:spcPct val="0"/>
              </a:spcBef>
              <a:spcAft>
                <a:spcPts val="300"/>
              </a:spcAft>
              <a:buFont typeface="Arial" panose="020B0604020202020204" pitchFamily="34" charset="0"/>
              <a:buChar char="•"/>
            </a:pP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Submit data for all departmentalized courses completed including special education courses, independent study courses, home hospital courses.</a:t>
            </a:r>
            <a:endParaRPr lang="en-US"/>
          </a:p>
          <a:p>
            <a:pPr marL="283369" indent="-228600" fontAlgn="base">
              <a:lnSpc>
                <a:spcPct val="90000"/>
              </a:lnSpc>
              <a:spcBef>
                <a:spcPct val="0"/>
              </a:spcBef>
              <a:spcAft>
                <a:spcPts val="300"/>
              </a:spcAft>
              <a:buFont typeface="Arial" panose="020B0604020202020204" pitchFamily="34" charset="0"/>
              <a:buChar char="•"/>
            </a:pPr>
            <a:r>
              <a:rPr lang="en-US"/>
              <a:t>EOY 2 is </a:t>
            </a:r>
            <a:r>
              <a:rPr lang="en-US" b="1"/>
              <a:t>optional</a:t>
            </a:r>
            <a:r>
              <a:rPr lang="en-US"/>
              <a:t> for Grades 7-8 in departmentalized courses. </a:t>
            </a:r>
          </a:p>
          <a:p>
            <a:pPr marL="740569" lvl="1" indent="-228600" fontAlgn="base">
              <a:lnSpc>
                <a:spcPct val="90000"/>
              </a:lnSpc>
              <a:spcBef>
                <a:spcPct val="0"/>
              </a:spcBef>
              <a:spcAft>
                <a:spcPts val="300"/>
              </a:spcAft>
              <a:buFont typeface="Arial" panose="020B0604020202020204" pitchFamily="34" charset="0"/>
              <a:buChar char="•"/>
            </a:pPr>
            <a:r>
              <a:rPr lang="en-US"/>
              <a:t>Report grades only.</a:t>
            </a:r>
          </a:p>
          <a:p>
            <a:pPr marL="283369" indent="-228600" fontAlgn="base">
              <a:lnSpc>
                <a:spcPct val="90000"/>
              </a:lnSpc>
              <a:spcBef>
                <a:spcPct val="0"/>
              </a:spcBef>
              <a:spcAft>
                <a:spcPts val="300"/>
              </a:spcAft>
              <a:buFont typeface="Arial" panose="020B0604020202020204" pitchFamily="34" charset="0"/>
              <a:buChar char="•"/>
            </a:pPr>
            <a:r>
              <a:rPr lang="en-US" sz="1800"/>
              <a:t>Submit student course completion data from all official grading periods for the school year</a:t>
            </a:r>
          </a:p>
          <a:p>
            <a:pPr marL="283369" indent="-228600" fontAlgn="base">
              <a:lnSpc>
                <a:spcPct val="90000"/>
              </a:lnSpc>
              <a:spcBef>
                <a:spcPct val="0"/>
              </a:spcBef>
              <a:spcAft>
                <a:spcPts val="300"/>
              </a:spcAft>
              <a:buFont typeface="Arial" panose="020B0604020202020204" pitchFamily="34" charset="0"/>
              <a:buChar char="•"/>
            </a:pPr>
            <a:r>
              <a:rPr lang="en-US" sz="1800"/>
              <a:t>By submitting course completion data for students in departmentalized courses in grades 9 – 12, LEAs identify CTE participants. </a:t>
            </a:r>
          </a:p>
        </p:txBody>
      </p:sp>
      <p:sp>
        <p:nvSpPr>
          <p:cNvPr id="3" name="Slide Number Placeholder 2">
            <a:extLst>
              <a:ext uri="{FF2B5EF4-FFF2-40B4-BE49-F238E27FC236}">
                <a16:creationId xmlns:a16="http://schemas.microsoft.com/office/drawing/2014/main" id="{F7D21512-8935-4536-67DC-E587ADB6B4E4}"/>
              </a:ext>
            </a:extLst>
          </p:cNvPr>
          <p:cNvSpPr>
            <a:spLocks noGrp="1"/>
          </p:cNvSpPr>
          <p:nvPr>
            <p:ph type="sldNum" sz="quarter" idx="11"/>
          </p:nvPr>
        </p:nvSpPr>
        <p:spPr/>
        <p:txBody>
          <a:bodyPr/>
          <a:lstStyle/>
          <a:p>
            <a:fld id="{4B73C415-D670-4716-A5EC-CC4D52CA2BAC}" type="slidenum">
              <a:rPr lang="en-US" noProof="0" smtClean="0"/>
              <a:pPr/>
              <a:t>21</a:t>
            </a:fld>
            <a:endParaRPr lang="en-US" noProof="0"/>
          </a:p>
        </p:txBody>
      </p:sp>
    </p:spTree>
    <p:extLst>
      <p:ext uri="{BB962C8B-B14F-4D97-AF65-F5344CB8AC3E}">
        <p14:creationId xmlns:p14="http://schemas.microsoft.com/office/powerpoint/2010/main" val="40245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2D776A-26DC-4052-B416-F2BED3C6AB04}"/>
              </a:ext>
            </a:extLst>
          </p:cNvPr>
          <p:cNvSpPr>
            <a:spLocks noGrp="1"/>
          </p:cNvSpPr>
          <p:nvPr>
            <p:ph type="title"/>
          </p:nvPr>
        </p:nvSpPr>
        <p:spPr>
          <a:xfrm>
            <a:off x="492674" y="315728"/>
            <a:ext cx="11251650" cy="432000"/>
          </a:xfrm>
        </p:spPr>
        <p:txBody>
          <a:bodyPr/>
          <a:lstStyle/>
          <a:p>
            <a:r>
              <a:rPr lang="en-US"/>
              <a:t>CRSC Attributes </a:t>
            </a:r>
          </a:p>
        </p:txBody>
      </p:sp>
      <p:sp>
        <p:nvSpPr>
          <p:cNvPr id="2" name="Footer Placeholder 2">
            <a:extLst>
              <a:ext uri="{FF2B5EF4-FFF2-40B4-BE49-F238E27FC236}">
                <a16:creationId xmlns:a16="http://schemas.microsoft.com/office/drawing/2014/main" id="{B8E38561-0D9A-14CE-1ADE-9642851A3DB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15" name="Content Placeholder 2">
            <a:extLst>
              <a:ext uri="{FF2B5EF4-FFF2-40B4-BE49-F238E27FC236}">
                <a16:creationId xmlns:a16="http://schemas.microsoft.com/office/drawing/2014/main" id="{1A4B9218-D8A2-485D-AB84-D8C230A2881B}"/>
              </a:ext>
            </a:extLst>
          </p:cNvPr>
          <p:cNvSpPr txBox="1">
            <a:spLocks/>
          </p:cNvSpPr>
          <p:nvPr/>
        </p:nvSpPr>
        <p:spPr>
          <a:xfrm>
            <a:off x="4876800" y="873920"/>
            <a:ext cx="3308985" cy="250174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lang="en-US" sz="800" b="1"/>
          </a:p>
          <a:p>
            <a:pPr marL="0" marR="0" lvl="0" indent="0" algn="l" defTabSz="914400" rtl="0" eaLnBrk="1" fontAlgn="auto" latinLnBrk="0" hangingPunct="1">
              <a:lnSpc>
                <a:spcPct val="90000"/>
              </a:lnSpc>
              <a:spcBef>
                <a:spcPts val="1000"/>
              </a:spcBef>
              <a:spcAft>
                <a:spcPts val="0"/>
              </a:spcAft>
              <a:buClrTx/>
              <a:buSzTx/>
              <a:buNone/>
              <a:tabLst/>
              <a:defRPr/>
            </a:pPr>
            <a:r>
              <a:rPr lang="en-US" sz="1800" b="1"/>
              <a:t>Course Content</a:t>
            </a:r>
          </a:p>
          <a:p>
            <a:pPr marL="0" marR="0" lvl="0" indent="0" algn="l" defTabSz="914400" rtl="0" eaLnBrk="1" fontAlgn="auto" latinLnBrk="0" hangingPunct="1">
              <a:lnSpc>
                <a:spcPct val="90000"/>
              </a:lnSpc>
              <a:spcBef>
                <a:spcPts val="1000"/>
              </a:spcBef>
              <a:spcAft>
                <a:spcPts val="0"/>
              </a:spcAft>
              <a:buClrTx/>
              <a:buSzTx/>
              <a:buNone/>
              <a:tabLst/>
              <a:defRPr/>
            </a:pPr>
            <a:r>
              <a:rPr lang="en-US" sz="1400"/>
              <a:t>The State course code describes the course content and identifies: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a:t>CTE Courses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a:t>College courses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a:t>Leadership/Military Science courses</a:t>
            </a:r>
          </a:p>
        </p:txBody>
      </p:sp>
      <p:sp>
        <p:nvSpPr>
          <p:cNvPr id="16" name="Content Placeholder 2">
            <a:extLst>
              <a:ext uri="{FF2B5EF4-FFF2-40B4-BE49-F238E27FC236}">
                <a16:creationId xmlns:a16="http://schemas.microsoft.com/office/drawing/2014/main" id="{AA3DC4BA-FADF-4E99-AD80-2BF02CE1B78A}"/>
              </a:ext>
            </a:extLst>
          </p:cNvPr>
          <p:cNvSpPr txBox="1">
            <a:spLocks/>
          </p:cNvSpPr>
          <p:nvPr/>
        </p:nvSpPr>
        <p:spPr>
          <a:xfrm>
            <a:off x="4876801" y="3430904"/>
            <a:ext cx="3291840" cy="287845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a:ln>
                  <a:noFill/>
                </a:ln>
                <a:effectLst/>
                <a:uLnTx/>
                <a:uFillTx/>
                <a:ea typeface="+mn-ea"/>
                <a:cs typeface="+mn-cs"/>
              </a:rPr>
              <a:t>College Courses</a:t>
            </a:r>
          </a:p>
          <a:p>
            <a:pPr marL="0" indent="0">
              <a:buNone/>
              <a:defRPr/>
            </a:pPr>
            <a:r>
              <a:rPr lang="en-US" sz="1400"/>
              <a:t>A subset of courses that are identified either through </a:t>
            </a:r>
          </a:p>
          <a:p>
            <a:pPr>
              <a:defRPr/>
            </a:pPr>
            <a:r>
              <a:rPr lang="en-US" sz="1400"/>
              <a:t>Specific state course codes designate college courses</a:t>
            </a:r>
          </a:p>
          <a:p>
            <a:pPr>
              <a:defRPr/>
            </a:pPr>
            <a:r>
              <a:rPr lang="en-US" sz="1400"/>
              <a:t>Non-Standard Instructional Level code used to identify college CTE courses</a:t>
            </a:r>
          </a:p>
          <a:p>
            <a:pPr lvl="1">
              <a:defRPr/>
            </a:pPr>
            <a:r>
              <a:rPr lang="en-US" sz="1400"/>
              <a:t>23 – College Credit only</a:t>
            </a:r>
          </a:p>
          <a:p>
            <a:pPr lvl="1">
              <a:defRPr/>
            </a:pPr>
            <a:r>
              <a:rPr lang="en-US" sz="1400"/>
              <a:t>24 – Dual Enrollment </a:t>
            </a:r>
          </a:p>
          <a:p>
            <a:pPr marL="457200" lvl="1" indent="0">
              <a:buNone/>
              <a:defRPr/>
            </a:pPr>
            <a:endParaRPr lang="en-US" sz="1400"/>
          </a:p>
        </p:txBody>
      </p:sp>
      <p:sp>
        <p:nvSpPr>
          <p:cNvPr id="19" name="Content Placeholder 2">
            <a:extLst>
              <a:ext uri="{FF2B5EF4-FFF2-40B4-BE49-F238E27FC236}">
                <a16:creationId xmlns:a16="http://schemas.microsoft.com/office/drawing/2014/main" id="{2CAF6C7C-21E5-41C7-8ADE-5F6A674F0023}"/>
              </a:ext>
            </a:extLst>
          </p:cNvPr>
          <p:cNvSpPr txBox="1">
            <a:spLocks/>
          </p:cNvSpPr>
          <p:nvPr/>
        </p:nvSpPr>
        <p:spPr>
          <a:xfrm>
            <a:off x="8260080" y="873919"/>
            <a:ext cx="3484244" cy="250174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a:ln>
                  <a:noFill/>
                </a:ln>
                <a:effectLst/>
                <a:uLnTx/>
                <a:uFillTx/>
                <a:ea typeface="+mn-ea"/>
                <a:cs typeface="+mn-cs"/>
              </a:rPr>
              <a:t>High Quality CTE Courses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Courses that have been developed with the CTE Pathway Standards (even standalone courses)</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Are taught by a CTE-credentialed teacher</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Example: CTE-IG funded</a:t>
            </a:r>
          </a:p>
        </p:txBody>
      </p:sp>
      <p:sp>
        <p:nvSpPr>
          <p:cNvPr id="21" name="Content Placeholder 2">
            <a:extLst>
              <a:ext uri="{FF2B5EF4-FFF2-40B4-BE49-F238E27FC236}">
                <a16:creationId xmlns:a16="http://schemas.microsoft.com/office/drawing/2014/main" id="{D538499E-D80D-4755-95E2-EFECA2B5287D}"/>
              </a:ext>
            </a:extLst>
          </p:cNvPr>
          <p:cNvSpPr txBox="1">
            <a:spLocks/>
          </p:cNvSpPr>
          <p:nvPr/>
        </p:nvSpPr>
        <p:spPr>
          <a:xfrm>
            <a:off x="8260080" y="3427400"/>
            <a:ext cx="3484244" cy="287845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a:ln>
                  <a:noFill/>
                </a:ln>
                <a:effectLst/>
                <a:uLnTx/>
                <a:uFillTx/>
                <a:ea typeface="+mn-ea"/>
                <a:cs typeface="+mn-cs"/>
              </a:rPr>
              <a:t>CTE Attributes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Data submitted in the CRSC and SCSC files as part of the EOY 2 submission are used to identify whether students in the 4-year Adjusted Cohort Graduate Rate (ACGR) are prepared for college/career as measured by the College/Career Indicator (CCI) on the California School Dashboard. </a:t>
            </a:r>
          </a:p>
        </p:txBody>
      </p:sp>
      <p:sp>
        <p:nvSpPr>
          <p:cNvPr id="4" name="TextBox 3">
            <a:extLst>
              <a:ext uri="{FF2B5EF4-FFF2-40B4-BE49-F238E27FC236}">
                <a16:creationId xmlns:a16="http://schemas.microsoft.com/office/drawing/2014/main" id="{80F314ED-7F19-86F0-73FD-D3802724B888}"/>
              </a:ext>
            </a:extLst>
          </p:cNvPr>
          <p:cNvSpPr txBox="1"/>
          <p:nvPr/>
        </p:nvSpPr>
        <p:spPr>
          <a:xfrm>
            <a:off x="530612" y="1860959"/>
            <a:ext cx="3826851" cy="1815882"/>
          </a:xfrm>
          <a:prstGeom prst="rect">
            <a:avLst/>
          </a:prstGeom>
          <a:noFill/>
        </p:spPr>
        <p:txBody>
          <a:bodyPr wrap="square">
            <a:spAutoFit/>
          </a:bodyPr>
          <a:lstStyle/>
          <a:p>
            <a:r>
              <a:rPr kumimoji="0" lang="en-US" sz="2800" b="1" i="0" u="none" strike="noStrike" kern="1200" cap="none" spc="-150" normalizeH="0" baseline="0" noProof="0">
                <a:ln>
                  <a:noFill/>
                </a:ln>
                <a:solidFill>
                  <a:prstClr val="black">
                    <a:lumMod val="75000"/>
                    <a:lumOff val="25000"/>
                  </a:prstClr>
                </a:solidFill>
                <a:effectLst/>
                <a:uLnTx/>
                <a:uFillTx/>
                <a:ea typeface="+mj-ea"/>
                <a:cs typeface="+mj-cs"/>
              </a:rPr>
              <a:t>The following are the important CRSC fields relevant to EOY 2 aggregates.</a:t>
            </a:r>
            <a:endParaRPr lang="en-US" sz="2800" b="1"/>
          </a:p>
        </p:txBody>
      </p:sp>
      <p:sp>
        <p:nvSpPr>
          <p:cNvPr id="3" name="Slide Number Placeholder 2">
            <a:extLst>
              <a:ext uri="{FF2B5EF4-FFF2-40B4-BE49-F238E27FC236}">
                <a16:creationId xmlns:a16="http://schemas.microsoft.com/office/drawing/2014/main" id="{E546C870-98F8-E6B8-CAFE-AB23A64414E3}"/>
              </a:ext>
            </a:extLst>
          </p:cNvPr>
          <p:cNvSpPr>
            <a:spLocks noGrp="1"/>
          </p:cNvSpPr>
          <p:nvPr>
            <p:ph type="sldNum" sz="quarter" idx="11"/>
          </p:nvPr>
        </p:nvSpPr>
        <p:spPr/>
        <p:txBody>
          <a:bodyPr/>
          <a:lstStyle/>
          <a:p>
            <a:fld id="{4B73C415-D670-4716-A5EC-CC4D52CA2BAC}" type="slidenum">
              <a:rPr lang="en-US" noProof="0" smtClean="0"/>
              <a:pPr/>
              <a:t>22</a:t>
            </a:fld>
            <a:endParaRPr lang="en-US" noProof="0"/>
          </a:p>
        </p:txBody>
      </p:sp>
    </p:spTree>
    <p:extLst>
      <p:ext uri="{BB962C8B-B14F-4D97-AF65-F5344CB8AC3E}">
        <p14:creationId xmlns:p14="http://schemas.microsoft.com/office/powerpoint/2010/main" val="2130170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2C95AB-79E1-4B89-9E6D-7277E79673FA}"/>
              </a:ext>
            </a:extLst>
          </p:cNvPr>
          <p:cNvSpPr txBox="1">
            <a:spLocks noGrp="1"/>
          </p:cNvSpPr>
          <p:nvPr>
            <p:ph type="title" idx="4294967295"/>
          </p:nvPr>
        </p:nvSpPr>
        <p:spPr>
          <a:xfrm>
            <a:off x="589061" y="191300"/>
            <a:ext cx="824469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(CRSC)</a:t>
            </a:r>
          </a:p>
        </p:txBody>
      </p:sp>
      <p:pic>
        <p:nvPicPr>
          <p:cNvPr id="1026" name="Picture 2" descr="Screen shot of the Course Section modal">
            <a:extLst>
              <a:ext uri="{FF2B5EF4-FFF2-40B4-BE49-F238E27FC236}">
                <a16:creationId xmlns:a16="http://schemas.microsoft.com/office/drawing/2014/main" id="{01ACD86A-DD77-4BAB-90EB-7A9E84317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35" y="788092"/>
            <a:ext cx="3304174" cy="5489898"/>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4A551E8-D2E0-4BF1-92DA-4B0CC98F0C91}"/>
              </a:ext>
              <a:ext uri="{C183D7F6-B498-43B3-948B-1728B52AA6E4}">
                <adec:decorative xmlns:adec="http://schemas.microsoft.com/office/drawing/2017/decorative" val="1"/>
              </a:ext>
            </a:extLst>
          </p:cNvPr>
          <p:cNvGrpSpPr/>
          <p:nvPr/>
        </p:nvGrpSpPr>
        <p:grpSpPr>
          <a:xfrm>
            <a:off x="4057729" y="875465"/>
            <a:ext cx="3784608" cy="2313830"/>
            <a:chOff x="4057729" y="875465"/>
            <a:chExt cx="3784608" cy="2313830"/>
          </a:xfrm>
        </p:grpSpPr>
        <p:sp>
          <p:nvSpPr>
            <p:cNvPr id="8" name="Rectangle 7">
              <a:extLst>
                <a:ext uri="{FF2B5EF4-FFF2-40B4-BE49-F238E27FC236}">
                  <a16:creationId xmlns:a16="http://schemas.microsoft.com/office/drawing/2014/main" id="{01917E8F-E706-4172-8BE3-B5AE18D0F27C}"/>
                </a:ext>
              </a:extLst>
            </p:cNvPr>
            <p:cNvSpPr/>
            <p:nvPr/>
          </p:nvSpPr>
          <p:spPr>
            <a:xfrm>
              <a:off x="4606156" y="875465"/>
              <a:ext cx="3236181" cy="2313830"/>
            </a:xfrm>
            <a:prstGeom prst="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College courses should be reported using the designated state course codes. Those courses can be used as CCI indicators</a:t>
              </a:r>
            </a:p>
          </p:txBody>
        </p:sp>
        <p:sp>
          <p:nvSpPr>
            <p:cNvPr id="9" name="Arrow: Right 8">
              <a:extLst>
                <a:ext uri="{FF2B5EF4-FFF2-40B4-BE49-F238E27FC236}">
                  <a16:creationId xmlns:a16="http://schemas.microsoft.com/office/drawing/2014/main" id="{1E3D7E28-13AF-4BDA-9197-C069782258C4}"/>
                </a:ext>
              </a:extLst>
            </p:cNvPr>
            <p:cNvSpPr/>
            <p:nvPr/>
          </p:nvSpPr>
          <p:spPr>
            <a:xfrm rot="10800000">
              <a:off x="4057729" y="1725723"/>
              <a:ext cx="653678" cy="821312"/>
            </a:xfrm>
            <a:prstGeom prst="rightArrow">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1B5E3C47-7853-40B8-9B7D-524C654FA0AE}"/>
              </a:ext>
              <a:ext uri="{C183D7F6-B498-43B3-948B-1728B52AA6E4}">
                <adec:decorative xmlns:adec="http://schemas.microsoft.com/office/drawing/2017/decorative" val="1"/>
              </a:ext>
            </a:extLst>
          </p:cNvPr>
          <p:cNvGrpSpPr/>
          <p:nvPr/>
        </p:nvGrpSpPr>
        <p:grpSpPr>
          <a:xfrm>
            <a:off x="4209117" y="3798104"/>
            <a:ext cx="3738471" cy="2313830"/>
            <a:chOff x="4209117" y="3798104"/>
            <a:chExt cx="3738471" cy="2313830"/>
          </a:xfrm>
        </p:grpSpPr>
        <p:sp>
          <p:nvSpPr>
            <p:cNvPr id="10" name="Rectangle 9">
              <a:extLst>
                <a:ext uri="{FF2B5EF4-FFF2-40B4-BE49-F238E27FC236}">
                  <a16:creationId xmlns:a16="http://schemas.microsoft.com/office/drawing/2014/main" id="{2A97A1F1-0305-4EC2-AEE3-6D88A7E6155B}"/>
                </a:ext>
              </a:extLst>
            </p:cNvPr>
            <p:cNvSpPr/>
            <p:nvPr/>
          </p:nvSpPr>
          <p:spPr>
            <a:xfrm>
              <a:off x="4209117" y="3798104"/>
              <a:ext cx="3236181" cy="2313830"/>
            </a:xfrm>
            <a:prstGeom prst="rect">
              <a:avLst/>
            </a:prstGeom>
            <a:solidFill>
              <a:srgbClr val="F4B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CTE courses for which a student earns college credit should have the Course Instructional Level code populated with 23 - College Credit or 24 - Dual credit</a:t>
              </a:r>
            </a:p>
          </p:txBody>
        </p:sp>
        <p:sp>
          <p:nvSpPr>
            <p:cNvPr id="11" name="Arrow: Right 10">
              <a:extLst>
                <a:ext uri="{FF2B5EF4-FFF2-40B4-BE49-F238E27FC236}">
                  <a16:creationId xmlns:a16="http://schemas.microsoft.com/office/drawing/2014/main" id="{DA31DF83-86EF-49D2-A567-DB3D4E78DD03}"/>
                </a:ext>
              </a:extLst>
            </p:cNvPr>
            <p:cNvSpPr/>
            <p:nvPr/>
          </p:nvSpPr>
          <p:spPr>
            <a:xfrm>
              <a:off x="7293910" y="4544363"/>
              <a:ext cx="653678" cy="821312"/>
            </a:xfrm>
            <a:prstGeom prst="rightArrow">
              <a:avLst/>
            </a:prstGeom>
            <a:solidFill>
              <a:srgbClr val="F4B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Screen shot of the Course Section modal">
            <a:extLst>
              <a:ext uri="{FF2B5EF4-FFF2-40B4-BE49-F238E27FC236}">
                <a16:creationId xmlns:a16="http://schemas.microsoft.com/office/drawing/2014/main" id="{B3322558-40BA-4D9C-95C7-661B5DD0B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637" y="788092"/>
            <a:ext cx="3002759" cy="5489898"/>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02A1CDD-373D-4344-8B22-7CC2A1254F80}"/>
              </a:ext>
              <a:ext uri="{C183D7F6-B498-43B3-948B-1728B52AA6E4}">
                <adec:decorative xmlns:adec="http://schemas.microsoft.com/office/drawing/2017/decorative" val="1"/>
              </a:ext>
            </a:extLst>
          </p:cNvPr>
          <p:cNvSpPr/>
          <p:nvPr/>
        </p:nvSpPr>
        <p:spPr>
          <a:xfrm>
            <a:off x="764298" y="1629236"/>
            <a:ext cx="1536450" cy="317551"/>
          </a:xfrm>
          <a:prstGeom prst="rect">
            <a:avLst/>
          </a:prstGeom>
          <a:solidFill>
            <a:srgbClr val="CCFFFF">
              <a:alpha val="37647"/>
            </a:srgbClr>
          </a:solid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400B87-97AD-49D9-B503-9F129B70AD3B}"/>
              </a:ext>
              <a:ext uri="{C183D7F6-B498-43B3-948B-1728B52AA6E4}">
                <adec:decorative xmlns:adec="http://schemas.microsoft.com/office/drawing/2017/decorative" val="1"/>
              </a:ext>
            </a:extLst>
          </p:cNvPr>
          <p:cNvSpPr/>
          <p:nvPr/>
        </p:nvSpPr>
        <p:spPr>
          <a:xfrm>
            <a:off x="8353892" y="4047973"/>
            <a:ext cx="1536450" cy="302802"/>
          </a:xfrm>
          <a:prstGeom prst="rect">
            <a:avLst/>
          </a:prstGeom>
          <a:solidFill>
            <a:srgbClr val="FFCCCC">
              <a:alpha val="37255"/>
            </a:srgbClr>
          </a:solidFill>
          <a:ln w="28575">
            <a:solidFill>
              <a:srgbClr val="F4B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7D416B3-5F72-FAE8-BC5D-5A014401650B}"/>
              </a:ext>
            </a:extLst>
          </p:cNvPr>
          <p:cNvSpPr txBox="1"/>
          <p:nvPr/>
        </p:nvSpPr>
        <p:spPr>
          <a:xfrm>
            <a:off x="5589833" y="3238019"/>
            <a:ext cx="882162" cy="523220"/>
          </a:xfrm>
          <a:prstGeom prst="rect">
            <a:avLst/>
          </a:prstGeom>
          <a:noFill/>
        </p:spPr>
        <p:txBody>
          <a:bodyPr wrap="square" rtlCol="0">
            <a:spAutoFit/>
          </a:bodyPr>
          <a:lstStyle/>
          <a:p>
            <a:pPr algn="ctr"/>
            <a:r>
              <a:rPr lang="en-US" sz="2800" b="1"/>
              <a:t>OR</a:t>
            </a:r>
          </a:p>
        </p:txBody>
      </p:sp>
      <p:sp>
        <p:nvSpPr>
          <p:cNvPr id="13" name="Footer Placeholder 2">
            <a:extLst>
              <a:ext uri="{FF2B5EF4-FFF2-40B4-BE49-F238E27FC236}">
                <a16:creationId xmlns:a16="http://schemas.microsoft.com/office/drawing/2014/main" id="{E8A9C53D-26E5-DD80-5E64-4C247ACEEF24}"/>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86F3BCBE-ED33-C421-55CD-A8D797D1F58F}"/>
              </a:ext>
            </a:extLst>
          </p:cNvPr>
          <p:cNvSpPr>
            <a:spLocks noGrp="1"/>
          </p:cNvSpPr>
          <p:nvPr>
            <p:ph type="sldNum" sz="quarter" idx="11"/>
          </p:nvPr>
        </p:nvSpPr>
        <p:spPr/>
        <p:txBody>
          <a:bodyPr/>
          <a:lstStyle/>
          <a:p>
            <a:fld id="{4B73C415-D670-4716-A5EC-CC4D52CA2BAC}" type="slidenum">
              <a:rPr lang="en-US" noProof="0" smtClean="0"/>
              <a:pPr/>
              <a:t>23</a:t>
            </a:fld>
            <a:endParaRPr lang="en-US" noProof="0"/>
          </a:p>
        </p:txBody>
      </p:sp>
    </p:spTree>
    <p:extLst>
      <p:ext uri="{BB962C8B-B14F-4D97-AF65-F5344CB8AC3E}">
        <p14:creationId xmlns:p14="http://schemas.microsoft.com/office/powerpoint/2010/main" val="363733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467499C-8E1F-4277-BB44-2D5E43F3B160}"/>
              </a:ext>
            </a:extLst>
          </p:cNvPr>
          <p:cNvGraphicFramePr>
            <a:graphicFrameLocks noGrp="1"/>
          </p:cNvGraphicFramePr>
          <p:nvPr>
            <p:extLst>
              <p:ext uri="{D42A27DB-BD31-4B8C-83A1-F6EECF244321}">
                <p14:modId xmlns:p14="http://schemas.microsoft.com/office/powerpoint/2010/main" val="2504295537"/>
              </p:ext>
            </p:extLst>
          </p:nvPr>
        </p:nvGraphicFramePr>
        <p:xfrm>
          <a:off x="1724858" y="1277908"/>
          <a:ext cx="8883139" cy="4302184"/>
        </p:xfrm>
        <a:graphic>
          <a:graphicData uri="http://schemas.openxmlformats.org/drawingml/2006/table">
            <a:tbl>
              <a:tblPr firstRow="1" firstCol="1" bandRow="1">
                <a:tableStyleId>{5C22544A-7EE6-4342-B048-85BDC9FD1C3A}</a:tableStyleId>
              </a:tblPr>
              <a:tblGrid>
                <a:gridCol w="2579797">
                  <a:extLst>
                    <a:ext uri="{9D8B030D-6E8A-4147-A177-3AD203B41FA5}">
                      <a16:colId xmlns:a16="http://schemas.microsoft.com/office/drawing/2014/main" val="1071813478"/>
                    </a:ext>
                  </a:extLst>
                </a:gridCol>
                <a:gridCol w="6303342">
                  <a:extLst>
                    <a:ext uri="{9D8B030D-6E8A-4147-A177-3AD203B41FA5}">
                      <a16:colId xmlns:a16="http://schemas.microsoft.com/office/drawing/2014/main" val="640725500"/>
                    </a:ext>
                  </a:extLst>
                </a:gridCol>
              </a:tblGrid>
              <a:tr h="410054">
                <a:tc>
                  <a:txBody>
                    <a:bodyPr/>
                    <a:lstStyle/>
                    <a:p>
                      <a:pPr marL="0" marR="0" algn="ctr">
                        <a:spcBef>
                          <a:spcPts val="600"/>
                        </a:spcBef>
                        <a:spcAft>
                          <a:spcPts val="600"/>
                        </a:spcAft>
                      </a:pPr>
                      <a:r>
                        <a:rPr lang="en-US" sz="1600">
                          <a:solidFill>
                            <a:schemeClr val="accent3">
                              <a:lumMod val="75000"/>
                            </a:schemeClr>
                          </a:solidFill>
                          <a:effectLst/>
                        </a:rPr>
                        <a:t>State Course Code </a:t>
                      </a:r>
                    </a:p>
                  </a:txBody>
                  <a:tcPr marL="63165" marR="63165" marT="0" marB="0" anchor="ctr"/>
                </a:tc>
                <a:tc>
                  <a:txBody>
                    <a:bodyPr/>
                    <a:lstStyle/>
                    <a:p>
                      <a:pPr marL="0" marR="0" algn="ctr">
                        <a:spcBef>
                          <a:spcPts val="600"/>
                        </a:spcBef>
                        <a:spcAft>
                          <a:spcPts val="600"/>
                        </a:spcAft>
                      </a:pPr>
                      <a:r>
                        <a:rPr lang="en-US" sz="1600">
                          <a:solidFill>
                            <a:schemeClr val="accent3">
                              <a:lumMod val="75000"/>
                            </a:schemeClr>
                          </a:solidFill>
                          <a:effectLst/>
                        </a:rPr>
                        <a:t>State Course Code Name</a:t>
                      </a:r>
                      <a:endParaRPr lang="en-US" sz="1600">
                        <a:solidFill>
                          <a:schemeClr val="accent3">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90184503"/>
                  </a:ext>
                </a:extLst>
              </a:tr>
              <a:tr h="258971">
                <a:tc>
                  <a:txBody>
                    <a:bodyPr/>
                    <a:lstStyle/>
                    <a:p>
                      <a:pPr marL="0" marR="0" algn="ctr">
                        <a:spcBef>
                          <a:spcPts val="600"/>
                        </a:spcBef>
                        <a:spcAft>
                          <a:spcPts val="600"/>
                        </a:spcAft>
                      </a:pPr>
                      <a:r>
                        <a:rPr lang="en-US" sz="1600">
                          <a:effectLst/>
                        </a:rPr>
                        <a:t>9020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Visual Arts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682731990"/>
                  </a:ext>
                </a:extLst>
              </a:tr>
              <a:tr h="258971">
                <a:tc>
                  <a:txBody>
                    <a:bodyPr/>
                    <a:lstStyle/>
                    <a:p>
                      <a:pPr marL="0" marR="0" algn="ctr">
                        <a:spcBef>
                          <a:spcPts val="600"/>
                        </a:spcBef>
                        <a:spcAft>
                          <a:spcPts val="600"/>
                        </a:spcAft>
                      </a:pPr>
                      <a:r>
                        <a:rPr lang="en-US" sz="1600">
                          <a:effectLst/>
                        </a:rPr>
                        <a:t>9082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Dance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80727414"/>
                  </a:ext>
                </a:extLst>
              </a:tr>
              <a:tr h="258971">
                <a:tc>
                  <a:txBody>
                    <a:bodyPr/>
                    <a:lstStyle/>
                    <a:p>
                      <a:pPr marL="0" marR="0" algn="ctr">
                        <a:spcBef>
                          <a:spcPts val="600"/>
                        </a:spcBef>
                        <a:spcAft>
                          <a:spcPts val="600"/>
                        </a:spcAft>
                      </a:pPr>
                      <a:r>
                        <a:rPr lang="en-US" sz="1600">
                          <a:effectLst/>
                        </a:rPr>
                        <a:t>9096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Theatre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709657755"/>
                  </a:ext>
                </a:extLst>
              </a:tr>
              <a:tr h="258971">
                <a:tc>
                  <a:txBody>
                    <a:bodyPr/>
                    <a:lstStyle/>
                    <a:p>
                      <a:pPr marL="0" marR="0" algn="ctr">
                        <a:spcBef>
                          <a:spcPts val="600"/>
                        </a:spcBef>
                        <a:spcAft>
                          <a:spcPts val="600"/>
                        </a:spcAft>
                      </a:pPr>
                      <a:r>
                        <a:rPr lang="en-US" sz="1600">
                          <a:effectLst/>
                        </a:rPr>
                        <a:t>9120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English Language Arts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055404504"/>
                  </a:ext>
                </a:extLst>
              </a:tr>
              <a:tr h="258971">
                <a:tc>
                  <a:txBody>
                    <a:bodyPr/>
                    <a:lstStyle/>
                    <a:p>
                      <a:pPr marL="0" marR="0" algn="ctr">
                        <a:spcBef>
                          <a:spcPts val="600"/>
                        </a:spcBef>
                        <a:spcAft>
                          <a:spcPts val="600"/>
                        </a:spcAft>
                      </a:pPr>
                      <a:r>
                        <a:rPr lang="en-US" sz="1600">
                          <a:effectLst/>
                        </a:rPr>
                        <a:t>9154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World Languages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38540469"/>
                  </a:ext>
                </a:extLst>
              </a:tr>
              <a:tr h="258971">
                <a:tc>
                  <a:txBody>
                    <a:bodyPr/>
                    <a:lstStyle/>
                    <a:p>
                      <a:pPr marL="0" marR="0" algn="ctr">
                        <a:spcBef>
                          <a:spcPts val="600"/>
                        </a:spcBef>
                        <a:spcAft>
                          <a:spcPts val="600"/>
                        </a:spcAft>
                      </a:pPr>
                      <a:r>
                        <a:rPr lang="en-US" sz="1600">
                          <a:effectLst/>
                        </a:rPr>
                        <a:t>9200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History/Social Science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830943446"/>
                  </a:ext>
                </a:extLst>
              </a:tr>
              <a:tr h="258971">
                <a:tc>
                  <a:txBody>
                    <a:bodyPr/>
                    <a:lstStyle/>
                    <a:p>
                      <a:pPr marL="0" marR="0" algn="ctr">
                        <a:spcBef>
                          <a:spcPts val="600"/>
                        </a:spcBef>
                        <a:spcAft>
                          <a:spcPts val="600"/>
                        </a:spcAft>
                      </a:pPr>
                      <a:r>
                        <a:rPr lang="en-US" sz="1600">
                          <a:effectLst/>
                        </a:rPr>
                        <a:t>9227</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Other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620657519"/>
                  </a:ext>
                </a:extLst>
              </a:tr>
              <a:tr h="258971">
                <a:tc>
                  <a:txBody>
                    <a:bodyPr/>
                    <a:lstStyle/>
                    <a:p>
                      <a:pPr marL="0" marR="0" algn="ctr">
                        <a:spcBef>
                          <a:spcPts val="600"/>
                        </a:spcBef>
                        <a:spcAft>
                          <a:spcPts val="600"/>
                        </a:spcAft>
                      </a:pPr>
                      <a:r>
                        <a:rPr lang="en-US" sz="1600">
                          <a:effectLst/>
                        </a:rPr>
                        <a:t>9273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Mathematics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599621527"/>
                  </a:ext>
                </a:extLst>
              </a:tr>
              <a:tr h="258971">
                <a:tc>
                  <a:txBody>
                    <a:bodyPr/>
                    <a:lstStyle/>
                    <a:p>
                      <a:pPr marL="0" marR="0" algn="ctr">
                        <a:spcBef>
                          <a:spcPts val="600"/>
                        </a:spcBef>
                        <a:spcAft>
                          <a:spcPts val="600"/>
                        </a:spcAft>
                      </a:pPr>
                      <a:r>
                        <a:rPr lang="en-US" sz="1600">
                          <a:effectLst/>
                        </a:rPr>
                        <a:t>9303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Music</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297765279"/>
                  </a:ext>
                </a:extLst>
              </a:tr>
              <a:tr h="258971">
                <a:tc>
                  <a:txBody>
                    <a:bodyPr/>
                    <a:lstStyle/>
                    <a:p>
                      <a:pPr marL="0" marR="0" algn="ctr">
                        <a:spcBef>
                          <a:spcPts val="600"/>
                        </a:spcBef>
                        <a:spcAft>
                          <a:spcPts val="600"/>
                        </a:spcAft>
                      </a:pPr>
                      <a:r>
                        <a:rPr lang="en-US" sz="1600">
                          <a:effectLst/>
                        </a:rPr>
                        <a:t>9358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Science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262117770"/>
                  </a:ext>
                </a:extLst>
              </a:tr>
              <a:tr h="191205">
                <a:tc>
                  <a:txBody>
                    <a:bodyPr/>
                    <a:lstStyle/>
                    <a:p>
                      <a:pPr marL="0" marR="0" algn="ctr">
                        <a:spcBef>
                          <a:spcPts val="600"/>
                        </a:spcBef>
                        <a:spcAft>
                          <a:spcPts val="600"/>
                        </a:spcAft>
                      </a:pPr>
                      <a:r>
                        <a:rPr lang="en-US" sz="1600">
                          <a:effectLst/>
                        </a:rPr>
                        <a:t>9373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Leadership/Military Science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453988882"/>
                  </a:ext>
                </a:extLst>
              </a:tr>
              <a:tr h="1058580">
                <a:tc>
                  <a:txBody>
                    <a:bodyPr/>
                    <a:lstStyle/>
                    <a:p>
                      <a:pPr marL="0" marR="0" algn="ctr">
                        <a:spcBef>
                          <a:spcPts val="600"/>
                        </a:spcBef>
                        <a:spcAft>
                          <a:spcPts val="600"/>
                        </a:spcAft>
                      </a:pPr>
                      <a:r>
                        <a:rPr lang="en-US" sz="1600">
                          <a:effectLst/>
                        </a:rPr>
                        <a:t>7000–8999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lnSpc>
                          <a:spcPct val="100000"/>
                        </a:lnSpc>
                        <a:spcBef>
                          <a:spcPts val="600"/>
                        </a:spcBef>
                        <a:spcAft>
                          <a:spcPts val="600"/>
                        </a:spcAft>
                      </a:pPr>
                      <a:r>
                        <a:rPr lang="en-US" sz="1600">
                          <a:effectLst/>
                        </a:rPr>
                        <a:t>Any CTE course code indicated in Nonstandard Instructional Level as </a:t>
                      </a:r>
                    </a:p>
                    <a:p>
                      <a:pPr marL="285750" marR="0" indent="-285750">
                        <a:lnSpc>
                          <a:spcPct val="100000"/>
                        </a:lnSpc>
                        <a:spcBef>
                          <a:spcPts val="600"/>
                        </a:spcBef>
                        <a:spcAft>
                          <a:spcPts val="600"/>
                        </a:spcAft>
                        <a:buFont typeface="Arial" panose="020B0604020202020204" pitchFamily="34" charset="0"/>
                        <a:buChar char="•"/>
                      </a:pPr>
                      <a:r>
                        <a:rPr lang="en-US" sz="1600">
                          <a:effectLst/>
                        </a:rPr>
                        <a:t>College Credit Only (23) or</a:t>
                      </a:r>
                    </a:p>
                    <a:p>
                      <a:pPr marL="285750" marR="0" indent="-285750">
                        <a:lnSpc>
                          <a:spcPct val="100000"/>
                        </a:lnSpc>
                        <a:spcBef>
                          <a:spcPts val="600"/>
                        </a:spcBef>
                        <a:spcAft>
                          <a:spcPts val="600"/>
                        </a:spcAft>
                        <a:buFont typeface="Arial" panose="020B0604020202020204" pitchFamily="34" charset="0"/>
                        <a:buChar char="•"/>
                      </a:pPr>
                      <a:r>
                        <a:rPr lang="en-US" sz="1600">
                          <a:effectLst/>
                        </a:rPr>
                        <a:t>Dual Credit (24)</a:t>
                      </a:r>
                    </a:p>
                  </a:txBody>
                  <a:tcPr marL="63165" marR="63165" marT="0" marB="0" anchor="ctr"/>
                </a:tc>
                <a:extLst>
                  <a:ext uri="{0D108BD9-81ED-4DB2-BD59-A6C34878D82A}">
                    <a16:rowId xmlns:a16="http://schemas.microsoft.com/office/drawing/2014/main" val="3520863861"/>
                  </a:ext>
                </a:extLst>
              </a:tr>
            </a:tbl>
          </a:graphicData>
        </a:graphic>
      </p:graphicFrame>
      <p:sp>
        <p:nvSpPr>
          <p:cNvPr id="5" name="Title 4">
            <a:extLst>
              <a:ext uri="{FF2B5EF4-FFF2-40B4-BE49-F238E27FC236}">
                <a16:creationId xmlns:a16="http://schemas.microsoft.com/office/drawing/2014/main" id="{8ED40056-D03A-44F7-A11B-A158CB85FEB4}"/>
              </a:ext>
            </a:extLst>
          </p:cNvPr>
          <p:cNvSpPr txBox="1">
            <a:spLocks noGrp="1"/>
          </p:cNvSpPr>
          <p:nvPr>
            <p:ph type="title" idx="4294967295"/>
          </p:nvPr>
        </p:nvSpPr>
        <p:spPr>
          <a:xfrm>
            <a:off x="285658" y="131915"/>
            <a:ext cx="1002048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Dashboard</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CCI</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Courses</a:t>
            </a:r>
          </a:p>
        </p:txBody>
      </p:sp>
      <p:sp>
        <p:nvSpPr>
          <p:cNvPr id="6" name="Footer Placeholder 2">
            <a:extLst>
              <a:ext uri="{FF2B5EF4-FFF2-40B4-BE49-F238E27FC236}">
                <a16:creationId xmlns:a16="http://schemas.microsoft.com/office/drawing/2014/main" id="{EE90B3C8-E274-7C41-EE0B-DEDF1E5EF8E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EF0DAEC0-3929-930E-F709-03881AD7C0C3}"/>
              </a:ext>
            </a:extLst>
          </p:cNvPr>
          <p:cNvSpPr>
            <a:spLocks noGrp="1"/>
          </p:cNvSpPr>
          <p:nvPr>
            <p:ph type="sldNum" sz="quarter" idx="11"/>
          </p:nvPr>
        </p:nvSpPr>
        <p:spPr/>
        <p:txBody>
          <a:bodyPr/>
          <a:lstStyle/>
          <a:p>
            <a:fld id="{4B73C415-D670-4716-A5EC-CC4D52CA2BAC}" type="slidenum">
              <a:rPr lang="en-US" noProof="0" smtClean="0"/>
              <a:pPr/>
              <a:t>24</a:t>
            </a:fld>
            <a:endParaRPr lang="en-US" noProof="0"/>
          </a:p>
        </p:txBody>
      </p:sp>
    </p:spTree>
    <p:extLst>
      <p:ext uri="{BB962C8B-B14F-4D97-AF65-F5344CB8AC3E}">
        <p14:creationId xmlns:p14="http://schemas.microsoft.com/office/powerpoint/2010/main" val="3168862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2C95AB-79E1-4B89-9E6D-7277E79673FA}"/>
              </a:ext>
            </a:extLst>
          </p:cNvPr>
          <p:cNvSpPr txBox="1">
            <a:spLocks noGrp="1"/>
          </p:cNvSpPr>
          <p:nvPr>
            <p:ph type="title" idx="4294967295"/>
          </p:nvPr>
        </p:nvSpPr>
        <p:spPr>
          <a:xfrm>
            <a:off x="342717" y="239524"/>
            <a:ext cx="964710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Course</a:t>
            </a:r>
            <a:r>
              <a:rPr kumimoji="0" lang="en-US" sz="40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Completion AP/IB Reporting</a:t>
            </a:r>
            <a:r>
              <a:rPr kumimoji="0" lang="en-US" sz="40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(CRSC</a:t>
            </a:r>
            <a:r>
              <a:rPr kumimoji="0" lang="en-US" sz="4000" b="0" i="0" u="none" strike="noStrike" kern="1200" cap="none" spc="-150" normalizeH="0" baseline="0" noProof="0">
                <a:ln>
                  <a:noFill/>
                </a:ln>
                <a:solidFill>
                  <a:schemeClr val="tx1">
                    <a:lumMod val="75000"/>
                    <a:lumOff val="25000"/>
                  </a:schemeClr>
                </a:solidFill>
                <a:effectLst/>
                <a:uLnTx/>
                <a:uFillTx/>
                <a:latin typeface="+mj-lt"/>
                <a:ea typeface="+mj-ea"/>
                <a:cs typeface="+mj-cs"/>
              </a:rPr>
              <a:t>)</a:t>
            </a:r>
            <a:endParaRPr kumimoji="0" lang="en-US" sz="4000" b="0" i="0" u="none" strike="noStrike" kern="1200" cap="none" spc="0" normalizeH="0" baseline="0" noProof="0">
              <a:ln>
                <a:noFill/>
              </a:ln>
              <a:solidFill>
                <a:schemeClr val="tx1"/>
              </a:solidFill>
              <a:effectLst/>
              <a:uLnTx/>
              <a:uFillTx/>
              <a:latin typeface="+mj-lt"/>
              <a:ea typeface="+mn-ea"/>
              <a:cs typeface="+mn-cs"/>
            </a:endParaRPr>
          </a:p>
        </p:txBody>
      </p:sp>
      <p:grpSp>
        <p:nvGrpSpPr>
          <p:cNvPr id="4" name="Group 3">
            <a:extLst>
              <a:ext uri="{FF2B5EF4-FFF2-40B4-BE49-F238E27FC236}">
                <a16:creationId xmlns:a16="http://schemas.microsoft.com/office/drawing/2014/main" id="{6EAD6C92-BCB3-4A0B-981B-0C35B00F4D7D}"/>
              </a:ext>
              <a:ext uri="{C183D7F6-B498-43B3-948B-1728B52AA6E4}">
                <adec:decorative xmlns:adec="http://schemas.microsoft.com/office/drawing/2017/decorative" val="1"/>
              </a:ext>
            </a:extLst>
          </p:cNvPr>
          <p:cNvGrpSpPr/>
          <p:nvPr/>
        </p:nvGrpSpPr>
        <p:grpSpPr>
          <a:xfrm>
            <a:off x="4059036" y="1423606"/>
            <a:ext cx="3841939" cy="2005394"/>
            <a:chOff x="4059036" y="1423606"/>
            <a:chExt cx="3841939" cy="2005394"/>
          </a:xfrm>
        </p:grpSpPr>
        <p:sp>
          <p:nvSpPr>
            <p:cNvPr id="8" name="Rectangle 7">
              <a:extLst>
                <a:ext uri="{FF2B5EF4-FFF2-40B4-BE49-F238E27FC236}">
                  <a16:creationId xmlns:a16="http://schemas.microsoft.com/office/drawing/2014/main" id="{01917E8F-E706-4172-8BE3-B5AE18D0F27C}"/>
                </a:ext>
              </a:extLst>
            </p:cNvPr>
            <p:cNvSpPr/>
            <p:nvPr/>
          </p:nvSpPr>
          <p:spPr>
            <a:xfrm>
              <a:off x="4664794" y="1423606"/>
              <a:ext cx="3236181" cy="2005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Advanced Placement (AP) courses should have the appropriate state course code to align with a specific content area</a:t>
              </a:r>
            </a:p>
          </p:txBody>
        </p:sp>
        <p:sp>
          <p:nvSpPr>
            <p:cNvPr id="9" name="Arrow: Right 8">
              <a:extLst>
                <a:ext uri="{FF2B5EF4-FFF2-40B4-BE49-F238E27FC236}">
                  <a16:creationId xmlns:a16="http://schemas.microsoft.com/office/drawing/2014/main" id="{1E3D7E28-13AF-4BDA-9197-C069782258C4}"/>
                </a:ext>
              </a:extLst>
            </p:cNvPr>
            <p:cNvSpPr/>
            <p:nvPr/>
          </p:nvSpPr>
          <p:spPr>
            <a:xfrm rot="10800000">
              <a:off x="4059036" y="2344759"/>
              <a:ext cx="653678" cy="82131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41BE668D-402D-4A2B-B775-9D9E0EBEDB9D}"/>
              </a:ext>
              <a:ext uri="{C183D7F6-B498-43B3-948B-1728B52AA6E4}">
                <adec:decorative xmlns:adec="http://schemas.microsoft.com/office/drawing/2017/decorative" val="1"/>
              </a:ext>
            </a:extLst>
          </p:cNvPr>
          <p:cNvGrpSpPr/>
          <p:nvPr/>
        </p:nvGrpSpPr>
        <p:grpSpPr>
          <a:xfrm>
            <a:off x="4075451" y="3524865"/>
            <a:ext cx="3889859" cy="2671338"/>
            <a:chOff x="4075451" y="3524865"/>
            <a:chExt cx="3889859" cy="2671338"/>
          </a:xfrm>
        </p:grpSpPr>
        <p:sp>
          <p:nvSpPr>
            <p:cNvPr id="10" name="Rectangle 9">
              <a:extLst>
                <a:ext uri="{FF2B5EF4-FFF2-40B4-BE49-F238E27FC236}">
                  <a16:creationId xmlns:a16="http://schemas.microsoft.com/office/drawing/2014/main" id="{2A97A1F1-0305-4EC2-AEE3-6D88A7E6155B}"/>
                </a:ext>
              </a:extLst>
            </p:cNvPr>
            <p:cNvSpPr/>
            <p:nvPr/>
          </p:nvSpPr>
          <p:spPr>
            <a:xfrm>
              <a:off x="4075451" y="3524865"/>
              <a:ext cx="3236181" cy="267133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a:solidFill>
                    <a:schemeClr val="tx1"/>
                  </a:solidFill>
                </a:rPr>
                <a:t>International Baccalaureate (IB) courses must be reported with the appropriate state course code, unless they are Middle school IB courses. </a:t>
              </a:r>
            </a:p>
            <a:p>
              <a:pPr marL="285750" indent="-285750">
                <a:buFont typeface="Arial" panose="020B0604020202020204" pitchFamily="34" charset="0"/>
                <a:buChar char="•"/>
              </a:pPr>
              <a:r>
                <a:rPr lang="en-US" sz="1600">
                  <a:solidFill>
                    <a:schemeClr val="tx1"/>
                  </a:solidFill>
                </a:rPr>
                <a:t>Use the course instructional level field to indicate IB courses to Middle school as well as to the appropriate CTE course.</a:t>
              </a:r>
            </a:p>
          </p:txBody>
        </p:sp>
        <p:sp>
          <p:nvSpPr>
            <p:cNvPr id="11" name="Arrow: Right 10">
              <a:extLst>
                <a:ext uri="{FF2B5EF4-FFF2-40B4-BE49-F238E27FC236}">
                  <a16:creationId xmlns:a16="http://schemas.microsoft.com/office/drawing/2014/main" id="{DA31DF83-86EF-49D2-A567-DB3D4E78DD03}"/>
                </a:ext>
              </a:extLst>
            </p:cNvPr>
            <p:cNvSpPr/>
            <p:nvPr/>
          </p:nvSpPr>
          <p:spPr>
            <a:xfrm>
              <a:off x="7311632" y="4613082"/>
              <a:ext cx="653678" cy="821312"/>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BED0502D-2E1C-C9FF-FE13-219F59BE4D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1913" y="947410"/>
            <a:ext cx="3325050" cy="5440990"/>
          </a:xfrm>
          <a:prstGeom prst="rect">
            <a:avLst/>
          </a:prstGeom>
        </p:spPr>
      </p:pic>
      <p:pic>
        <p:nvPicPr>
          <p:cNvPr id="16" name="Picture 15">
            <a:extLst>
              <a:ext uri="{FF2B5EF4-FFF2-40B4-BE49-F238E27FC236}">
                <a16:creationId xmlns:a16="http://schemas.microsoft.com/office/drawing/2014/main" id="{14ABA19E-ACF8-541F-2250-A157E15A00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79463" y="947410"/>
            <a:ext cx="3325050" cy="5440990"/>
          </a:xfrm>
          <a:prstGeom prst="rect">
            <a:avLst/>
          </a:prstGeom>
        </p:spPr>
      </p:pic>
      <p:pic>
        <p:nvPicPr>
          <p:cNvPr id="18" name="Picture 17">
            <a:extLst>
              <a:ext uri="{FF2B5EF4-FFF2-40B4-BE49-F238E27FC236}">
                <a16:creationId xmlns:a16="http://schemas.microsoft.com/office/drawing/2014/main" id="{44E20DB0-D41A-B0A3-8147-5A03B1DC6E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7487" y="1976766"/>
            <a:ext cx="838243" cy="88905"/>
          </a:xfrm>
          <a:prstGeom prst="rect">
            <a:avLst/>
          </a:prstGeom>
        </p:spPr>
      </p:pic>
      <p:sp>
        <p:nvSpPr>
          <p:cNvPr id="19" name="Rectangle 18">
            <a:extLst>
              <a:ext uri="{FF2B5EF4-FFF2-40B4-BE49-F238E27FC236}">
                <a16:creationId xmlns:a16="http://schemas.microsoft.com/office/drawing/2014/main" id="{90E50AFF-355A-9F39-F2BC-E8F121D73B29}"/>
              </a:ext>
              <a:ext uri="{C183D7F6-B498-43B3-948B-1728B52AA6E4}">
                <adec:decorative xmlns:adec="http://schemas.microsoft.com/office/drawing/2017/decorative" val="1"/>
              </a:ext>
            </a:extLst>
          </p:cNvPr>
          <p:cNvSpPr/>
          <p:nvPr/>
        </p:nvSpPr>
        <p:spPr>
          <a:xfrm>
            <a:off x="602818" y="1883071"/>
            <a:ext cx="1463655" cy="276294"/>
          </a:xfrm>
          <a:prstGeom prst="rect">
            <a:avLst/>
          </a:prstGeom>
          <a:solidFill>
            <a:schemeClr val="accent3">
              <a:lumMod val="20000"/>
              <a:lumOff val="80000"/>
              <a:alpha val="28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5AF8D1-5B71-2B8D-EB48-4428A9E3FCEE}"/>
              </a:ext>
              <a:ext uri="{C183D7F6-B498-43B3-948B-1728B52AA6E4}">
                <adec:decorative xmlns:adec="http://schemas.microsoft.com/office/drawing/2017/decorative" val="1"/>
              </a:ext>
            </a:extLst>
          </p:cNvPr>
          <p:cNvSpPr/>
          <p:nvPr/>
        </p:nvSpPr>
        <p:spPr>
          <a:xfrm>
            <a:off x="8338782" y="4176215"/>
            <a:ext cx="1508078" cy="293427"/>
          </a:xfrm>
          <a:prstGeom prst="rect">
            <a:avLst/>
          </a:prstGeom>
          <a:solidFill>
            <a:schemeClr val="accent6">
              <a:lumMod val="20000"/>
              <a:lumOff val="80000"/>
              <a:alpha val="23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2">
            <a:extLst>
              <a:ext uri="{FF2B5EF4-FFF2-40B4-BE49-F238E27FC236}">
                <a16:creationId xmlns:a16="http://schemas.microsoft.com/office/drawing/2014/main" id="{F975F0B3-C50E-9DBC-1D54-CAA7A5FFD1E5}"/>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7284F557-4A6D-6BCD-3A9E-4BF98D3EB7C2}"/>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Tree>
    <p:extLst>
      <p:ext uri="{BB962C8B-B14F-4D97-AF65-F5344CB8AC3E}">
        <p14:creationId xmlns:p14="http://schemas.microsoft.com/office/powerpoint/2010/main" val="2916368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a:extLst>
              <a:ext uri="{FF2B5EF4-FFF2-40B4-BE49-F238E27FC236}">
                <a16:creationId xmlns:a16="http://schemas.microsoft.com/office/drawing/2014/main" id="{177D0371-4EB4-B1CC-D2CE-3A7C42D7EAC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15" name="Title 14">
            <a:extLst>
              <a:ext uri="{FF2B5EF4-FFF2-40B4-BE49-F238E27FC236}">
                <a16:creationId xmlns:a16="http://schemas.microsoft.com/office/drawing/2014/main" id="{D247A7CB-FF99-4019-A232-7B42FBA3F3B5}"/>
              </a:ext>
            </a:extLst>
          </p:cNvPr>
          <p:cNvSpPr txBox="1">
            <a:spLocks noGrp="1"/>
          </p:cNvSpPr>
          <p:nvPr>
            <p:ph type="title" idx="4294967295"/>
          </p:nvPr>
        </p:nvSpPr>
        <p:spPr>
          <a:xfrm>
            <a:off x="236220" y="93434"/>
            <a:ext cx="98602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a:ln>
                  <a:noFill/>
                </a:ln>
                <a:solidFill>
                  <a:schemeClr val="tx1">
                    <a:lumMod val="75000"/>
                    <a:lumOff val="25000"/>
                  </a:schemeClr>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a:ln>
                  <a:noFill/>
                </a:ln>
                <a:solidFill>
                  <a:schemeClr val="tx1">
                    <a:lumMod val="75000"/>
                    <a:lumOff val="25000"/>
                  </a:schemeClr>
                </a:solidFill>
                <a:effectLst/>
                <a:uLnTx/>
                <a:uFillTx/>
                <a:latin typeface="+mj-lt"/>
                <a:ea typeface="+mn-ea"/>
                <a:cs typeface="+mn-cs"/>
              </a:rPr>
              <a:t> CTE Reporting(</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CRSC</a:t>
            </a:r>
            <a:r>
              <a:rPr kumimoji="0" lang="en-US" sz="3200" b="0" i="0" u="none" strike="noStrike" kern="1200" cap="none" spc="0" normalizeH="0" baseline="0" noProof="0">
                <a:ln>
                  <a:noFill/>
                </a:ln>
                <a:solidFill>
                  <a:schemeClr val="tx1">
                    <a:lumMod val="75000"/>
                    <a:lumOff val="25000"/>
                  </a:schemeClr>
                </a:solidFill>
                <a:effectLst/>
                <a:uLnTx/>
                <a:uFillTx/>
                <a:latin typeface="+mj-lt"/>
                <a:ea typeface="+mn-ea"/>
                <a:cs typeface="+mn-cs"/>
              </a:rPr>
              <a:t>)</a:t>
            </a:r>
          </a:p>
        </p:txBody>
      </p:sp>
      <p:pic>
        <p:nvPicPr>
          <p:cNvPr id="5" name="Picture 2" descr="Screen Shot of the Course Section modal">
            <a:extLst>
              <a:ext uri="{FF2B5EF4-FFF2-40B4-BE49-F238E27FC236}">
                <a16:creationId xmlns:a16="http://schemas.microsoft.com/office/drawing/2014/main" id="{A8C82249-4518-4060-9C36-479C0F0DB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452" y="763325"/>
            <a:ext cx="3368011" cy="5602039"/>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Screen Shot of the Course Section modal">
            <a:extLst>
              <a:ext uri="{FF2B5EF4-FFF2-40B4-BE49-F238E27FC236}">
                <a16:creationId xmlns:a16="http://schemas.microsoft.com/office/drawing/2014/main" id="{44B76EEC-518E-4940-8A38-C01BBEB06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62" y="678209"/>
            <a:ext cx="3503895" cy="5662101"/>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3C20E7B-E789-4442-844A-C53FAA30D4D7}"/>
              </a:ext>
              <a:ext uri="{C183D7F6-B498-43B3-948B-1728B52AA6E4}">
                <adec:decorative xmlns:adec="http://schemas.microsoft.com/office/drawing/2017/decorative" val="1"/>
              </a:ext>
            </a:extLst>
          </p:cNvPr>
          <p:cNvSpPr/>
          <p:nvPr/>
        </p:nvSpPr>
        <p:spPr>
          <a:xfrm>
            <a:off x="9639691" y="5413108"/>
            <a:ext cx="1513979" cy="370978"/>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89C256-13B8-46B6-9DAF-52320E380BCB}"/>
              </a:ext>
              <a:ext uri="{C183D7F6-B498-43B3-948B-1728B52AA6E4}">
                <adec:decorative xmlns:adec="http://schemas.microsoft.com/office/drawing/2017/decorative" val="1"/>
              </a:ext>
            </a:extLst>
          </p:cNvPr>
          <p:cNvSpPr/>
          <p:nvPr/>
        </p:nvSpPr>
        <p:spPr>
          <a:xfrm>
            <a:off x="9650579" y="4636769"/>
            <a:ext cx="1513980" cy="254696"/>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885D73-9B7E-44FC-BE75-3E352F5BACE4}"/>
              </a:ext>
              <a:ext uri="{C183D7F6-B498-43B3-948B-1728B52AA6E4}">
                <adec:decorative xmlns:adec="http://schemas.microsoft.com/office/drawing/2017/decorative" val="1"/>
              </a:ext>
            </a:extLst>
          </p:cNvPr>
          <p:cNvSpPr/>
          <p:nvPr/>
        </p:nvSpPr>
        <p:spPr>
          <a:xfrm>
            <a:off x="8076017" y="2143790"/>
            <a:ext cx="1513979" cy="318594"/>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F9E6C5-D826-469E-9C31-E38B28FA3AF6}"/>
              </a:ext>
              <a:ext uri="{C183D7F6-B498-43B3-948B-1728B52AA6E4}">
                <adec:decorative xmlns:adec="http://schemas.microsoft.com/office/drawing/2017/decorative" val="1"/>
              </a:ext>
            </a:extLst>
          </p:cNvPr>
          <p:cNvSpPr/>
          <p:nvPr/>
        </p:nvSpPr>
        <p:spPr>
          <a:xfrm>
            <a:off x="8076017" y="1620079"/>
            <a:ext cx="1513979" cy="329564"/>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5291EA2-ED1C-4212-BA18-37E891955E7A}"/>
              </a:ext>
              <a:ext uri="{C183D7F6-B498-43B3-948B-1728B52AA6E4}">
                <adec:decorative xmlns:adec="http://schemas.microsoft.com/office/drawing/2017/decorative" val="1"/>
              </a:ext>
            </a:extLst>
          </p:cNvPr>
          <p:cNvGrpSpPr/>
          <p:nvPr/>
        </p:nvGrpSpPr>
        <p:grpSpPr>
          <a:xfrm>
            <a:off x="4025461" y="853937"/>
            <a:ext cx="3879998" cy="2313830"/>
            <a:chOff x="4025461" y="853937"/>
            <a:chExt cx="3879998" cy="2313830"/>
          </a:xfrm>
        </p:grpSpPr>
        <p:sp>
          <p:nvSpPr>
            <p:cNvPr id="4" name="Rectangle 3">
              <a:extLst>
                <a:ext uri="{FF2B5EF4-FFF2-40B4-BE49-F238E27FC236}">
                  <a16:creationId xmlns:a16="http://schemas.microsoft.com/office/drawing/2014/main" id="{C3EE6449-D258-421F-8561-AEB5B4804D52}"/>
                </a:ext>
              </a:extLst>
            </p:cNvPr>
            <p:cNvSpPr/>
            <p:nvPr/>
          </p:nvSpPr>
          <p:spPr>
            <a:xfrm>
              <a:off x="4025461" y="853937"/>
              <a:ext cx="3236181" cy="2313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CTE completers and non-completers must have SCSC records that correspond to the appropriate CTE course </a:t>
              </a:r>
            </a:p>
          </p:txBody>
        </p:sp>
        <p:sp>
          <p:nvSpPr>
            <p:cNvPr id="7" name="Arrow: Right 6">
              <a:extLst>
                <a:ext uri="{FF2B5EF4-FFF2-40B4-BE49-F238E27FC236}">
                  <a16:creationId xmlns:a16="http://schemas.microsoft.com/office/drawing/2014/main" id="{C642D778-17B4-4DB4-9A80-2716B67FA3BD}"/>
                </a:ext>
              </a:extLst>
            </p:cNvPr>
            <p:cNvSpPr/>
            <p:nvPr/>
          </p:nvSpPr>
          <p:spPr>
            <a:xfrm>
              <a:off x="7251781" y="1600196"/>
              <a:ext cx="653678" cy="8213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C0D4151-E5A9-4E5C-859F-11E6AD5904EA}"/>
              </a:ext>
              <a:ext uri="{C183D7F6-B498-43B3-948B-1728B52AA6E4}">
                <adec:decorative xmlns:adec="http://schemas.microsoft.com/office/drawing/2017/decorative" val="1"/>
              </a:ext>
            </a:extLst>
          </p:cNvPr>
          <p:cNvGrpSpPr/>
          <p:nvPr/>
        </p:nvGrpSpPr>
        <p:grpSpPr>
          <a:xfrm>
            <a:off x="3876858" y="3726876"/>
            <a:ext cx="3784608" cy="2313830"/>
            <a:chOff x="3876858" y="3726876"/>
            <a:chExt cx="3784608" cy="2313830"/>
          </a:xfrm>
        </p:grpSpPr>
        <p:sp>
          <p:nvSpPr>
            <p:cNvPr id="12" name="Rectangle 11">
              <a:extLst>
                <a:ext uri="{FF2B5EF4-FFF2-40B4-BE49-F238E27FC236}">
                  <a16:creationId xmlns:a16="http://schemas.microsoft.com/office/drawing/2014/main" id="{B07F6CDC-7B7D-43F1-97BD-E3272047714E}"/>
                </a:ext>
              </a:extLst>
            </p:cNvPr>
            <p:cNvSpPr/>
            <p:nvPr/>
          </p:nvSpPr>
          <p:spPr>
            <a:xfrm>
              <a:off x="4425285" y="3726876"/>
              <a:ext cx="3236181" cy="231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CTE courses that are also AP or IB courses can have the AP/IB code cross reference populated so that the course maps to both content areas</a:t>
              </a:r>
            </a:p>
          </p:txBody>
        </p:sp>
        <p:sp>
          <p:nvSpPr>
            <p:cNvPr id="13" name="Arrow: Right 12">
              <a:extLst>
                <a:ext uri="{FF2B5EF4-FFF2-40B4-BE49-F238E27FC236}">
                  <a16:creationId xmlns:a16="http://schemas.microsoft.com/office/drawing/2014/main" id="{C114B963-91A3-4681-8F11-D739EFD159CB}"/>
                </a:ext>
              </a:extLst>
            </p:cNvPr>
            <p:cNvSpPr/>
            <p:nvPr/>
          </p:nvSpPr>
          <p:spPr>
            <a:xfrm rot="10800000">
              <a:off x="3876858" y="4577134"/>
              <a:ext cx="653678" cy="82131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26DBDA6-2387-4E4D-A56A-87FA4AC8B945}"/>
              </a:ext>
              <a:ext uri="{C183D7F6-B498-43B3-948B-1728B52AA6E4}">
                <adec:decorative xmlns:adec="http://schemas.microsoft.com/office/drawing/2017/decorative" val="1"/>
              </a:ext>
            </a:extLst>
          </p:cNvPr>
          <p:cNvSpPr/>
          <p:nvPr/>
        </p:nvSpPr>
        <p:spPr>
          <a:xfrm>
            <a:off x="415043" y="5181754"/>
            <a:ext cx="1703300" cy="299429"/>
          </a:xfrm>
          <a:prstGeom prst="rect">
            <a:avLst/>
          </a:prstGeom>
          <a:solidFill>
            <a:schemeClr val="accent1">
              <a:lumMod val="20000"/>
              <a:lumOff val="80000"/>
              <a:alpha val="2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0FF2268-9BEE-4DF9-4C93-737A74C8F61D}"/>
              </a:ext>
            </a:extLst>
          </p:cNvPr>
          <p:cNvSpPr>
            <a:spLocks noGrp="1"/>
          </p:cNvSpPr>
          <p:nvPr>
            <p:ph type="sldNum" sz="quarter" idx="11"/>
          </p:nvPr>
        </p:nvSpPr>
        <p:spPr/>
        <p:txBody>
          <a:bodyPr/>
          <a:lstStyle/>
          <a:p>
            <a:fld id="{4B73C415-D670-4716-A5EC-CC4D52CA2BAC}" type="slidenum">
              <a:rPr lang="en-US" noProof="0" smtClean="0"/>
              <a:pPr/>
              <a:t>26</a:t>
            </a:fld>
            <a:endParaRPr lang="en-US" noProof="0"/>
          </a:p>
        </p:txBody>
      </p:sp>
    </p:spTree>
    <p:extLst>
      <p:ext uri="{BB962C8B-B14F-4D97-AF65-F5344CB8AC3E}">
        <p14:creationId xmlns:p14="http://schemas.microsoft.com/office/powerpoint/2010/main" val="325698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2D776A-26DC-4052-B416-F2BED3C6AB04}"/>
              </a:ext>
            </a:extLst>
          </p:cNvPr>
          <p:cNvSpPr>
            <a:spLocks noGrp="1"/>
          </p:cNvSpPr>
          <p:nvPr>
            <p:ph type="title"/>
          </p:nvPr>
        </p:nvSpPr>
        <p:spPr>
          <a:xfrm>
            <a:off x="492674" y="315728"/>
            <a:ext cx="11251650" cy="432000"/>
          </a:xfrm>
        </p:spPr>
        <p:txBody>
          <a:bodyPr/>
          <a:lstStyle/>
          <a:p>
            <a:r>
              <a:rPr lang="en-US"/>
              <a:t>SCSC Attributes</a:t>
            </a:r>
          </a:p>
        </p:txBody>
      </p:sp>
      <p:sp>
        <p:nvSpPr>
          <p:cNvPr id="2" name="Footer Placeholder 2">
            <a:extLst>
              <a:ext uri="{FF2B5EF4-FFF2-40B4-BE49-F238E27FC236}">
                <a16:creationId xmlns:a16="http://schemas.microsoft.com/office/drawing/2014/main" id="{BB4C30FE-C7EE-D1F2-7E0D-96FC0841193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15" name="Content Placeholder 2">
            <a:extLst>
              <a:ext uri="{FF2B5EF4-FFF2-40B4-BE49-F238E27FC236}">
                <a16:creationId xmlns:a16="http://schemas.microsoft.com/office/drawing/2014/main" id="{1A4B9218-D8A2-485D-AB84-D8C230A2881B}"/>
              </a:ext>
            </a:extLst>
          </p:cNvPr>
          <p:cNvSpPr txBox="1">
            <a:spLocks/>
          </p:cNvSpPr>
          <p:nvPr/>
        </p:nvSpPr>
        <p:spPr>
          <a:xfrm>
            <a:off x="492674" y="927261"/>
            <a:ext cx="7022551" cy="205583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a:ln>
                  <a:noFill/>
                </a:ln>
                <a:effectLst/>
                <a:uLnTx/>
                <a:uFillTx/>
                <a:ea typeface="+mn-ea"/>
                <a:cs typeface="+mn-cs"/>
              </a:rPr>
              <a:t>Grades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Standard and nonstandard grades accepted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The final grade a student received after completing a specific Course Section</a:t>
            </a:r>
          </a:p>
          <a:p>
            <a:pPr>
              <a:defRPr/>
            </a:pPr>
            <a:r>
              <a:rPr lang="en-US" sz="1400">
                <a:solidFill>
                  <a:srgbClr val="000000"/>
                </a:solidFill>
                <a:effectLst/>
                <a:latin typeface="+mn-lt"/>
                <a:ea typeface="Calibri" panose="020F0502020204030204" pitchFamily="34" charset="0"/>
                <a:cs typeface="Arial" panose="020B0604020202020204" pitchFamily="34" charset="0"/>
              </a:rPr>
              <a:t>LEAs should not submit “progress report” grades, but only grades earned when credits are awarded.</a:t>
            </a:r>
            <a:endParaRPr kumimoji="0" lang="en-US" sz="1400" b="0" i="0" u="none" strike="noStrike" kern="1200" cap="none" spc="0" normalizeH="0" baseline="0" noProof="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Can be Alpha numeric or special character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Limited to three characters</a:t>
            </a:r>
          </a:p>
        </p:txBody>
      </p:sp>
      <p:sp>
        <p:nvSpPr>
          <p:cNvPr id="16" name="Content Placeholder 2">
            <a:extLst>
              <a:ext uri="{FF2B5EF4-FFF2-40B4-BE49-F238E27FC236}">
                <a16:creationId xmlns:a16="http://schemas.microsoft.com/office/drawing/2014/main" id="{AA3DC4BA-FADF-4E99-AD80-2BF02CE1B78A}"/>
              </a:ext>
            </a:extLst>
          </p:cNvPr>
          <p:cNvSpPr txBox="1">
            <a:spLocks/>
          </p:cNvSpPr>
          <p:nvPr/>
        </p:nvSpPr>
        <p:spPr>
          <a:xfrm>
            <a:off x="492673" y="3015762"/>
            <a:ext cx="7022551" cy="151404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a:ln>
                  <a:noFill/>
                </a:ln>
                <a:effectLst/>
                <a:uLnTx/>
                <a:uFillTx/>
                <a:ea typeface="+mn-ea"/>
                <a:cs typeface="+mn-cs"/>
              </a:rPr>
              <a:t>Credits</a:t>
            </a:r>
          </a:p>
          <a:p>
            <a:pPr>
              <a:defRPr/>
            </a:pPr>
            <a:r>
              <a:rPr lang="en-US" sz="1400"/>
              <a:t>Student Credits Attempted and Student Credits Earned help LEAs view courses transferring students have completed in other LEAs. </a:t>
            </a:r>
          </a:p>
          <a:p>
            <a:pPr>
              <a:defRPr/>
            </a:pPr>
            <a:r>
              <a:rPr lang="en-US" sz="1400"/>
              <a:t>Used to determine total credit requirements are met for graduation.</a:t>
            </a:r>
            <a:endParaRPr kumimoji="0" lang="en-US" sz="1800" b="1" i="0" u="none" strike="noStrike" kern="1200" cap="none" spc="0" normalizeH="0" baseline="0" noProof="0">
              <a:ln>
                <a:noFill/>
              </a:ln>
              <a:effectLst/>
              <a:uLnTx/>
              <a:uFillTx/>
              <a:ea typeface="+mn-ea"/>
              <a:cs typeface="+mn-cs"/>
            </a:endParaRPr>
          </a:p>
        </p:txBody>
      </p:sp>
      <p:sp>
        <p:nvSpPr>
          <p:cNvPr id="19" name="Content Placeholder 2">
            <a:extLst>
              <a:ext uri="{FF2B5EF4-FFF2-40B4-BE49-F238E27FC236}">
                <a16:creationId xmlns:a16="http://schemas.microsoft.com/office/drawing/2014/main" id="{2CAF6C7C-21E5-41C7-8ADE-5F6A674F0023}"/>
              </a:ext>
            </a:extLst>
          </p:cNvPr>
          <p:cNvSpPr txBox="1">
            <a:spLocks/>
          </p:cNvSpPr>
          <p:nvPr/>
        </p:nvSpPr>
        <p:spPr>
          <a:xfrm>
            <a:off x="7581900" y="927259"/>
            <a:ext cx="4162424" cy="53401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US" sz="1800" b="1"/>
              <a:t>UC/CSU Admission Requirement Code</a:t>
            </a:r>
          </a:p>
          <a:p>
            <a:pPr marL="0" marR="0" lvl="0" indent="0" algn="l" defTabSz="914400" rtl="0" eaLnBrk="1" fontAlgn="auto" latinLnBrk="0" hangingPunct="1">
              <a:lnSpc>
                <a:spcPct val="90000"/>
              </a:lnSpc>
              <a:spcBef>
                <a:spcPts val="1000"/>
              </a:spcBef>
              <a:spcAft>
                <a:spcPts val="0"/>
              </a:spcAft>
              <a:buClrTx/>
              <a:buSzTx/>
              <a:buNone/>
              <a:tabLst/>
              <a:defRPr/>
            </a:pPr>
            <a:endParaRPr lang="en-US" sz="1800">
              <a:effectLst/>
              <a:latin typeface="Arial" panose="020B0604020202020204" pitchFamily="34" charset="0"/>
              <a:ea typeface="Calibri" panose="020F0502020204030204" pitchFamily="34" charset="0"/>
            </a:endParaRPr>
          </a:p>
          <a:p>
            <a:pPr>
              <a:defRPr/>
            </a:pPr>
            <a:r>
              <a:rPr lang="en-US" sz="1400"/>
              <a:t>Not a required field, but should be populated for courses students take that have been approved by UC/CSU institutions.</a:t>
            </a:r>
          </a:p>
          <a:p>
            <a:pPr>
              <a:defRPr/>
            </a:pPr>
            <a:r>
              <a:rPr lang="en-US" sz="1400"/>
              <a:t>Course determination is made by the UC/CSU systems</a:t>
            </a:r>
          </a:p>
          <a:p>
            <a:pPr>
              <a:defRPr/>
            </a:pPr>
            <a:r>
              <a:rPr lang="en-US" sz="1400"/>
              <a:t>Describes the requirement that a high school course has been determined to meet.</a:t>
            </a:r>
          </a:p>
          <a:p>
            <a:pPr>
              <a:defRPr/>
            </a:pPr>
            <a:r>
              <a:rPr lang="en-US" sz="1400"/>
              <a:t>Applicable in departmentalized courses in grade 9-12 </a:t>
            </a:r>
          </a:p>
        </p:txBody>
      </p:sp>
      <p:sp>
        <p:nvSpPr>
          <p:cNvPr id="20" name="Content Placeholder 2">
            <a:extLst>
              <a:ext uri="{FF2B5EF4-FFF2-40B4-BE49-F238E27FC236}">
                <a16:creationId xmlns:a16="http://schemas.microsoft.com/office/drawing/2014/main" id="{B1469E02-8431-4637-9418-E7255CB4B403}"/>
              </a:ext>
            </a:extLst>
          </p:cNvPr>
          <p:cNvSpPr txBox="1">
            <a:spLocks/>
          </p:cNvSpPr>
          <p:nvPr/>
        </p:nvSpPr>
        <p:spPr>
          <a:xfrm>
            <a:off x="492672" y="4562475"/>
            <a:ext cx="7022551" cy="1704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a:ln>
                  <a:noFill/>
                </a:ln>
                <a:effectLst/>
                <a:uLnTx/>
                <a:uFillTx/>
                <a:ea typeface="+mn-ea"/>
                <a:cs typeface="+mn-cs"/>
              </a:rPr>
              <a:t>Carnegie Units</a:t>
            </a:r>
          </a:p>
          <a:p>
            <a:r>
              <a:rPr lang="en-US" sz="1400"/>
              <a:t>Granted to a student completing approximately 120 hours of class in one subject over the course of one year</a:t>
            </a:r>
          </a:p>
          <a:p>
            <a:r>
              <a:rPr lang="en-US" sz="1400"/>
              <a:t>SIS vendors will calculate the value</a:t>
            </a:r>
          </a:p>
          <a:p>
            <a:r>
              <a:rPr lang="en-US" sz="1400">
                <a:latin typeface="Arial" panose="020B0604020202020204" pitchFamily="34" charset="0"/>
                <a:ea typeface="Calibri" panose="020F0502020204030204" pitchFamily="34" charset="0"/>
                <a:cs typeface="Arial" panose="020B0604020202020204" pitchFamily="34" charset="0"/>
              </a:rPr>
              <a:t>Required for the federal Migrant Student Information Exchange (MSIX)</a:t>
            </a:r>
          </a:p>
        </p:txBody>
      </p:sp>
      <p:sp>
        <p:nvSpPr>
          <p:cNvPr id="3" name="Slide Number Placeholder 2">
            <a:extLst>
              <a:ext uri="{FF2B5EF4-FFF2-40B4-BE49-F238E27FC236}">
                <a16:creationId xmlns:a16="http://schemas.microsoft.com/office/drawing/2014/main" id="{C539F7C3-5616-410B-EBDF-339D0126D956}"/>
              </a:ext>
            </a:extLst>
          </p:cNvPr>
          <p:cNvSpPr>
            <a:spLocks noGrp="1"/>
          </p:cNvSpPr>
          <p:nvPr>
            <p:ph type="sldNum" sz="quarter" idx="11"/>
          </p:nvPr>
        </p:nvSpPr>
        <p:spPr/>
        <p:txBody>
          <a:bodyPr/>
          <a:lstStyle/>
          <a:p>
            <a:fld id="{4B73C415-D670-4716-A5EC-CC4D52CA2BAC}" type="slidenum">
              <a:rPr lang="en-US" noProof="0" smtClean="0"/>
              <a:pPr/>
              <a:t>27</a:t>
            </a:fld>
            <a:endParaRPr lang="en-US" noProof="0"/>
          </a:p>
        </p:txBody>
      </p:sp>
    </p:spTree>
    <p:extLst>
      <p:ext uri="{BB962C8B-B14F-4D97-AF65-F5344CB8AC3E}">
        <p14:creationId xmlns:p14="http://schemas.microsoft.com/office/powerpoint/2010/main" val="4228928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3DC203-BC61-4F5E-B0D2-8F818566DE57}"/>
              </a:ext>
            </a:extLst>
          </p:cNvPr>
          <p:cNvSpPr txBox="1">
            <a:spLocks noGrp="1"/>
          </p:cNvSpPr>
          <p:nvPr>
            <p:ph type="title" idx="4294967295"/>
          </p:nvPr>
        </p:nvSpPr>
        <p:spPr>
          <a:xfrm>
            <a:off x="207098" y="61903"/>
            <a:ext cx="908930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(SCSC)</a:t>
            </a:r>
            <a:endParaRPr kumimoji="0" lang="en-US" sz="3200" b="0" i="0" u="none" strike="noStrike" kern="1200" cap="none" spc="0" normalizeH="0" baseline="0" noProof="0">
              <a:ln>
                <a:noFill/>
              </a:ln>
              <a:solidFill>
                <a:schemeClr val="tx1"/>
              </a:solidFill>
              <a:effectLst/>
              <a:uLnTx/>
              <a:uFillTx/>
              <a:latin typeface="+mj-lt"/>
              <a:ea typeface="+mn-ea"/>
              <a:cs typeface="+mn-cs"/>
            </a:endParaRPr>
          </a:p>
        </p:txBody>
      </p:sp>
      <p:pic>
        <p:nvPicPr>
          <p:cNvPr id="2050" name="Picture 2" descr="Screen Shot of the Course Section modal">
            <a:extLst>
              <a:ext uri="{FF2B5EF4-FFF2-40B4-BE49-F238E27FC236}">
                <a16:creationId xmlns:a16="http://schemas.microsoft.com/office/drawing/2014/main" id="{6531383F-9C78-44FE-B52E-29C5151EC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658951" y="847051"/>
            <a:ext cx="3567585" cy="56992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5632AED-EBF6-403C-8AA0-BBD86B193D2B}"/>
              </a:ext>
              <a:ext uri="{C183D7F6-B498-43B3-948B-1728B52AA6E4}">
                <adec:decorative xmlns:adec="http://schemas.microsoft.com/office/drawing/2017/decorative" val="1"/>
              </a:ext>
            </a:extLst>
          </p:cNvPr>
          <p:cNvGrpSpPr/>
          <p:nvPr/>
        </p:nvGrpSpPr>
        <p:grpSpPr>
          <a:xfrm>
            <a:off x="1214894" y="2388773"/>
            <a:ext cx="3398081" cy="3934095"/>
            <a:chOff x="1532516" y="2334536"/>
            <a:chExt cx="3398081" cy="3934095"/>
          </a:xfrm>
        </p:grpSpPr>
        <p:sp>
          <p:nvSpPr>
            <p:cNvPr id="11" name="Rectangle 10">
              <a:extLst>
                <a:ext uri="{FF2B5EF4-FFF2-40B4-BE49-F238E27FC236}">
                  <a16:creationId xmlns:a16="http://schemas.microsoft.com/office/drawing/2014/main" id="{6201785C-82B4-47ED-9202-AD3302C7B933}"/>
                </a:ext>
              </a:extLst>
            </p:cNvPr>
            <p:cNvSpPr/>
            <p:nvPr/>
          </p:nvSpPr>
          <p:spPr>
            <a:xfrm>
              <a:off x="1532516" y="2334536"/>
              <a:ext cx="2774205" cy="373202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 </a:t>
              </a:r>
              <a:r>
                <a:rPr lang="en-US" b="1"/>
                <a:t>Carnegie Unit</a:t>
              </a:r>
              <a:r>
                <a:rPr lang="en-US"/>
                <a:t> represents a student completing approximately 120 hours of class in one subject over the course of one year. Typically, 10 high school credits equal 1 Carnegie Unit, 5 high school credits are normally equal to 0.5 Carnegie units.</a:t>
              </a:r>
            </a:p>
          </p:txBody>
        </p:sp>
        <p:sp>
          <p:nvSpPr>
            <p:cNvPr id="12" name="Arrow: Right 11">
              <a:extLst>
                <a:ext uri="{FF2B5EF4-FFF2-40B4-BE49-F238E27FC236}">
                  <a16:creationId xmlns:a16="http://schemas.microsoft.com/office/drawing/2014/main" id="{EE2CC081-49FC-4366-97AB-99CCD1BB10D8}"/>
                </a:ext>
              </a:extLst>
            </p:cNvPr>
            <p:cNvSpPr/>
            <p:nvPr/>
          </p:nvSpPr>
          <p:spPr>
            <a:xfrm>
              <a:off x="4306721" y="5457676"/>
              <a:ext cx="623876" cy="81095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2B107DD-4CBE-432D-9612-C7902EDF8F78}"/>
              </a:ext>
              <a:ext uri="{C183D7F6-B498-43B3-948B-1728B52AA6E4}">
                <adec:decorative xmlns:adec="http://schemas.microsoft.com/office/drawing/2017/decorative" val="1"/>
              </a:ext>
            </a:extLst>
          </p:cNvPr>
          <p:cNvSpPr/>
          <p:nvPr/>
        </p:nvSpPr>
        <p:spPr>
          <a:xfrm>
            <a:off x="4750904" y="5836502"/>
            <a:ext cx="1642425" cy="348894"/>
          </a:xfrm>
          <a:prstGeom prst="rect">
            <a:avLst/>
          </a:prstGeom>
          <a:solidFill>
            <a:srgbClr val="CC99FF">
              <a:alpha val="2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D9B75D-BC24-4CA5-B05D-FE70018838EC}"/>
              </a:ext>
              <a:ext uri="{C183D7F6-B498-43B3-948B-1728B52AA6E4}">
                <adec:decorative xmlns:adec="http://schemas.microsoft.com/office/drawing/2017/decorative" val="1"/>
              </a:ext>
            </a:extLst>
          </p:cNvPr>
          <p:cNvSpPr/>
          <p:nvPr/>
        </p:nvSpPr>
        <p:spPr>
          <a:xfrm>
            <a:off x="6397753" y="5145821"/>
            <a:ext cx="1691839" cy="331910"/>
          </a:xfrm>
          <a:prstGeom prst="rect">
            <a:avLst/>
          </a:prstGeom>
          <a:solidFill>
            <a:srgbClr val="3366FF">
              <a:alpha val="24706"/>
            </a:srgbClr>
          </a:solid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8B6ED0-5925-4E8E-831A-C50D49FE9875}"/>
              </a:ext>
              <a:ext uri="{C183D7F6-B498-43B3-948B-1728B52AA6E4}">
                <adec:decorative xmlns:adec="http://schemas.microsoft.com/office/drawing/2017/decorative" val="1"/>
              </a:ext>
            </a:extLst>
          </p:cNvPr>
          <p:cNvSpPr/>
          <p:nvPr/>
        </p:nvSpPr>
        <p:spPr>
          <a:xfrm>
            <a:off x="6383119" y="4761655"/>
            <a:ext cx="1711881" cy="348894"/>
          </a:xfrm>
          <a:prstGeom prst="rect">
            <a:avLst/>
          </a:prstGeom>
          <a:solidFill>
            <a:schemeClr val="accent2">
              <a:lumMod val="40000"/>
              <a:lumOff val="60000"/>
              <a:alpha val="24706"/>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3D9648-1774-9C3B-7946-6809B1EC2817}"/>
              </a:ext>
              <a:ext uri="{C183D7F6-B498-43B3-948B-1728B52AA6E4}">
                <adec:decorative xmlns:adec="http://schemas.microsoft.com/office/drawing/2017/decorative" val="1"/>
              </a:ext>
            </a:extLst>
          </p:cNvPr>
          <p:cNvSpPr/>
          <p:nvPr/>
        </p:nvSpPr>
        <p:spPr>
          <a:xfrm>
            <a:off x="6395541" y="5469417"/>
            <a:ext cx="1694051" cy="369127"/>
          </a:xfrm>
          <a:prstGeom prst="rect">
            <a:avLst/>
          </a:prstGeom>
          <a:solidFill>
            <a:schemeClr val="accent4">
              <a:lumMod val="20000"/>
              <a:lumOff val="80000"/>
              <a:alpha val="25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D4AB6B-539B-5494-E2A1-308844D12FCA}"/>
              </a:ext>
              <a:ext uri="{C183D7F6-B498-43B3-948B-1728B52AA6E4}">
                <adec:decorative xmlns:adec="http://schemas.microsoft.com/office/drawing/2017/decorative" val="1"/>
              </a:ext>
            </a:extLst>
          </p:cNvPr>
          <p:cNvSpPr/>
          <p:nvPr/>
        </p:nvSpPr>
        <p:spPr>
          <a:xfrm>
            <a:off x="4750905" y="5486044"/>
            <a:ext cx="1622382" cy="349250"/>
          </a:xfrm>
          <a:prstGeom prst="rect">
            <a:avLst/>
          </a:prstGeom>
          <a:solidFill>
            <a:schemeClr val="accent6">
              <a:lumMod val="60000"/>
              <a:lumOff val="40000"/>
              <a:alpha val="24706"/>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D100ED-711C-60BA-3EFA-A3734A6C956A}"/>
              </a:ext>
              <a:ext uri="{C183D7F6-B498-43B3-948B-1728B52AA6E4}">
                <adec:decorative xmlns:adec="http://schemas.microsoft.com/office/drawing/2017/decorative" val="1"/>
              </a:ext>
            </a:extLst>
          </p:cNvPr>
          <p:cNvSpPr/>
          <p:nvPr/>
        </p:nvSpPr>
        <p:spPr>
          <a:xfrm>
            <a:off x="6374272" y="3288000"/>
            <a:ext cx="1691839" cy="348894"/>
          </a:xfrm>
          <a:prstGeom prst="rect">
            <a:avLst/>
          </a:prstGeom>
          <a:solidFill>
            <a:schemeClr val="accent3">
              <a:lumMod val="60000"/>
              <a:lumOff val="40000"/>
              <a:alpha val="24706"/>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9FB128-92DE-D4B4-2B17-FF387B5AEC77}"/>
              </a:ext>
              <a:ext uri="{C183D7F6-B498-43B3-948B-1728B52AA6E4}">
                <adec:decorative xmlns:adec="http://schemas.microsoft.com/office/drawing/2017/decorative" val="1"/>
              </a:ext>
            </a:extLst>
          </p:cNvPr>
          <p:cNvSpPr/>
          <p:nvPr/>
        </p:nvSpPr>
        <p:spPr>
          <a:xfrm>
            <a:off x="4750904" y="5137508"/>
            <a:ext cx="1623368" cy="331909"/>
          </a:xfrm>
          <a:prstGeom prst="rect">
            <a:avLst/>
          </a:prstGeom>
          <a:solidFill>
            <a:schemeClr val="accent5">
              <a:lumMod val="60000"/>
              <a:lumOff val="40000"/>
              <a:alpha val="2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F6A590F2-1CE8-3606-010D-FB0F004E0745}"/>
              </a:ext>
              <a:ext uri="{C183D7F6-B498-43B3-948B-1728B52AA6E4}">
                <adec:decorative xmlns:adec="http://schemas.microsoft.com/office/drawing/2017/decorative" val="1"/>
              </a:ext>
            </a:extLst>
          </p:cNvPr>
          <p:cNvGrpSpPr/>
          <p:nvPr/>
        </p:nvGrpSpPr>
        <p:grpSpPr>
          <a:xfrm>
            <a:off x="8218407" y="2132733"/>
            <a:ext cx="3393512" cy="3933413"/>
            <a:chOff x="763567" y="2536603"/>
            <a:chExt cx="3393512" cy="3933413"/>
          </a:xfrm>
          <a:solidFill>
            <a:schemeClr val="accent1">
              <a:lumMod val="75000"/>
            </a:schemeClr>
          </a:solidFill>
        </p:grpSpPr>
        <p:sp>
          <p:nvSpPr>
            <p:cNvPr id="25" name="Rectangle 24">
              <a:extLst>
                <a:ext uri="{FF2B5EF4-FFF2-40B4-BE49-F238E27FC236}">
                  <a16:creationId xmlns:a16="http://schemas.microsoft.com/office/drawing/2014/main" id="{3B52C5EF-8C7A-2B59-BF65-32375C587C74}"/>
                </a:ext>
              </a:extLst>
            </p:cNvPr>
            <p:cNvSpPr/>
            <p:nvPr/>
          </p:nvSpPr>
          <p:spPr>
            <a:xfrm>
              <a:off x="1382874" y="2536603"/>
              <a:ext cx="2774205" cy="373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kern="1200">
                  <a:solidFill>
                    <a:schemeClr val="bg1"/>
                  </a:solidFill>
                  <a:effectLst/>
                  <a:latin typeface="+mn-lt"/>
                  <a:ea typeface="+mn-ea"/>
                  <a:cs typeface="+mn-cs"/>
                </a:rPr>
                <a:t>The </a:t>
              </a:r>
              <a:r>
                <a:rPr lang="en-US" sz="1800" b="1" kern="1200">
                  <a:solidFill>
                    <a:schemeClr val="bg1"/>
                  </a:solidFill>
                  <a:effectLst/>
                  <a:latin typeface="+mn-lt"/>
                  <a:ea typeface="+mn-ea"/>
                  <a:cs typeface="+mn-cs"/>
                </a:rPr>
                <a:t>UC/CSU Admission Requirement Code</a:t>
              </a:r>
              <a:r>
                <a:rPr lang="en-US" sz="1800" kern="1200">
                  <a:solidFill>
                    <a:schemeClr val="bg1"/>
                  </a:solidFill>
                  <a:effectLst/>
                  <a:latin typeface="+mn-lt"/>
                  <a:ea typeface="+mn-ea"/>
                  <a:cs typeface="+mn-cs"/>
                </a:rPr>
                <a:t> represents the category of University of California or California State University College Admission Course requirement that a high school course has been determined to meet.</a:t>
              </a:r>
            </a:p>
          </p:txBody>
        </p:sp>
        <p:sp>
          <p:nvSpPr>
            <p:cNvPr id="26" name="Arrow: Right 25">
              <a:extLst>
                <a:ext uri="{FF2B5EF4-FFF2-40B4-BE49-F238E27FC236}">
                  <a16:creationId xmlns:a16="http://schemas.microsoft.com/office/drawing/2014/main" id="{FAD3006C-8600-F4DD-6F54-8AE4F4CEECA9}"/>
                </a:ext>
              </a:extLst>
            </p:cNvPr>
            <p:cNvSpPr/>
            <p:nvPr/>
          </p:nvSpPr>
          <p:spPr>
            <a:xfrm rot="10800000">
              <a:off x="763567" y="5659061"/>
              <a:ext cx="623876" cy="81095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oter Placeholder 2">
            <a:extLst>
              <a:ext uri="{FF2B5EF4-FFF2-40B4-BE49-F238E27FC236}">
                <a16:creationId xmlns:a16="http://schemas.microsoft.com/office/drawing/2014/main" id="{348E345F-C95A-4894-C971-8B732C4E95A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40A2EAE0-2A2B-1174-BBBF-97B234F7BEE6}"/>
              </a:ext>
            </a:extLst>
          </p:cNvPr>
          <p:cNvSpPr>
            <a:spLocks noGrp="1"/>
          </p:cNvSpPr>
          <p:nvPr>
            <p:ph type="sldNum" sz="quarter" idx="11"/>
          </p:nvPr>
        </p:nvSpPr>
        <p:spPr/>
        <p:txBody>
          <a:bodyPr/>
          <a:lstStyle/>
          <a:p>
            <a:fld id="{4B73C415-D670-4716-A5EC-CC4D52CA2BAC}" type="slidenum">
              <a:rPr lang="en-US" noProof="0" smtClean="0"/>
              <a:pPr/>
              <a:t>28</a:t>
            </a:fld>
            <a:endParaRPr lang="en-US" noProof="0"/>
          </a:p>
        </p:txBody>
      </p:sp>
    </p:spTree>
    <p:extLst>
      <p:ext uri="{BB962C8B-B14F-4D97-AF65-F5344CB8AC3E}">
        <p14:creationId xmlns:p14="http://schemas.microsoft.com/office/powerpoint/2010/main" val="340491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Course and Student Course completion data.</a:t>
            </a:r>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Student Career Technical Education</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74F5E27-C013-46BF-BF8B-955F6183E9D4}"/>
              </a:ext>
            </a:extLst>
          </p:cNvPr>
          <p:cNvSpPr txBox="1"/>
          <p:nvPr/>
        </p:nvSpPr>
        <p:spPr>
          <a:xfrm>
            <a:off x="6373979" y="486589"/>
            <a:ext cx="5386021" cy="5386090"/>
          </a:xfrm>
          <a:prstGeom prst="rect">
            <a:avLst/>
          </a:prstGeom>
          <a:noFill/>
        </p:spPr>
        <p:txBody>
          <a:bodyPr wrap="square">
            <a:spAutoFit/>
          </a:bodyPr>
          <a:lstStyle/>
          <a:p>
            <a:pPr marL="54769" marR="0" lvl="0" indent="0" algn="l" defTabSz="914400" rtl="0" eaLnBrk="1" fontAlgn="base" latinLnBrk="0" hangingPunct="1">
              <a:lnSpc>
                <a:spcPct val="90000"/>
              </a:lnSpc>
              <a:spcBef>
                <a:spcPct val="0"/>
              </a:spcBef>
              <a:spcAft>
                <a:spcPts val="3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LEAs must submit information on CTE Pathways that students have completed during the year.</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Students who have completed a CTE Pathway during the Reporting Year, are included in the Student Career Technical Education (SCTE) file.  </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If a student has completed more than one Pathway during the Reporting Year, a record is reported for each completed Pathway.</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CTE participants who are non-completers </a:t>
            </a:r>
            <a:r>
              <a:rPr kumimoji="0" lang="en-US" sz="1800" b="1" i="0" u="none" strike="noStrike" kern="1200" cap="none" spc="0" normalizeH="0" baseline="0" noProof="0">
                <a:ln>
                  <a:noFill/>
                </a:ln>
                <a:solidFill>
                  <a:prstClr val="black"/>
                </a:solidFill>
                <a:effectLst/>
                <a:uLnTx/>
                <a:uFillTx/>
                <a:latin typeface="Tahoma"/>
                <a:ea typeface="+mn-ea"/>
                <a:cs typeface="+mn-cs"/>
              </a:rPr>
              <a:t>MUST NOT</a:t>
            </a:r>
            <a:r>
              <a:rPr kumimoji="0" lang="en-US" sz="1800" b="0" i="0" u="none" strike="noStrike" kern="1200" cap="none" spc="0" normalizeH="0" baseline="0" noProof="0">
                <a:ln>
                  <a:noFill/>
                </a:ln>
                <a:solidFill>
                  <a:prstClr val="black"/>
                </a:solidFill>
                <a:effectLst/>
                <a:uLnTx/>
                <a:uFillTx/>
                <a:latin typeface="Tahoma"/>
                <a:ea typeface="+mn-ea"/>
                <a:cs typeface="+mn-cs"/>
              </a:rPr>
              <a:t> be included in the SCTE file, as the data collected for course sections and student course sections includes the information needed to identify them.</a:t>
            </a:r>
          </a:p>
          <a:p>
            <a:pPr marL="54769" marR="0" lvl="0" algn="l" defTabSz="914400" rtl="0" eaLnBrk="1" fontAlgn="base" latinLnBrk="0" hangingPunct="1">
              <a:lnSpc>
                <a:spcPct val="90000"/>
              </a:lnSpc>
              <a:spcBef>
                <a:spcPct val="0"/>
              </a:spcBef>
              <a:spcAft>
                <a:spcPts val="300"/>
              </a:spcAft>
              <a:buClrTx/>
              <a:buSzTx/>
              <a:tabLst/>
              <a:defRPr/>
            </a:pPr>
            <a:endParaRPr lang="en-US">
              <a:solidFill>
                <a:prstClr val="black"/>
              </a:solidFill>
              <a:latin typeface="Tahoma"/>
            </a:endParaRPr>
          </a:p>
          <a:p>
            <a:pPr marL="54769" marR="0" lvl="0" algn="l" defTabSz="914400" rtl="0" eaLnBrk="1" fontAlgn="base" latinLnBrk="0" hangingPunct="1">
              <a:lnSpc>
                <a:spcPct val="90000"/>
              </a:lnSpc>
              <a:spcBef>
                <a:spcPct val="0"/>
              </a:spcBef>
              <a:spcAft>
                <a:spcPts val="300"/>
              </a:spcAft>
              <a:buClrTx/>
              <a:buSzTx/>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LEAs who do not have a CTE program should not report any CTE completion record </a:t>
            </a:r>
            <a:r>
              <a:rPr lang="en-US">
                <a:solidFill>
                  <a:prstClr val="black"/>
                </a:solidFill>
                <a:latin typeface="Tahoma"/>
              </a:rPr>
              <a:t>even if CTE classes are offered as an elective.</a:t>
            </a: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4" name="Picture Placeholder 3" descr="Image of CTE pathway icons">
            <a:extLst>
              <a:ext uri="{FF2B5EF4-FFF2-40B4-BE49-F238E27FC236}">
                <a16:creationId xmlns:a16="http://schemas.microsoft.com/office/drawing/2014/main" id="{140475D2-99A6-42AD-81E7-15B7CF1C8D74}"/>
              </a:ext>
            </a:extLst>
          </p:cNvPr>
          <p:cNvSpPr>
            <a:spLocks noGrp="1"/>
          </p:cNvSpPr>
          <p:nvPr>
            <p:ph type="pic" sz="quarter" idx="12"/>
          </p:nvPr>
        </p:nvSpPr>
        <p:spPr/>
        <p:txBody>
          <a:bodyPr/>
          <a:lstStyle/>
          <a:p>
            <a:endParaRPr lang="en-US"/>
          </a:p>
        </p:txBody>
      </p:sp>
      <p:pic>
        <p:nvPicPr>
          <p:cNvPr id="10" name="Picture 10" descr="Image result for cte career technical education">
            <a:extLst>
              <a:ext uri="{FF2B5EF4-FFF2-40B4-BE49-F238E27FC236}">
                <a16:creationId xmlns:a16="http://schemas.microsoft.com/office/drawing/2014/main" id="{5495DB01-A569-43B2-BC4B-53086138C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8" y="80962"/>
            <a:ext cx="3664873" cy="371474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DEA85F8-395D-966A-B9D1-04C51FB21E0D}"/>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spTree>
    <p:extLst>
      <p:ext uri="{BB962C8B-B14F-4D97-AF65-F5344CB8AC3E}">
        <p14:creationId xmlns:p14="http://schemas.microsoft.com/office/powerpoint/2010/main" val="280270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32000" y="315722"/>
            <a:ext cx="11214100" cy="587375"/>
          </a:xfrm>
        </p:spPr>
        <p:txBody>
          <a:bodyPr>
            <a:normAutofit/>
          </a:bodyPr>
          <a:lstStyle/>
          <a:p>
            <a:r>
              <a:rPr lang="en-US"/>
              <a:t>Target Audience</a:t>
            </a:r>
          </a:p>
        </p:txBody>
      </p:sp>
      <p:grpSp>
        <p:nvGrpSpPr>
          <p:cNvPr id="16" name="Group 15" descr="Administrator counseling staff">
            <a:extLst>
              <a:ext uri="{FF2B5EF4-FFF2-40B4-BE49-F238E27FC236}">
                <a16:creationId xmlns:a16="http://schemas.microsoft.com/office/drawing/2014/main" id="{40E44781-C56F-8649-87C0-00C67186C967}"/>
              </a:ext>
            </a:extLst>
          </p:cNvPr>
          <p:cNvGrpSpPr/>
          <p:nvPr/>
        </p:nvGrpSpPr>
        <p:grpSpPr>
          <a:xfrm>
            <a:off x="6301227" y="1909467"/>
            <a:ext cx="3883792" cy="3307269"/>
            <a:chOff x="6301227" y="1954867"/>
            <a:chExt cx="3883792" cy="3307269"/>
          </a:xfrm>
        </p:grpSpPr>
        <p:sp>
          <p:nvSpPr>
            <p:cNvPr id="17" name="TextBox 8">
              <a:extLst>
                <a:ext uri="{FF2B5EF4-FFF2-40B4-BE49-F238E27FC236}">
                  <a16:creationId xmlns:a16="http://schemas.microsoft.com/office/drawing/2014/main" id="{09722D46-C876-6D42-BAB1-33808E254F1E}"/>
                </a:ext>
              </a:extLst>
            </p:cNvPr>
            <p:cNvSpPr txBox="1">
              <a:spLocks noChangeArrowheads="1"/>
            </p:cNvSpPr>
            <p:nvPr/>
          </p:nvSpPr>
          <p:spPr bwMode="auto">
            <a:xfrm>
              <a:off x="7003043" y="4800471"/>
              <a:ext cx="24801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a:solidFill>
                    <a:srgbClr val="555FAD"/>
                  </a:solidFill>
                  <a:latin typeface="+mn-lt"/>
                </a:rPr>
                <a:t>Administrators</a:t>
              </a:r>
            </a:p>
          </p:txBody>
        </p:sp>
        <p:pic>
          <p:nvPicPr>
            <p:cNvPr id="18" name="Picture 17" descr="A person sitting at a desk with a computer&#10;&#10;AI-generated content may be incorrect.">
              <a:extLst>
                <a:ext uri="{FF2B5EF4-FFF2-40B4-BE49-F238E27FC236}">
                  <a16:creationId xmlns:a16="http://schemas.microsoft.com/office/drawing/2014/main" id="{B6BE6580-5D6B-0C49-AAE7-714A33FE3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1227" y="1954867"/>
              <a:ext cx="3883792" cy="2586605"/>
            </a:xfrm>
            <a:prstGeom prst="rect">
              <a:avLst/>
            </a:prstGeom>
            <a:effectLst>
              <a:outerShdw blurRad="63500" algn="ctr" rotWithShape="0">
                <a:prstClr val="black">
                  <a:alpha val="40000"/>
                </a:prstClr>
              </a:outerShdw>
            </a:effectLst>
          </p:spPr>
        </p:pic>
      </p:grpSp>
      <p:grpSp>
        <p:nvGrpSpPr>
          <p:cNvPr id="4" name="Group 3" descr="Gif image of an analyst">
            <a:extLst>
              <a:ext uri="{FF2B5EF4-FFF2-40B4-BE49-F238E27FC236}">
                <a16:creationId xmlns:a16="http://schemas.microsoft.com/office/drawing/2014/main" id="{B755907B-6796-4CD3-9731-07FC21DACD45}"/>
              </a:ext>
            </a:extLst>
          </p:cNvPr>
          <p:cNvGrpSpPr/>
          <p:nvPr/>
        </p:nvGrpSpPr>
        <p:grpSpPr>
          <a:xfrm>
            <a:off x="1865805" y="1909622"/>
            <a:ext cx="3639705" cy="3789972"/>
            <a:chOff x="1865805" y="1909622"/>
            <a:chExt cx="3639705" cy="3789972"/>
          </a:xfrm>
        </p:grpSpPr>
        <p:sp>
          <p:nvSpPr>
            <p:cNvPr id="9" name="TextBox 8"/>
            <p:cNvSpPr txBox="1">
              <a:spLocks noChangeArrowheads="1"/>
            </p:cNvSpPr>
            <p:nvPr/>
          </p:nvSpPr>
          <p:spPr bwMode="auto">
            <a:xfrm>
              <a:off x="1865805" y="4868597"/>
              <a:ext cx="363970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a:solidFill>
                    <a:srgbClr val="FE7864"/>
                  </a:solidFill>
                  <a:latin typeface="+mn-lt"/>
                </a:rPr>
                <a:t>Data Coordinator</a:t>
              </a:r>
            </a:p>
            <a:p>
              <a:pPr algn="ctr"/>
              <a:endParaRPr lang="en-US" sz="2400" b="1">
                <a:solidFill>
                  <a:srgbClr val="FE7864"/>
                </a:solidFill>
                <a:latin typeface="+mn-lt"/>
              </a:endParaRPr>
            </a:p>
          </p:txBody>
        </p:sp>
        <p:pic>
          <p:nvPicPr>
            <p:cNvPr id="1026" name="Picture 2" descr="A person wearing headphones and looking at a computer&#10;&#10;AI-generated content may be incorrect.">
              <a:extLst>
                <a:ext uri="{FF2B5EF4-FFF2-40B4-BE49-F238E27FC236}">
                  <a16:creationId xmlns:a16="http://schemas.microsoft.com/office/drawing/2014/main" id="{4288AE3B-5056-46CB-ADF9-2E6082ABBC3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p:blipFill>
          <p:spPr bwMode="auto">
            <a:xfrm>
              <a:off x="2082136" y="1909622"/>
              <a:ext cx="3265719" cy="258644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 name="Footer Placeholder 2">
            <a:extLst>
              <a:ext uri="{FF2B5EF4-FFF2-40B4-BE49-F238E27FC236}">
                <a16:creationId xmlns:a16="http://schemas.microsoft.com/office/drawing/2014/main" id="{7988B723-A503-746D-98F0-07DD3EDB83FD}"/>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5" name="Slide Number Placeholder 4">
            <a:extLst>
              <a:ext uri="{FF2B5EF4-FFF2-40B4-BE49-F238E27FC236}">
                <a16:creationId xmlns:a16="http://schemas.microsoft.com/office/drawing/2014/main" id="{C42D478B-AE4F-67EC-7FC4-027436495946}"/>
              </a:ext>
            </a:extLst>
          </p:cNvPr>
          <p:cNvSpPr>
            <a:spLocks noGrp="1"/>
          </p:cNvSpPr>
          <p:nvPr>
            <p:ph type="sldNum" sz="quarter" idx="11"/>
          </p:nvPr>
        </p:nvSpPr>
        <p:spPr/>
        <p:txBody>
          <a:bodyPr/>
          <a:lstStyle/>
          <a:p>
            <a:fld id="{4B73C415-D670-4716-A5EC-CC4D52CA2BAC}" type="slidenum">
              <a:rPr lang="en-US" noProof="0" smtClean="0"/>
              <a:pPr/>
              <a:t>3</a:t>
            </a:fld>
            <a:endParaRPr lang="en-US" noProof="0"/>
          </a:p>
        </p:txBody>
      </p:sp>
    </p:spTree>
    <p:extLst>
      <p:ext uri="{BB962C8B-B14F-4D97-AF65-F5344CB8AC3E}">
        <p14:creationId xmlns:p14="http://schemas.microsoft.com/office/powerpoint/2010/main" val="5964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p:txBody>
          <a:bodyPr/>
          <a:lstStyle/>
          <a:p>
            <a:r>
              <a:rPr lang="en-US"/>
              <a:t>SCTE Data Collected</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p:txBody>
          <a:bodyPr/>
          <a:lstStyle/>
          <a:p>
            <a:pPr marR="0" lvl="0">
              <a:spcBef>
                <a:spcPts val="0"/>
              </a:spcBef>
              <a:spcAft>
                <a:spcPts val="600"/>
              </a:spcAft>
            </a:pPr>
            <a:r>
              <a:rPr lang="en-US">
                <a:latin typeface="Arial" panose="020B0604020202020204" pitchFamily="34" charset="0"/>
                <a:ea typeface="Calibri" panose="020F0502020204030204" pitchFamily="34" charset="0"/>
                <a:cs typeface="Times New Roman" panose="02020603050405020304" pitchFamily="18" charset="0"/>
              </a:rPr>
              <a:t>Along with key data from the CRSC and SCSC, the following data are collected</a:t>
            </a:r>
          </a:p>
        </p:txBody>
      </p:sp>
      <p:sp>
        <p:nvSpPr>
          <p:cNvPr id="24" name="Rectangle 23">
            <a:extLst>
              <a:ext uri="{FF2B5EF4-FFF2-40B4-BE49-F238E27FC236}">
                <a16:creationId xmlns:a16="http://schemas.microsoft.com/office/drawing/2014/main" id="{8C1073E4-F5B8-41C9-BC20-6329036B5025}"/>
              </a:ext>
              <a:ext uri="{C183D7F6-B498-43B3-948B-1728B52AA6E4}">
                <adec:decorative xmlns:adec="http://schemas.microsoft.com/office/drawing/2017/decorative" val="1"/>
              </a:ext>
            </a:extLst>
          </p:cNvPr>
          <p:cNvSpPr/>
          <p:nvPr/>
        </p:nvSpPr>
        <p:spPr>
          <a:xfrm>
            <a:off x="2012614" y="182545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8" name="Graphic 37" descr="Diploma roll">
            <a:extLst>
              <a:ext uri="{FF2B5EF4-FFF2-40B4-BE49-F238E27FC236}">
                <a16:creationId xmlns:a16="http://schemas.microsoft.com/office/drawing/2014/main" id="{D9AA2FD2-066D-45E0-9569-3280B05C55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16786" y="1714852"/>
            <a:ext cx="1371600" cy="1371600"/>
          </a:xfrm>
          <a:prstGeom prst="rect">
            <a:avLst/>
          </a:prstGeom>
          <a:effectLst>
            <a:outerShdw blurRad="63500" algn="ctr" rotWithShape="0">
              <a:prstClr val="black">
                <a:alpha val="20000"/>
              </a:prstClr>
            </a:outerShdw>
          </a:effectLst>
        </p:spPr>
      </p:pic>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14"/>
          </p:nvPr>
        </p:nvSpPr>
        <p:spPr>
          <a:xfrm>
            <a:off x="1579825" y="3086452"/>
            <a:ext cx="1980000" cy="360000"/>
          </a:xfrm>
        </p:spPr>
        <p:txBody>
          <a:bodyPr/>
          <a:lstStyle/>
          <a:p>
            <a:r>
              <a:rPr lang="en-US">
                <a:solidFill>
                  <a:schemeClr val="tx1">
                    <a:lumMod val="75000"/>
                    <a:lumOff val="25000"/>
                  </a:schemeClr>
                </a:solidFill>
              </a:rPr>
              <a:t>CTE Completer Info</a:t>
            </a: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795825" y="3570784"/>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7E306DD9-7B8A-4C24-A2E4-926B6BF6C2E8}"/>
              </a:ext>
            </a:extLst>
          </p:cNvPr>
          <p:cNvSpPr>
            <a:spLocks noGrp="1"/>
          </p:cNvSpPr>
          <p:nvPr>
            <p:ph sz="half" idx="2"/>
          </p:nvPr>
        </p:nvSpPr>
        <p:spPr>
          <a:xfrm>
            <a:off x="1046777" y="3746683"/>
            <a:ext cx="3111618" cy="1080455"/>
          </a:xfrm>
        </p:spPr>
        <p:txBody>
          <a:bodyPr/>
          <a:lstStyle/>
          <a:p>
            <a:pPr marR="0" lvl="0">
              <a:spcBef>
                <a:spcPts val="0"/>
              </a:spcBef>
              <a:spcAft>
                <a:spcPts val="600"/>
              </a:spcAft>
            </a:pPr>
            <a:r>
              <a:rPr lang="en-US">
                <a:solidFill>
                  <a:schemeClr val="tx1"/>
                </a:solidFill>
              </a:rPr>
              <a:t>Identifies student who has completed a minimum of 300 hours in a state-approved CTE pathway.</a:t>
            </a:r>
            <a:endParaRPr lang="en-US">
              <a:latin typeface="Arial" panose="020B060402020202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68564942-0718-48BF-9A1F-9EC35051A510}"/>
              </a:ext>
              <a:ext uri="{C183D7F6-B498-43B3-948B-1728B52AA6E4}">
                <adec:decorative xmlns:adec="http://schemas.microsoft.com/office/drawing/2017/decorative" val="1"/>
              </a:ext>
            </a:extLst>
          </p:cNvPr>
          <p:cNvSpPr/>
          <p:nvPr/>
        </p:nvSpPr>
        <p:spPr>
          <a:xfrm>
            <a:off x="5240835" y="1825969"/>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40" name="Graphic 39" descr="Compass">
            <a:extLst>
              <a:ext uri="{FF2B5EF4-FFF2-40B4-BE49-F238E27FC236}">
                <a16:creationId xmlns:a16="http://schemas.microsoft.com/office/drawing/2014/main" id="{1CFBED44-D32C-4E5C-A5EC-2E34E1BF2F5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226546" y="1807504"/>
            <a:ext cx="1143000" cy="1143000"/>
          </a:xfrm>
          <a:prstGeom prst="rect">
            <a:avLst/>
          </a:prstGeom>
          <a:effectLst>
            <a:outerShdw blurRad="63500" algn="ctr" rotWithShape="0">
              <a:prstClr val="black">
                <a:alpha val="20000"/>
              </a:prstClr>
            </a:outerShdw>
          </a:effectLst>
        </p:spPr>
      </p:pic>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16"/>
          </p:nvPr>
        </p:nvSpPr>
        <p:spPr>
          <a:xfrm>
            <a:off x="4811982" y="3086970"/>
            <a:ext cx="1980000" cy="360000"/>
          </a:xfrm>
        </p:spPr>
        <p:txBody>
          <a:bodyPr/>
          <a:lstStyle/>
          <a:p>
            <a:r>
              <a:rPr lang="en-US">
                <a:solidFill>
                  <a:schemeClr val="tx1">
                    <a:lumMod val="75000"/>
                    <a:lumOff val="25000"/>
                  </a:schemeClr>
                </a:solidFill>
              </a:rPr>
              <a:t>CTE Pathway Code</a:t>
            </a:r>
          </a:p>
        </p:txBody>
      </p: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5027982" y="3571302"/>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D854B138-BB2C-4433-AB1E-94E987A3E662}"/>
              </a:ext>
            </a:extLst>
          </p:cNvPr>
          <p:cNvSpPr>
            <a:spLocks noGrp="1"/>
          </p:cNvSpPr>
          <p:nvPr>
            <p:ph type="body" sz="quarter" idx="13"/>
          </p:nvPr>
        </p:nvSpPr>
        <p:spPr>
          <a:xfrm>
            <a:off x="4576126" y="3746683"/>
            <a:ext cx="2473135" cy="720000"/>
          </a:xfrm>
        </p:spPr>
        <p:txBody>
          <a:bodyPr/>
          <a:lstStyle/>
          <a:p>
            <a:pPr marR="0" lvl="0">
              <a:spcBef>
                <a:spcPts val="0"/>
              </a:spcBef>
              <a:spcAft>
                <a:spcPts val="600"/>
              </a:spcAft>
            </a:pPr>
            <a:r>
              <a:rPr lang="en-US">
                <a:latin typeface="Arial" panose="020B0604020202020204" pitchFamily="34" charset="0"/>
                <a:ea typeface="Calibri" panose="020F0502020204030204" pitchFamily="34" charset="0"/>
                <a:cs typeface="Times New Roman" panose="02020603050405020304" pitchFamily="18" charset="0"/>
              </a:rPr>
              <a:t>Indicates the specific career pathway the student participated in and completed.</a:t>
            </a:r>
          </a:p>
        </p:txBody>
      </p:sp>
      <p:sp>
        <p:nvSpPr>
          <p:cNvPr id="26" name="Rectangle 25">
            <a:extLst>
              <a:ext uri="{FF2B5EF4-FFF2-40B4-BE49-F238E27FC236}">
                <a16:creationId xmlns:a16="http://schemas.microsoft.com/office/drawing/2014/main" id="{2383C43F-EC42-4446-9184-DCFEA355CA05}"/>
              </a:ext>
              <a:ext uri="{C183D7F6-B498-43B3-948B-1728B52AA6E4}">
                <adec:decorative xmlns:adec="http://schemas.microsoft.com/office/drawing/2017/decorative" val="1"/>
              </a:ext>
            </a:extLst>
          </p:cNvPr>
          <p:cNvSpPr/>
          <p:nvPr/>
        </p:nvSpPr>
        <p:spPr>
          <a:xfrm>
            <a:off x="8265867" y="181271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7631567" y="3073714"/>
            <a:ext cx="2185447"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Tahoma"/>
                <a:ea typeface="+mn-ea"/>
                <a:cs typeface="+mn-cs"/>
              </a:rPr>
              <a:t>CTE Completion Year</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8053014" y="3558046"/>
            <a:ext cx="1548000" cy="0"/>
          </a:xfrm>
          <a:prstGeom prst="line">
            <a:avLst/>
          </a:prstGeom>
          <a:ln w="28575">
            <a:solidFill>
              <a:srgbClr val="FB6542"/>
            </a:solidFill>
          </a:ln>
        </p:spPr>
        <p:style>
          <a:lnRef idx="1">
            <a:schemeClr val="accent1"/>
          </a:lnRef>
          <a:fillRef idx="0">
            <a:schemeClr val="accent1"/>
          </a:fillRef>
          <a:effectRef idx="0">
            <a:schemeClr val="accent1"/>
          </a:effectRef>
          <a:fontRef idx="minor">
            <a:schemeClr val="tx1"/>
          </a:fontRef>
        </p:style>
      </p:cxnSp>
      <p:sp>
        <p:nvSpPr>
          <p:cNvPr id="30" name="Text Placeholder 15">
            <a:extLst>
              <a:ext uri="{FF2B5EF4-FFF2-40B4-BE49-F238E27FC236}">
                <a16:creationId xmlns:a16="http://schemas.microsoft.com/office/drawing/2014/main" id="{B0A05CB3-DC99-46FD-9EF8-304F55589B57}"/>
              </a:ext>
            </a:extLst>
          </p:cNvPr>
          <p:cNvSpPr txBox="1">
            <a:spLocks/>
          </p:cNvSpPr>
          <p:nvPr/>
        </p:nvSpPr>
        <p:spPr>
          <a:xfrm>
            <a:off x="7327645" y="3769064"/>
            <a:ext cx="3111618" cy="72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Tahoma"/>
                <a:ea typeface="+mn-ea"/>
                <a:cs typeface="+mn-cs"/>
              </a:rPr>
              <a:t>Indicates the academic year the student completed the capstone course for the pathway being reported</a:t>
            </a:r>
            <a:endPar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4" name="Group 3" descr="calendar icon with comment icon">
            <a:extLst>
              <a:ext uri="{FF2B5EF4-FFF2-40B4-BE49-F238E27FC236}">
                <a16:creationId xmlns:a16="http://schemas.microsoft.com/office/drawing/2014/main" id="{9D5FD987-7484-4D36-9C40-EBDD7F8B27B1}"/>
              </a:ext>
            </a:extLst>
          </p:cNvPr>
          <p:cNvGrpSpPr>
            <a:grpSpLocks noChangeAspect="1"/>
          </p:cNvGrpSpPr>
          <p:nvPr/>
        </p:nvGrpSpPr>
        <p:grpSpPr>
          <a:xfrm>
            <a:off x="8251578" y="1816414"/>
            <a:ext cx="1143000" cy="1143000"/>
            <a:chOff x="6374712" y="4392870"/>
            <a:chExt cx="1371600" cy="1371600"/>
          </a:xfrm>
        </p:grpSpPr>
        <p:pic>
          <p:nvPicPr>
            <p:cNvPr id="35" name="Graphic 34" descr="Flip calendar">
              <a:extLst>
                <a:ext uri="{FF2B5EF4-FFF2-40B4-BE49-F238E27FC236}">
                  <a16:creationId xmlns:a16="http://schemas.microsoft.com/office/drawing/2014/main" id="{1D95BD58-51CA-4CF3-A456-98982CA0B9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4712" y="4392870"/>
              <a:ext cx="1371600" cy="1371600"/>
            </a:xfrm>
            <a:prstGeom prst="rect">
              <a:avLst/>
            </a:prstGeom>
            <a:effectLst>
              <a:outerShdw blurRad="63500" algn="ctr" rotWithShape="0">
                <a:prstClr val="black">
                  <a:alpha val="40000"/>
                </a:prstClr>
              </a:outerShdw>
            </a:effectLst>
          </p:spPr>
        </p:pic>
        <p:pic>
          <p:nvPicPr>
            <p:cNvPr id="37" name="Graphic 36" descr="Chat bubble">
              <a:extLst>
                <a:ext uri="{FF2B5EF4-FFF2-40B4-BE49-F238E27FC236}">
                  <a16:creationId xmlns:a16="http://schemas.microsoft.com/office/drawing/2014/main" id="{35254994-EE16-4B14-BD52-FC4F78D9F1D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86192" y="5004553"/>
              <a:ext cx="548640" cy="548640"/>
            </a:xfrm>
            <a:prstGeom prst="rect">
              <a:avLst/>
            </a:prstGeom>
            <a:effectLst>
              <a:outerShdw blurRad="63500" algn="ctr" rotWithShape="0">
                <a:prstClr val="black">
                  <a:alpha val="40000"/>
                </a:prstClr>
              </a:outerShdw>
            </a:effectLst>
          </p:spPr>
        </p:pic>
      </p:grpSp>
      <p:sp>
        <p:nvSpPr>
          <p:cNvPr id="7" name="Footer Placeholder 2">
            <a:extLst>
              <a:ext uri="{FF2B5EF4-FFF2-40B4-BE49-F238E27FC236}">
                <a16:creationId xmlns:a16="http://schemas.microsoft.com/office/drawing/2014/main" id="{1AB7EB79-57CE-5311-58E5-EF4E580C5BF1}"/>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5" name="Slide Number Placeholder 4">
            <a:extLst>
              <a:ext uri="{FF2B5EF4-FFF2-40B4-BE49-F238E27FC236}">
                <a16:creationId xmlns:a16="http://schemas.microsoft.com/office/drawing/2014/main" id="{0F5F4CF1-AFC5-4DC4-FC9F-B1CBA8377DAC}"/>
              </a:ext>
            </a:extLst>
          </p:cNvPr>
          <p:cNvSpPr>
            <a:spLocks noGrp="1"/>
          </p:cNvSpPr>
          <p:nvPr>
            <p:ph type="sldNum" sz="quarter" idx="11"/>
          </p:nvPr>
        </p:nvSpPr>
        <p:spPr/>
        <p:txBody>
          <a:bodyPr/>
          <a:lstStyle/>
          <a:p>
            <a:fld id="{4B73C415-D670-4716-A5EC-CC4D52CA2BAC}" type="slidenum">
              <a:rPr lang="en-US" noProof="0" smtClean="0"/>
              <a:pPr/>
              <a:t>30</a:t>
            </a:fld>
            <a:endParaRPr lang="en-US" noProof="0"/>
          </a:p>
        </p:txBody>
      </p:sp>
    </p:spTree>
    <p:extLst>
      <p:ext uri="{BB962C8B-B14F-4D97-AF65-F5344CB8AC3E}">
        <p14:creationId xmlns:p14="http://schemas.microsoft.com/office/powerpoint/2010/main" val="3355004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349601"/>
            <a:ext cx="11340000" cy="432000"/>
          </a:xfrm>
        </p:spPr>
        <p:txBody>
          <a:bodyPr/>
          <a:lstStyle/>
          <a:p>
            <a:r>
              <a:rPr lang="en-US"/>
              <a:t>CTE Student Groups</a:t>
            </a:r>
          </a:p>
        </p:txBody>
      </p:sp>
      <p:graphicFrame>
        <p:nvGraphicFramePr>
          <p:cNvPr id="3" name="Diagram 2" descr="Diagram of CTE student groups.">
            <a:extLst>
              <a:ext uri="{FF2B5EF4-FFF2-40B4-BE49-F238E27FC236}">
                <a16:creationId xmlns:a16="http://schemas.microsoft.com/office/drawing/2014/main" id="{35BED01F-1046-4C5F-B8C0-0A45C6A3110B}"/>
              </a:ext>
            </a:extLst>
          </p:cNvPr>
          <p:cNvGraphicFramePr/>
          <p:nvPr/>
        </p:nvGraphicFramePr>
        <p:xfrm>
          <a:off x="318895" y="1405769"/>
          <a:ext cx="5179684" cy="3908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BB9AEC00-97A1-4E05-ABB8-0CADCA04B81F}"/>
              </a:ext>
              <a:ext uri="{C183D7F6-B498-43B3-948B-1728B52AA6E4}">
                <adec:decorative xmlns:adec="http://schemas.microsoft.com/office/drawing/2017/decorative" val="1"/>
              </a:ext>
            </a:extLst>
          </p:cNvPr>
          <p:cNvGrpSpPr/>
          <p:nvPr/>
        </p:nvGrpSpPr>
        <p:grpSpPr>
          <a:xfrm>
            <a:off x="2001795" y="1131988"/>
            <a:ext cx="9519081" cy="1508672"/>
            <a:chOff x="2001795" y="1131988"/>
            <a:chExt cx="9519081" cy="1508672"/>
          </a:xfrm>
        </p:grpSpPr>
        <p:sp>
          <p:nvSpPr>
            <p:cNvPr id="7" name="Rectangle 6">
              <a:extLst>
                <a:ext uri="{FF2B5EF4-FFF2-40B4-BE49-F238E27FC236}">
                  <a16:creationId xmlns:a16="http://schemas.microsoft.com/office/drawing/2014/main" id="{6212A23D-A2C9-41EC-87CA-8FA713FBA6DE}"/>
                </a:ext>
              </a:extLst>
            </p:cNvPr>
            <p:cNvSpPr/>
            <p:nvPr/>
          </p:nvSpPr>
          <p:spPr>
            <a:xfrm>
              <a:off x="5279833" y="1131988"/>
              <a:ext cx="624104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9929B"/>
                  </a:solidFill>
                  <a:effectLst/>
                  <a:uLnTx/>
                  <a:uFillTx/>
                  <a:latin typeface="Tahoma"/>
                  <a:ea typeface="+mn-ea"/>
                  <a:cs typeface="+mn-cs"/>
                </a:rPr>
                <a:t>CTE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The CDE counts as a participant, any student who has completed a CTE course (includes CTE Non-completers and Completers).</a:t>
              </a:r>
            </a:p>
          </p:txBody>
        </p:sp>
        <p:cxnSp>
          <p:nvCxnSpPr>
            <p:cNvPr id="5" name="Connector: Elbow 4">
              <a:extLst>
                <a:ext uri="{FF2B5EF4-FFF2-40B4-BE49-F238E27FC236}">
                  <a16:creationId xmlns:a16="http://schemas.microsoft.com/office/drawing/2014/main" id="{CD547F47-9B8C-48EA-9D36-D01930D9F262}"/>
                </a:ext>
              </a:extLst>
            </p:cNvPr>
            <p:cNvCxnSpPr>
              <a:cxnSpLocks/>
            </p:cNvCxnSpPr>
            <p:nvPr/>
          </p:nvCxnSpPr>
          <p:spPr>
            <a:xfrm flipV="1">
              <a:off x="2001795" y="1426797"/>
              <a:ext cx="3181588" cy="1213863"/>
            </a:xfrm>
            <a:prstGeom prst="bentConnector3">
              <a:avLst>
                <a:gd name="adj1" fmla="val 287"/>
              </a:avLst>
            </a:prstGeom>
            <a:ln w="38100">
              <a:prstDash val="dash"/>
              <a:tailEnd type="triangle"/>
            </a:ln>
          </p:spPr>
          <p:style>
            <a:lnRef idx="3">
              <a:schemeClr val="accent1"/>
            </a:lnRef>
            <a:fillRef idx="0">
              <a:schemeClr val="accent1"/>
            </a:fillRef>
            <a:effectRef idx="2">
              <a:schemeClr val="accent1"/>
            </a:effectRef>
            <a:fontRef idx="minor">
              <a:schemeClr val="tx1"/>
            </a:fontRef>
          </p:style>
        </p:cxnSp>
      </p:grpSp>
      <p:grpSp>
        <p:nvGrpSpPr>
          <p:cNvPr id="6" name="Group 5">
            <a:extLst>
              <a:ext uri="{FF2B5EF4-FFF2-40B4-BE49-F238E27FC236}">
                <a16:creationId xmlns:a16="http://schemas.microsoft.com/office/drawing/2014/main" id="{9CF9E9C2-6974-404C-A37B-660C3E380B21}"/>
              </a:ext>
              <a:ext uri="{C183D7F6-B498-43B3-948B-1728B52AA6E4}">
                <adec:decorative xmlns:adec="http://schemas.microsoft.com/office/drawing/2017/decorative" val="1"/>
              </a:ext>
            </a:extLst>
          </p:cNvPr>
          <p:cNvGrpSpPr/>
          <p:nvPr/>
        </p:nvGrpSpPr>
        <p:grpSpPr>
          <a:xfrm>
            <a:off x="2350723" y="2428480"/>
            <a:ext cx="9170153" cy="1415772"/>
            <a:chOff x="2350723" y="2428480"/>
            <a:chExt cx="9170153" cy="1415772"/>
          </a:xfrm>
        </p:grpSpPr>
        <p:sp>
          <p:nvSpPr>
            <p:cNvPr id="8" name="Rectangle 7">
              <a:extLst>
                <a:ext uri="{FF2B5EF4-FFF2-40B4-BE49-F238E27FC236}">
                  <a16:creationId xmlns:a16="http://schemas.microsoft.com/office/drawing/2014/main" id="{2F621254-3BC6-456E-AB30-784FFD289729}"/>
                </a:ext>
              </a:extLst>
            </p:cNvPr>
            <p:cNvSpPr/>
            <p:nvPr/>
          </p:nvSpPr>
          <p:spPr>
            <a:xfrm>
              <a:off x="5633414" y="2428480"/>
              <a:ext cx="5887462"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745F"/>
                  </a:solidFill>
                  <a:effectLst/>
                  <a:uLnTx/>
                  <a:uFillTx/>
                  <a:latin typeface="Tahoma"/>
                  <a:ea typeface="+mn-ea"/>
                  <a:cs typeface="+mn-cs"/>
                </a:rPr>
                <a:t>Non-Completer Participant: </a:t>
              </a:r>
              <a:r>
                <a:rPr kumimoji="0" lang="en-US" sz="1400" b="0" i="0" u="none" strike="noStrike" kern="1200" cap="none" spc="0" normalizeH="0" baseline="0" noProof="0">
                  <a:ln>
                    <a:noFill/>
                  </a:ln>
                  <a:solidFill>
                    <a:prstClr val="black"/>
                  </a:solidFill>
                  <a:effectLst/>
                  <a:uLnTx/>
                  <a:uFillTx/>
                  <a:latin typeface="Tahoma"/>
                  <a:ea typeface="+mn-ea"/>
                  <a:cs typeface="+mn-cs"/>
                </a:rPr>
                <a:t>Is a student who:</a:t>
              </a:r>
              <a:endParaRPr kumimoji="0" lang="en-US" sz="1400" b="1" i="0" u="none" strike="noStrike" kern="1200" cap="none" spc="0" normalizeH="0" baseline="0" noProof="0">
                <a:ln>
                  <a:noFill/>
                </a:ln>
                <a:solidFill>
                  <a:srgbClr val="FF745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745F"/>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has completed a CTE course who may or may not be participating in a pathway but does not meet the definition of a CTE completer below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Reported and determined through the CRSC and SCSC records</a:t>
              </a:r>
              <a:endParaRPr kumimoji="0" lang="en-US" sz="1600" b="0" i="0" u="none" strike="noStrike" kern="1200" cap="none" spc="0" normalizeH="0" baseline="0" noProof="0">
                <a:ln>
                  <a:noFill/>
                </a:ln>
                <a:solidFill>
                  <a:srgbClr val="FF745F"/>
                </a:solidFill>
                <a:effectLst/>
                <a:uLnTx/>
                <a:uFillTx/>
                <a:latin typeface="Tahoma"/>
                <a:ea typeface="+mn-ea"/>
                <a:cs typeface="+mn-cs"/>
              </a:endParaRPr>
            </a:p>
          </p:txBody>
        </p:sp>
        <p:cxnSp>
          <p:nvCxnSpPr>
            <p:cNvPr id="15" name="Connector: Elbow 14">
              <a:extLst>
                <a:ext uri="{FF2B5EF4-FFF2-40B4-BE49-F238E27FC236}">
                  <a16:creationId xmlns:a16="http://schemas.microsoft.com/office/drawing/2014/main" id="{7C776C6E-9B39-4C63-B5DB-2E0707F2812A}"/>
                </a:ext>
              </a:extLst>
            </p:cNvPr>
            <p:cNvCxnSpPr>
              <a:cxnSpLocks/>
            </p:cNvCxnSpPr>
            <p:nvPr/>
          </p:nvCxnSpPr>
          <p:spPr>
            <a:xfrm flipV="1">
              <a:off x="2350723" y="2661688"/>
              <a:ext cx="2832660" cy="890453"/>
            </a:xfrm>
            <a:prstGeom prst="bentConnector3">
              <a:avLst>
                <a:gd name="adj1" fmla="val -602"/>
              </a:avLst>
            </a:prstGeom>
            <a:ln w="38100">
              <a:solidFill>
                <a:srgbClr val="FF745F"/>
              </a:solidFill>
              <a:prstDash val="dash"/>
              <a:tailEnd type="triangle"/>
            </a:ln>
          </p:spPr>
          <p:style>
            <a:lnRef idx="3">
              <a:schemeClr val="accent2"/>
            </a:lnRef>
            <a:fillRef idx="0">
              <a:schemeClr val="accent2"/>
            </a:fillRef>
            <a:effectRef idx="2">
              <a:schemeClr val="accent2"/>
            </a:effectRef>
            <a:fontRef idx="minor">
              <a:schemeClr val="tx1"/>
            </a:fontRef>
          </p:style>
        </p:cxnSp>
      </p:grpSp>
      <p:grpSp>
        <p:nvGrpSpPr>
          <p:cNvPr id="9" name="Group 8">
            <a:extLst>
              <a:ext uri="{FF2B5EF4-FFF2-40B4-BE49-F238E27FC236}">
                <a16:creationId xmlns:a16="http://schemas.microsoft.com/office/drawing/2014/main" id="{3090F9C2-686C-4A85-A6E7-E6CF7320CAC1}"/>
              </a:ext>
              <a:ext uri="{C183D7F6-B498-43B3-948B-1728B52AA6E4}">
                <adec:decorative xmlns:adec="http://schemas.microsoft.com/office/drawing/2017/decorative" val="1"/>
              </a:ext>
            </a:extLst>
          </p:cNvPr>
          <p:cNvGrpSpPr/>
          <p:nvPr/>
        </p:nvGrpSpPr>
        <p:grpSpPr>
          <a:xfrm>
            <a:off x="1894703" y="3844252"/>
            <a:ext cx="9636814" cy="1932103"/>
            <a:chOff x="1894703" y="3844252"/>
            <a:chExt cx="9636814" cy="1932103"/>
          </a:xfrm>
        </p:grpSpPr>
        <p:sp>
          <p:nvSpPr>
            <p:cNvPr id="12" name="Rectangle 11">
              <a:extLst>
                <a:ext uri="{FF2B5EF4-FFF2-40B4-BE49-F238E27FC236}">
                  <a16:creationId xmlns:a16="http://schemas.microsoft.com/office/drawing/2014/main" id="{29DD54FE-BC61-44C5-B6C6-73B5388B46CA}"/>
                </a:ext>
              </a:extLst>
            </p:cNvPr>
            <p:cNvSpPr/>
            <p:nvPr/>
          </p:nvSpPr>
          <p:spPr>
            <a:xfrm>
              <a:off x="5618073" y="4145139"/>
              <a:ext cx="5913444"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5FAD"/>
                  </a:solidFill>
                  <a:effectLst/>
                  <a:uLnTx/>
                  <a:uFillTx/>
                  <a:latin typeface="Tahoma"/>
                  <a:ea typeface="+mn-ea"/>
                  <a:cs typeface="+mn-cs"/>
                </a:rPr>
                <a:t>CTE Completer</a:t>
              </a:r>
              <a:r>
                <a:rPr kumimoji="0" lang="en-US" sz="1400" b="1" i="0" u="none" strike="noStrike" kern="1200" cap="none" spc="0" normalizeH="0" baseline="0" noProof="0">
                  <a:ln>
                    <a:noFill/>
                  </a:ln>
                  <a:solidFill>
                    <a:srgbClr val="555FAD"/>
                  </a:solidFill>
                  <a:effectLst/>
                  <a:uLnTx/>
                  <a:uFillTx/>
                  <a:latin typeface="Tahoma"/>
                  <a:ea typeface="+mn-ea"/>
                  <a:cs typeface="+mn-cs"/>
                </a:rPr>
                <a:t>:</a:t>
              </a:r>
              <a:r>
                <a:rPr kumimoji="0" lang="en-US" sz="1400" b="0" i="0" u="none" strike="noStrike" kern="1200" cap="none" spc="0" normalizeH="0" baseline="0" noProof="0">
                  <a:ln>
                    <a:noFill/>
                  </a:ln>
                  <a:solidFill>
                    <a:srgbClr val="555FAD"/>
                  </a:solidFill>
                  <a:effectLst/>
                  <a:uLnTx/>
                  <a:uFillTx/>
                  <a:latin typeface="Tahoma"/>
                  <a:ea typeface="+mn-ea"/>
                  <a:cs typeface="+mn-cs"/>
                </a:rPr>
                <a:t> </a:t>
              </a:r>
              <a:r>
                <a:rPr kumimoji="0" lang="en-US" sz="1400" b="0" i="0" u="none" strike="noStrike" kern="1200" cap="none" spc="0" normalizeH="0" baseline="0" noProof="0">
                  <a:ln>
                    <a:noFill/>
                  </a:ln>
                  <a:solidFill>
                    <a:prstClr val="black"/>
                  </a:solidFill>
                  <a:effectLst/>
                  <a:uLnTx/>
                  <a:uFillTx/>
                  <a:latin typeface="Tahoma"/>
                  <a:ea typeface="+mn-ea"/>
                  <a:cs typeface="+mn-cs"/>
                </a:rPr>
                <a:t>A CTE completer is identified locally and is a student who has: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completed a sequence of CTE designated courses within a pathway and has successfully passed the capstone course in that sequence with a grade of C minus or better.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Reported through submission of the CRSC, SCSC and SCTE records</a:t>
              </a:r>
            </a:p>
          </p:txBody>
        </p:sp>
        <p:cxnSp>
          <p:nvCxnSpPr>
            <p:cNvPr id="22" name="Connector: Elbow 21">
              <a:extLst>
                <a:ext uri="{FF2B5EF4-FFF2-40B4-BE49-F238E27FC236}">
                  <a16:creationId xmlns:a16="http://schemas.microsoft.com/office/drawing/2014/main" id="{1EAFCEBC-0226-424F-810B-E504917A2CCD}"/>
                </a:ext>
              </a:extLst>
            </p:cNvPr>
            <p:cNvCxnSpPr/>
            <p:nvPr/>
          </p:nvCxnSpPr>
          <p:spPr>
            <a:xfrm>
              <a:off x="1894703" y="3844252"/>
              <a:ext cx="3603876" cy="497089"/>
            </a:xfrm>
            <a:prstGeom prst="bentConnector3">
              <a:avLst>
                <a:gd name="adj1" fmla="val 2455"/>
              </a:avLst>
            </a:prstGeom>
            <a:ln w="38100">
              <a:solidFill>
                <a:srgbClr val="555FAD"/>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1" name="Footer Placeholder 2">
            <a:extLst>
              <a:ext uri="{FF2B5EF4-FFF2-40B4-BE49-F238E27FC236}">
                <a16:creationId xmlns:a16="http://schemas.microsoft.com/office/drawing/2014/main" id="{ACDBB731-6053-3F91-A6B8-273699600F6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10" name="Slide Number Placeholder 9">
            <a:extLst>
              <a:ext uri="{FF2B5EF4-FFF2-40B4-BE49-F238E27FC236}">
                <a16:creationId xmlns:a16="http://schemas.microsoft.com/office/drawing/2014/main" id="{71CBE664-78FE-42CF-0D8B-510993E18910}"/>
              </a:ext>
            </a:extLst>
          </p:cNvPr>
          <p:cNvSpPr>
            <a:spLocks noGrp="1"/>
          </p:cNvSpPr>
          <p:nvPr>
            <p:ph type="sldNum" sz="quarter" idx="11"/>
          </p:nvPr>
        </p:nvSpPr>
        <p:spPr/>
        <p:txBody>
          <a:bodyPr/>
          <a:lstStyle/>
          <a:p>
            <a:fld id="{4B73C415-D670-4716-A5EC-CC4D52CA2BAC}" type="slidenum">
              <a:rPr lang="en-US" noProof="0" smtClean="0"/>
              <a:pPr/>
              <a:t>31</a:t>
            </a:fld>
            <a:endParaRPr lang="en-US" noProof="0"/>
          </a:p>
        </p:txBody>
      </p:sp>
    </p:spTree>
    <p:extLst>
      <p:ext uri="{BB962C8B-B14F-4D97-AF65-F5344CB8AC3E}">
        <p14:creationId xmlns:p14="http://schemas.microsoft.com/office/powerpoint/2010/main" val="302359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22009"/>
            <a:ext cx="11340000" cy="432000"/>
          </a:xfrm>
        </p:spPr>
        <p:txBody>
          <a:bodyPr/>
          <a:lstStyle/>
          <a:p>
            <a:r>
              <a:rPr lang="en-US"/>
              <a:t>Mapping CTE information</a:t>
            </a:r>
          </a:p>
        </p:txBody>
      </p:sp>
      <p:sp>
        <p:nvSpPr>
          <p:cNvPr id="23" name="Content Placeholder 2">
            <a:extLst>
              <a:ext uri="{FF2B5EF4-FFF2-40B4-BE49-F238E27FC236}">
                <a16:creationId xmlns:a16="http://schemas.microsoft.com/office/drawing/2014/main" id="{C00C3FB9-D721-4F73-A772-307C5EDD9954}"/>
              </a:ext>
            </a:extLst>
          </p:cNvPr>
          <p:cNvSpPr txBox="1">
            <a:spLocks/>
          </p:cNvSpPr>
          <p:nvPr/>
        </p:nvSpPr>
        <p:spPr>
          <a:xfrm>
            <a:off x="432000" y="756796"/>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a:ln>
                  <a:noFill/>
                </a:ln>
                <a:solidFill>
                  <a:srgbClr val="3F3F3F"/>
                </a:solidFill>
                <a:effectLst/>
                <a:uLnTx/>
                <a:uFillTx/>
                <a:latin typeface="Tahoma"/>
                <a:ea typeface="+mn-ea"/>
                <a:cs typeface="+mn-cs"/>
              </a:rPr>
              <a:t>Below is a summary of how different CTE student groups are reported in CALPADS.</a:t>
            </a:r>
          </a:p>
        </p:txBody>
      </p:sp>
      <p:grpSp>
        <p:nvGrpSpPr>
          <p:cNvPr id="8" name="Group 7">
            <a:extLst>
              <a:ext uri="{FF2B5EF4-FFF2-40B4-BE49-F238E27FC236}">
                <a16:creationId xmlns:a16="http://schemas.microsoft.com/office/drawing/2014/main" id="{BD6080A4-5046-4B76-AA47-3EFB3A364F00}"/>
              </a:ext>
              <a:ext uri="{C183D7F6-B498-43B3-948B-1728B52AA6E4}">
                <adec:decorative xmlns:adec="http://schemas.microsoft.com/office/drawing/2017/decorative" val="1"/>
              </a:ext>
            </a:extLst>
          </p:cNvPr>
          <p:cNvGrpSpPr/>
          <p:nvPr/>
        </p:nvGrpSpPr>
        <p:grpSpPr>
          <a:xfrm>
            <a:off x="794253" y="3298269"/>
            <a:ext cx="9487977" cy="2275012"/>
            <a:chOff x="1160013" y="3335886"/>
            <a:chExt cx="9487977" cy="2275012"/>
          </a:xfrm>
        </p:grpSpPr>
        <p:graphicFrame>
          <p:nvGraphicFramePr>
            <p:cNvPr id="10" name="Diagram 9">
              <a:extLst>
                <a:ext uri="{FF2B5EF4-FFF2-40B4-BE49-F238E27FC236}">
                  <a16:creationId xmlns:a16="http://schemas.microsoft.com/office/drawing/2014/main" id="{C4991EC2-663B-4AC4-8570-AF1453AD5DE1}"/>
                </a:ext>
              </a:extLst>
            </p:cNvPr>
            <p:cNvGraphicFramePr/>
            <p:nvPr>
              <p:extLst>
                <p:ext uri="{D42A27DB-BD31-4B8C-83A1-F6EECF244321}">
                  <p14:modId xmlns:p14="http://schemas.microsoft.com/office/powerpoint/2010/main" val="669299711"/>
                </p:ext>
              </p:extLst>
            </p:nvPr>
          </p:nvGraphicFramePr>
          <p:xfrm>
            <a:off x="3903544" y="3335886"/>
            <a:ext cx="6744446" cy="1950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a:extLst>
                <a:ext uri="{FF2B5EF4-FFF2-40B4-BE49-F238E27FC236}">
                  <a16:creationId xmlns:a16="http://schemas.microsoft.com/office/drawing/2014/main" id="{AE5FA50D-44A0-43DD-9C28-F11B4AD6E4AD}"/>
                </a:ext>
              </a:extLst>
            </p:cNvPr>
            <p:cNvGrpSpPr/>
            <p:nvPr/>
          </p:nvGrpSpPr>
          <p:grpSpPr>
            <a:xfrm>
              <a:off x="1160013" y="3556626"/>
              <a:ext cx="2115674" cy="2054272"/>
              <a:chOff x="3566876" y="-1199367"/>
              <a:chExt cx="1672972" cy="2054272"/>
            </a:xfrm>
          </p:grpSpPr>
          <p:sp>
            <p:nvSpPr>
              <p:cNvPr id="16" name="Rectangle 15">
                <a:extLst>
                  <a:ext uri="{FF2B5EF4-FFF2-40B4-BE49-F238E27FC236}">
                    <a16:creationId xmlns:a16="http://schemas.microsoft.com/office/drawing/2014/main" id="{A936116A-CBBA-4F23-B506-47D9876ACC33}"/>
                  </a:ext>
                </a:extLst>
              </p:cNvPr>
              <p:cNvSpPr/>
              <p:nvPr/>
            </p:nvSpPr>
            <p:spPr>
              <a:xfrm>
                <a:off x="3566876" y="0"/>
                <a:ext cx="1465551" cy="8549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0D2B2552-7B46-4574-86B2-05EC5F4097F4}"/>
                  </a:ext>
                </a:extLst>
              </p:cNvPr>
              <p:cNvSpPr txBox="1"/>
              <p:nvPr/>
            </p:nvSpPr>
            <p:spPr>
              <a:xfrm>
                <a:off x="3670587" y="-1199367"/>
                <a:ext cx="1569261" cy="854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555FAD"/>
                    </a:solidFill>
                    <a:effectLst/>
                    <a:uLnTx/>
                    <a:uFillTx/>
                    <a:latin typeface="Tahoma"/>
                    <a:ea typeface="+mn-ea"/>
                    <a:cs typeface="+mn-cs"/>
                  </a:rPr>
                  <a:t>CTE Pathway Completers</a:t>
                </a:r>
              </a:p>
            </p:txBody>
          </p:sp>
        </p:grpSp>
      </p:grpSp>
      <p:grpSp>
        <p:nvGrpSpPr>
          <p:cNvPr id="5" name="Group 4">
            <a:extLst>
              <a:ext uri="{FF2B5EF4-FFF2-40B4-BE49-F238E27FC236}">
                <a16:creationId xmlns:a16="http://schemas.microsoft.com/office/drawing/2014/main" id="{595F9CFE-61FA-4025-AFA7-903E82067034}"/>
              </a:ext>
              <a:ext uri="{C183D7F6-B498-43B3-948B-1728B52AA6E4}">
                <adec:decorative xmlns:adec="http://schemas.microsoft.com/office/drawing/2017/decorative" val="1"/>
              </a:ext>
            </a:extLst>
          </p:cNvPr>
          <p:cNvGrpSpPr/>
          <p:nvPr/>
        </p:nvGrpSpPr>
        <p:grpSpPr>
          <a:xfrm>
            <a:off x="893312" y="1662790"/>
            <a:ext cx="9487977" cy="1188216"/>
            <a:chOff x="1160012" y="1684884"/>
            <a:chExt cx="9487977" cy="1188216"/>
          </a:xfrm>
        </p:grpSpPr>
        <p:graphicFrame>
          <p:nvGraphicFramePr>
            <p:cNvPr id="4" name="Diagram 3">
              <a:extLst>
                <a:ext uri="{FF2B5EF4-FFF2-40B4-BE49-F238E27FC236}">
                  <a16:creationId xmlns:a16="http://schemas.microsoft.com/office/drawing/2014/main" id="{82238452-3E88-4705-8664-2B803A6001E0}"/>
                </a:ext>
              </a:extLst>
            </p:cNvPr>
            <p:cNvGraphicFramePr/>
            <p:nvPr>
              <p:extLst>
                <p:ext uri="{D42A27DB-BD31-4B8C-83A1-F6EECF244321}">
                  <p14:modId xmlns:p14="http://schemas.microsoft.com/office/powerpoint/2010/main" val="1140561337"/>
                </p:ext>
              </p:extLst>
            </p:nvPr>
          </p:nvGraphicFramePr>
          <p:xfrm>
            <a:off x="3903543" y="1684884"/>
            <a:ext cx="6744446" cy="1188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TextBox 17">
              <a:extLst>
                <a:ext uri="{FF2B5EF4-FFF2-40B4-BE49-F238E27FC236}">
                  <a16:creationId xmlns:a16="http://schemas.microsoft.com/office/drawing/2014/main" id="{91C4CA76-B9A0-47C1-BD4F-E18ED5A7C8DF}"/>
                </a:ext>
              </a:extLst>
            </p:cNvPr>
            <p:cNvSpPr txBox="1"/>
            <p:nvPr/>
          </p:nvSpPr>
          <p:spPr>
            <a:xfrm>
              <a:off x="1160012" y="1750786"/>
              <a:ext cx="1984519" cy="854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FF745F"/>
                  </a:solidFill>
                  <a:effectLst/>
                  <a:uLnTx/>
                  <a:uFillTx/>
                  <a:latin typeface="Tahoma"/>
                  <a:ea typeface="+mn-ea"/>
                  <a:cs typeface="Arial" panose="020B0604020202020204" pitchFamily="34" charset="0"/>
                </a:rPr>
                <a:t>CTE Participants </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F745F"/>
                  </a:solidFill>
                  <a:effectLst/>
                  <a:uLnTx/>
                  <a:uFillTx/>
                  <a:latin typeface="Tahoma"/>
                  <a:ea typeface="+mn-ea"/>
                  <a:cs typeface="Arial" panose="020B0604020202020204" pitchFamily="34" charset="0"/>
                </a:rPr>
                <a:t>Non-completers</a:t>
              </a:r>
            </a:p>
          </p:txBody>
        </p:sp>
      </p:grpSp>
      <p:sp>
        <p:nvSpPr>
          <p:cNvPr id="6" name="Footer Placeholder 2">
            <a:extLst>
              <a:ext uri="{FF2B5EF4-FFF2-40B4-BE49-F238E27FC236}">
                <a16:creationId xmlns:a16="http://schemas.microsoft.com/office/drawing/2014/main" id="{A4099AE6-0D08-BC21-0FBF-B5C3602CA4F3}"/>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3" name="Slide Number Placeholder 2">
            <a:extLst>
              <a:ext uri="{FF2B5EF4-FFF2-40B4-BE49-F238E27FC236}">
                <a16:creationId xmlns:a16="http://schemas.microsoft.com/office/drawing/2014/main" id="{54715E8D-566A-0B47-9734-E1DA0DE927DF}"/>
              </a:ext>
            </a:extLst>
          </p:cNvPr>
          <p:cNvSpPr>
            <a:spLocks noGrp="1"/>
          </p:cNvSpPr>
          <p:nvPr>
            <p:ph type="sldNum" sz="quarter" idx="11"/>
          </p:nvPr>
        </p:nvSpPr>
        <p:spPr/>
        <p:txBody>
          <a:bodyPr/>
          <a:lstStyle/>
          <a:p>
            <a:fld id="{4B73C415-D670-4716-A5EC-CC4D52CA2BAC}" type="slidenum">
              <a:rPr lang="en-US" noProof="0" smtClean="0"/>
              <a:pPr/>
              <a:t>32</a:t>
            </a:fld>
            <a:endParaRPr lang="en-US" noProof="0"/>
          </a:p>
        </p:txBody>
      </p:sp>
    </p:spTree>
    <p:extLst>
      <p:ext uri="{BB962C8B-B14F-4D97-AF65-F5344CB8AC3E}">
        <p14:creationId xmlns:p14="http://schemas.microsoft.com/office/powerpoint/2010/main" val="1299050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the Valid Code combinations">
            <a:extLst>
              <a:ext uri="{FF2B5EF4-FFF2-40B4-BE49-F238E27FC236}">
                <a16:creationId xmlns:a16="http://schemas.microsoft.com/office/drawing/2014/main" id="{34BF213E-37FC-4E17-9FBF-AFC0828C19A3}"/>
              </a:ext>
            </a:extLst>
          </p:cNvPr>
          <p:cNvPicPr>
            <a:picLocks noChangeAspect="1"/>
          </p:cNvPicPr>
          <p:nvPr/>
        </p:nvPicPr>
        <p:blipFill>
          <a:blip r:embed="rId3"/>
          <a:stretch>
            <a:fillRect/>
          </a:stretch>
        </p:blipFill>
        <p:spPr>
          <a:xfrm>
            <a:off x="542315" y="1295111"/>
            <a:ext cx="4447778" cy="3897761"/>
          </a:xfrm>
          <a:prstGeom prst="rect">
            <a:avLst/>
          </a:prstGeom>
          <a:ln>
            <a:noFill/>
          </a:ln>
          <a:effectLst>
            <a:outerShdw blurRad="63500" algn="ctr" rotWithShape="0">
              <a:prstClr val="black">
                <a:alpha val="40000"/>
              </a:prstClr>
            </a:outerShdw>
          </a:effectLst>
        </p:spPr>
      </p:pic>
      <p:sp>
        <p:nvSpPr>
          <p:cNvPr id="6" name="Title 5">
            <a:extLst>
              <a:ext uri="{FF2B5EF4-FFF2-40B4-BE49-F238E27FC236}">
                <a16:creationId xmlns:a16="http://schemas.microsoft.com/office/drawing/2014/main" id="{DDE6CAF8-6149-4862-91D4-7AAA4BB2B371}"/>
              </a:ext>
            </a:extLst>
          </p:cNvPr>
          <p:cNvSpPr txBox="1">
            <a:spLocks noGrp="1"/>
          </p:cNvSpPr>
          <p:nvPr>
            <p:ph type="title" idx="4294967295"/>
          </p:nvPr>
        </p:nvSpPr>
        <p:spPr>
          <a:xfrm>
            <a:off x="336624" y="224560"/>
            <a:ext cx="1085700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Valid</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Code</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Combo</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CTE</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Resources</a:t>
            </a:r>
          </a:p>
        </p:txBody>
      </p:sp>
      <p:pic>
        <p:nvPicPr>
          <p:cNvPr id="8" name="Picture 7" descr="Screen shot of the Valid Code combinations">
            <a:extLst>
              <a:ext uri="{FF2B5EF4-FFF2-40B4-BE49-F238E27FC236}">
                <a16:creationId xmlns:a16="http://schemas.microsoft.com/office/drawing/2014/main" id="{CE7298FE-8872-424C-949A-2410F24FC8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58276" y="3243991"/>
            <a:ext cx="5946015" cy="3121372"/>
          </a:xfrm>
          <a:prstGeom prst="rect">
            <a:avLst/>
          </a:prstGeom>
          <a:effectLst>
            <a:outerShdw blurRad="63500" algn="ctr" rotWithShape="0">
              <a:prstClr val="black">
                <a:alpha val="40000"/>
              </a:prstClr>
            </a:outerShdw>
          </a:effectLst>
        </p:spPr>
      </p:pic>
      <p:pic>
        <p:nvPicPr>
          <p:cNvPr id="10" name="Picture 9" descr="Screen shot of the Valid Code combinations">
            <a:extLst>
              <a:ext uri="{FF2B5EF4-FFF2-40B4-BE49-F238E27FC236}">
                <a16:creationId xmlns:a16="http://schemas.microsoft.com/office/drawing/2014/main" id="{05ED47B8-0F55-47CC-9103-B0AB9641A053}"/>
              </a:ext>
            </a:extLst>
          </p:cNvPr>
          <p:cNvPicPr>
            <a:picLocks noChangeAspect="1"/>
          </p:cNvPicPr>
          <p:nvPr/>
        </p:nvPicPr>
        <p:blipFill>
          <a:blip r:embed="rId5"/>
          <a:stretch>
            <a:fillRect/>
          </a:stretch>
        </p:blipFill>
        <p:spPr>
          <a:xfrm>
            <a:off x="5058277" y="1295111"/>
            <a:ext cx="6591408" cy="1867190"/>
          </a:xfrm>
          <a:prstGeom prst="rect">
            <a:avLst/>
          </a:prstGeom>
          <a:effectLst>
            <a:outerShdw blurRad="63500" algn="ctr" rotWithShape="0">
              <a:prstClr val="black">
                <a:alpha val="40000"/>
              </a:prstClr>
            </a:outerShdw>
          </a:effectLst>
        </p:spPr>
      </p:pic>
      <p:sp>
        <p:nvSpPr>
          <p:cNvPr id="11" name="Rectangle: Rounded Corners 10">
            <a:extLst>
              <a:ext uri="{FF2B5EF4-FFF2-40B4-BE49-F238E27FC236}">
                <a16:creationId xmlns:a16="http://schemas.microsoft.com/office/drawing/2014/main" id="{09774E78-5CAC-40E6-B8D1-2D2575D8ACC1}"/>
              </a:ext>
              <a:ext uri="{C183D7F6-B498-43B3-948B-1728B52AA6E4}">
                <adec:decorative xmlns:adec="http://schemas.microsoft.com/office/drawing/2017/decorative" val="1"/>
              </a:ext>
            </a:extLst>
          </p:cNvPr>
          <p:cNvSpPr/>
          <p:nvPr/>
        </p:nvSpPr>
        <p:spPr>
          <a:xfrm>
            <a:off x="800099" y="4907316"/>
            <a:ext cx="2924176" cy="345562"/>
          </a:xfrm>
          <a:prstGeom prst="roundRect">
            <a:avLst/>
          </a:prstGeom>
          <a:noFill/>
          <a:ln w="38100">
            <a:solidFill>
              <a:srgbClr val="174A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Elbow 14">
            <a:extLst>
              <a:ext uri="{FF2B5EF4-FFF2-40B4-BE49-F238E27FC236}">
                <a16:creationId xmlns:a16="http://schemas.microsoft.com/office/drawing/2014/main" id="{47E61214-403F-4231-9E8A-02A35BEF0585}"/>
              </a:ext>
              <a:ext uri="{C183D7F6-B498-43B3-948B-1728B52AA6E4}">
                <adec:decorative xmlns:adec="http://schemas.microsoft.com/office/drawing/2017/decorative" val="1"/>
              </a:ext>
            </a:extLst>
          </p:cNvPr>
          <p:cNvCxnSpPr>
            <a:cxnSpLocks/>
            <a:stCxn id="11" idx="3"/>
            <a:endCxn id="10" idx="1"/>
          </p:cNvCxnSpPr>
          <p:nvPr/>
        </p:nvCxnSpPr>
        <p:spPr>
          <a:xfrm flipV="1">
            <a:off x="3724275" y="2228706"/>
            <a:ext cx="1334002" cy="2851391"/>
          </a:xfrm>
          <a:prstGeom prst="bentConnector3">
            <a:avLst>
              <a:gd name="adj1" fmla="val 69992"/>
            </a:avLst>
          </a:prstGeom>
          <a:ln w="38100">
            <a:solidFill>
              <a:srgbClr val="174A9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CC138EC6-A9AC-4E5B-9B57-CEFCEA402808}"/>
              </a:ext>
              <a:ext uri="{C183D7F6-B498-43B3-948B-1728B52AA6E4}">
                <adec:decorative xmlns:adec="http://schemas.microsoft.com/office/drawing/2017/decorative" val="1"/>
              </a:ext>
            </a:extLst>
          </p:cNvPr>
          <p:cNvCxnSpPr>
            <a:cxnSpLocks/>
            <a:stCxn id="11" idx="3"/>
            <a:endCxn id="8" idx="1"/>
          </p:cNvCxnSpPr>
          <p:nvPr/>
        </p:nvCxnSpPr>
        <p:spPr>
          <a:xfrm flipV="1">
            <a:off x="3724275" y="4804677"/>
            <a:ext cx="1334001" cy="275420"/>
          </a:xfrm>
          <a:prstGeom prst="bentConnector3">
            <a:avLst>
              <a:gd name="adj1" fmla="val 80703"/>
            </a:avLst>
          </a:prstGeom>
          <a:ln w="38100">
            <a:solidFill>
              <a:srgbClr val="174A9F"/>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7AA66215-2D96-467C-7236-3CD55847BA8D}"/>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EBFF4223-F9A9-6A05-2D7B-F7F12C45091C}"/>
              </a:ext>
            </a:extLst>
          </p:cNvPr>
          <p:cNvSpPr>
            <a:spLocks noGrp="1"/>
          </p:cNvSpPr>
          <p:nvPr>
            <p:ph type="sldNum" sz="quarter" idx="11"/>
          </p:nvPr>
        </p:nvSpPr>
        <p:spPr/>
        <p:txBody>
          <a:bodyPr/>
          <a:lstStyle/>
          <a:p>
            <a:fld id="{4B73C415-D670-4716-A5EC-CC4D52CA2BAC}" type="slidenum">
              <a:rPr lang="en-US" noProof="0" smtClean="0"/>
              <a:pPr/>
              <a:t>33</a:t>
            </a:fld>
            <a:endParaRPr lang="en-US" noProof="0"/>
          </a:p>
        </p:txBody>
      </p:sp>
    </p:spTree>
    <p:extLst>
      <p:ext uri="{BB962C8B-B14F-4D97-AF65-F5344CB8AC3E}">
        <p14:creationId xmlns:p14="http://schemas.microsoft.com/office/powerpoint/2010/main" val="2270029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361801" y="212663"/>
            <a:ext cx="11340000" cy="432000"/>
          </a:xfrm>
        </p:spPr>
        <p:txBody>
          <a:bodyPr/>
          <a:lstStyle/>
          <a:p>
            <a:r>
              <a:rPr lang="en-US"/>
              <a:t>Reporting a CTE Completer</a:t>
            </a:r>
          </a:p>
        </p:txBody>
      </p:sp>
      <p:sp>
        <p:nvSpPr>
          <p:cNvPr id="14" name="Content Placeholder 2">
            <a:extLst>
              <a:ext uri="{FF2B5EF4-FFF2-40B4-BE49-F238E27FC236}">
                <a16:creationId xmlns:a16="http://schemas.microsoft.com/office/drawing/2014/main" id="{2345E517-D354-4995-8840-CAB893D54701}"/>
              </a:ext>
            </a:extLst>
          </p:cNvPr>
          <p:cNvSpPr txBox="1">
            <a:spLocks/>
          </p:cNvSpPr>
          <p:nvPr/>
        </p:nvSpPr>
        <p:spPr>
          <a:xfrm>
            <a:off x="361801" y="605997"/>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0" i="0" u="none" strike="noStrike" kern="1200" cap="none" spc="0" normalizeH="0" baseline="0" noProof="0">
                <a:ln>
                  <a:noFill/>
                </a:ln>
                <a:solidFill>
                  <a:srgbClr val="3F3F3F"/>
                </a:solidFill>
                <a:effectLst/>
                <a:uLnTx/>
                <a:uFillTx/>
                <a:latin typeface="Tahoma"/>
                <a:ea typeface="+mn-ea"/>
                <a:cs typeface="+mn-cs"/>
              </a:rPr>
              <a:t>Below are the elements that comprise the CTE Completer data of a student.</a:t>
            </a:r>
          </a:p>
        </p:txBody>
      </p:sp>
      <p:grpSp>
        <p:nvGrpSpPr>
          <p:cNvPr id="4" name="Group 3" descr="Screen shots of the Course Section and CTE modals emphasizing the data required for SCTE reporting.">
            <a:extLst>
              <a:ext uri="{FF2B5EF4-FFF2-40B4-BE49-F238E27FC236}">
                <a16:creationId xmlns:a16="http://schemas.microsoft.com/office/drawing/2014/main" id="{739653E3-8AF9-4056-9F12-B1BD629CF32D}"/>
              </a:ext>
            </a:extLst>
          </p:cNvPr>
          <p:cNvGrpSpPr/>
          <p:nvPr/>
        </p:nvGrpSpPr>
        <p:grpSpPr>
          <a:xfrm>
            <a:off x="367024" y="980732"/>
            <a:ext cx="11302569" cy="5221027"/>
            <a:chOff x="367024" y="980732"/>
            <a:chExt cx="11302569" cy="5221027"/>
          </a:xfrm>
        </p:grpSpPr>
        <p:pic>
          <p:nvPicPr>
            <p:cNvPr id="7" name="Picture 6">
              <a:extLst>
                <a:ext uri="{FF2B5EF4-FFF2-40B4-BE49-F238E27FC236}">
                  <a16:creationId xmlns:a16="http://schemas.microsoft.com/office/drawing/2014/main" id="{258A27CB-48A1-4529-A685-60AEF69A68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5985" y="2964284"/>
              <a:ext cx="4056006" cy="3237475"/>
            </a:xfrm>
            <a:prstGeom prst="rect">
              <a:avLst/>
            </a:prstGeom>
            <a:effectLst>
              <a:outerShdw blurRad="63500" algn="ctr" rotWithShape="0">
                <a:prstClr val="black">
                  <a:alpha val="40000"/>
                </a:prstClr>
              </a:outerShdw>
            </a:effectLst>
          </p:spPr>
        </p:pic>
        <p:grpSp>
          <p:nvGrpSpPr>
            <p:cNvPr id="28" name="Group 27">
              <a:extLst>
                <a:ext uri="{FF2B5EF4-FFF2-40B4-BE49-F238E27FC236}">
                  <a16:creationId xmlns:a16="http://schemas.microsoft.com/office/drawing/2014/main" id="{15DC29EF-5A4F-4DD3-89F5-3541E1CE2576}"/>
                </a:ext>
              </a:extLst>
            </p:cNvPr>
            <p:cNvGrpSpPr/>
            <p:nvPr/>
          </p:nvGrpSpPr>
          <p:grpSpPr>
            <a:xfrm>
              <a:off x="367024" y="980732"/>
              <a:ext cx="11018292" cy="4993348"/>
              <a:chOff x="367024" y="980732"/>
              <a:chExt cx="11018292" cy="4993348"/>
            </a:xfrm>
          </p:grpSpPr>
          <p:pic>
            <p:nvPicPr>
              <p:cNvPr id="9" name="Picture 8">
                <a:extLst>
                  <a:ext uri="{FF2B5EF4-FFF2-40B4-BE49-F238E27FC236}">
                    <a16:creationId xmlns:a16="http://schemas.microsoft.com/office/drawing/2014/main" id="{B87643E7-4554-4622-B5C8-4A092BF14B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02050" y="1184320"/>
                <a:ext cx="6683266" cy="1183807"/>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D9611D73-51AA-4349-B8F9-F4BB6346C0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7024" y="980732"/>
                <a:ext cx="4251383" cy="4993348"/>
              </a:xfrm>
              <a:prstGeom prst="rect">
                <a:avLst/>
              </a:prstGeom>
              <a:effectLst>
                <a:outerShdw blurRad="63500" algn="ctr" rotWithShape="0">
                  <a:prstClr val="black">
                    <a:alpha val="40000"/>
                  </a:prstClr>
                </a:outerShdw>
              </a:effectLst>
            </p:spPr>
          </p:pic>
        </p:grpSp>
        <p:grpSp>
          <p:nvGrpSpPr>
            <p:cNvPr id="25" name="Group 24">
              <a:extLst>
                <a:ext uri="{FF2B5EF4-FFF2-40B4-BE49-F238E27FC236}">
                  <a16:creationId xmlns:a16="http://schemas.microsoft.com/office/drawing/2014/main" id="{3B9D83FB-5CFE-4EA1-9CE6-033460166D96}"/>
                </a:ext>
              </a:extLst>
            </p:cNvPr>
            <p:cNvGrpSpPr/>
            <p:nvPr/>
          </p:nvGrpSpPr>
          <p:grpSpPr>
            <a:xfrm>
              <a:off x="432000" y="2048480"/>
              <a:ext cx="9329220" cy="785655"/>
              <a:chOff x="432000" y="1986260"/>
              <a:chExt cx="9329220" cy="785655"/>
            </a:xfrm>
          </p:grpSpPr>
          <p:sp>
            <p:nvSpPr>
              <p:cNvPr id="6" name="Rectangle: Rounded Corners 5">
                <a:extLst>
                  <a:ext uri="{FF2B5EF4-FFF2-40B4-BE49-F238E27FC236}">
                    <a16:creationId xmlns:a16="http://schemas.microsoft.com/office/drawing/2014/main" id="{1A554889-A488-42F9-ACDC-59A07849BD2F}"/>
                  </a:ext>
                </a:extLst>
              </p:cNvPr>
              <p:cNvSpPr/>
              <p:nvPr/>
            </p:nvSpPr>
            <p:spPr>
              <a:xfrm>
                <a:off x="9086886" y="1986260"/>
                <a:ext cx="674334" cy="28575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highlight>
                    <a:srgbClr val="FFFF00"/>
                  </a:highlight>
                  <a:uLnTx/>
                  <a:uFillTx/>
                  <a:latin typeface="Tahoma"/>
                  <a:ea typeface="+mn-ea"/>
                  <a:cs typeface="+mn-cs"/>
                </a:endParaRPr>
              </a:p>
            </p:txBody>
          </p:sp>
          <p:sp>
            <p:nvSpPr>
              <p:cNvPr id="10" name="Rectangle: Rounded Corners 9">
                <a:extLst>
                  <a:ext uri="{FF2B5EF4-FFF2-40B4-BE49-F238E27FC236}">
                    <a16:creationId xmlns:a16="http://schemas.microsoft.com/office/drawing/2014/main" id="{7A4CA3A8-2537-4AF4-B38B-EEDF0BE6F713}"/>
                  </a:ext>
                </a:extLst>
              </p:cNvPr>
              <p:cNvSpPr/>
              <p:nvPr/>
            </p:nvSpPr>
            <p:spPr>
              <a:xfrm>
                <a:off x="432000" y="2305907"/>
                <a:ext cx="2036879" cy="466008"/>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5191DE4C-1709-4B45-9D91-B31A14FF3F37}"/>
                  </a:ext>
                </a:extLst>
              </p:cNvPr>
              <p:cNvSpPr/>
              <p:nvPr/>
            </p:nvSpPr>
            <p:spPr>
              <a:xfrm>
                <a:off x="4702051" y="1986260"/>
                <a:ext cx="515272" cy="28575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TextBox 14">
                <a:extLst>
                  <a:ext uri="{FF2B5EF4-FFF2-40B4-BE49-F238E27FC236}">
                    <a16:creationId xmlns:a16="http://schemas.microsoft.com/office/drawing/2014/main" id="{7DC4651E-8504-4BF9-AF20-E94CADF8D4E4}"/>
                  </a:ext>
                </a:extLst>
              </p:cNvPr>
              <p:cNvSpPr txBox="1"/>
              <p:nvPr/>
            </p:nvSpPr>
            <p:spPr>
              <a:xfrm>
                <a:off x="4702050" y="2494916"/>
                <a:ext cx="4953069" cy="27699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Must have a SCSC record associated to a </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CTE Capstone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course.</a:t>
                </a:r>
              </a:p>
            </p:txBody>
          </p:sp>
          <p:cxnSp>
            <p:nvCxnSpPr>
              <p:cNvPr id="17" name="Straight Arrow Connector 16">
                <a:extLst>
                  <a:ext uri="{FF2B5EF4-FFF2-40B4-BE49-F238E27FC236}">
                    <a16:creationId xmlns:a16="http://schemas.microsoft.com/office/drawing/2014/main" id="{4320FE28-DAC2-48DD-8F95-4B64A842B8E9}"/>
                  </a:ext>
                </a:extLst>
              </p:cNvPr>
              <p:cNvCxnSpPr>
                <a:cxnSpLocks/>
                <a:stCxn id="15" idx="0"/>
                <a:endCxn id="11" idx="2"/>
              </p:cNvCxnSpPr>
              <p:nvPr/>
            </p:nvCxnSpPr>
            <p:spPr>
              <a:xfrm flipH="1" flipV="1">
                <a:off x="4959687" y="2272010"/>
                <a:ext cx="2218898" cy="22290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537DC3-462F-42ED-B16D-E869C930FA61}"/>
                  </a:ext>
                </a:extLst>
              </p:cNvPr>
              <p:cNvCxnSpPr>
                <a:cxnSpLocks/>
                <a:stCxn id="15" idx="0"/>
                <a:endCxn id="6" idx="2"/>
              </p:cNvCxnSpPr>
              <p:nvPr/>
            </p:nvCxnSpPr>
            <p:spPr>
              <a:xfrm flipV="1">
                <a:off x="7178585" y="2272010"/>
                <a:ext cx="2245468" cy="22290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A3BA90-5B5A-453A-9BF0-38426364F99E}"/>
                  </a:ext>
                </a:extLst>
              </p:cNvPr>
              <p:cNvCxnSpPr>
                <a:cxnSpLocks/>
                <a:stCxn id="15" idx="1"/>
                <a:endCxn id="10" idx="3"/>
              </p:cNvCxnSpPr>
              <p:nvPr/>
            </p:nvCxnSpPr>
            <p:spPr>
              <a:xfrm flipH="1" flipV="1">
                <a:off x="2468879" y="2538911"/>
                <a:ext cx="2233171" cy="94505"/>
              </a:xfrm>
              <a:prstGeom prst="straightConnector1">
                <a:avLst/>
              </a:prstGeom>
              <a:ln w="19050">
                <a:solidFill>
                  <a:srgbClr val="FB654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3C62AD3-46C1-4C62-BA0E-C54311780C22}"/>
                </a:ext>
              </a:extLst>
            </p:cNvPr>
            <p:cNvGrpSpPr/>
            <p:nvPr/>
          </p:nvGrpSpPr>
          <p:grpSpPr>
            <a:xfrm>
              <a:off x="4820570" y="4619535"/>
              <a:ext cx="6849023" cy="1200329"/>
              <a:chOff x="4820570" y="4619535"/>
              <a:chExt cx="6849023" cy="1200329"/>
            </a:xfrm>
          </p:grpSpPr>
          <p:sp>
            <p:nvSpPr>
              <p:cNvPr id="12" name="Rectangle: Rounded Corners 11">
                <a:extLst>
                  <a:ext uri="{FF2B5EF4-FFF2-40B4-BE49-F238E27FC236}">
                    <a16:creationId xmlns:a16="http://schemas.microsoft.com/office/drawing/2014/main" id="{DFE426F8-AF0B-4B52-8387-41E08087BAB7}"/>
                  </a:ext>
                </a:extLst>
              </p:cNvPr>
              <p:cNvSpPr/>
              <p:nvPr/>
            </p:nvSpPr>
            <p:spPr>
              <a:xfrm>
                <a:off x="6794464" y="4778356"/>
                <a:ext cx="2060012" cy="441344"/>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Rounded Corners 12">
                <a:extLst>
                  <a:ext uri="{FF2B5EF4-FFF2-40B4-BE49-F238E27FC236}">
                    <a16:creationId xmlns:a16="http://schemas.microsoft.com/office/drawing/2014/main" id="{D6955884-D6EF-49C6-B791-6B96D93C35CD}"/>
                  </a:ext>
                </a:extLst>
              </p:cNvPr>
              <p:cNvSpPr/>
              <p:nvPr/>
            </p:nvSpPr>
            <p:spPr>
              <a:xfrm>
                <a:off x="4820570" y="5210257"/>
                <a:ext cx="2060012" cy="441344"/>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TextBox 25">
                <a:extLst>
                  <a:ext uri="{FF2B5EF4-FFF2-40B4-BE49-F238E27FC236}">
                    <a16:creationId xmlns:a16="http://schemas.microsoft.com/office/drawing/2014/main" id="{8179131C-A5DD-4112-BA91-335A52FFE56C}"/>
                  </a:ext>
                </a:extLst>
              </p:cNvPr>
              <p:cNvSpPr txBox="1"/>
              <p:nvPr/>
            </p:nvSpPr>
            <p:spPr>
              <a:xfrm>
                <a:off x="9345013" y="4619535"/>
                <a:ext cx="2324580" cy="120032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Arial" panose="020B0604020202020204" pitchFamily="34" charset="0"/>
                  </a:rPr>
                  <a:t>A SCTE record must be submitted reflecting the CTE pathway code.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Arial" panose="020B0604020202020204" pitchFamily="34" charset="0"/>
                  </a:rPr>
                  <a:t>Completion Academic Year must be </a:t>
                </a:r>
                <a:r>
                  <a:rPr kumimoji="0" lang="en-US" sz="1200" b="1" i="0" u="none" strike="noStrike" kern="1200" cap="none" spc="0" normalizeH="0" baseline="0" noProof="0">
                    <a:ln>
                      <a:noFill/>
                    </a:ln>
                    <a:solidFill>
                      <a:prstClr val="black"/>
                    </a:solidFill>
                    <a:effectLst/>
                    <a:uLnTx/>
                    <a:uFillTx/>
                    <a:latin typeface="Tahoma"/>
                    <a:ea typeface="+mn-ea"/>
                    <a:cs typeface="Arial" panose="020B0604020202020204" pitchFamily="34" charset="0"/>
                  </a:rPr>
                  <a:t>2025-2026.</a:t>
                </a:r>
              </a:p>
            </p:txBody>
          </p:sp>
        </p:grpSp>
      </p:grpSp>
      <p:sp>
        <p:nvSpPr>
          <p:cNvPr id="16" name="Footer Placeholder 2">
            <a:extLst>
              <a:ext uri="{FF2B5EF4-FFF2-40B4-BE49-F238E27FC236}">
                <a16:creationId xmlns:a16="http://schemas.microsoft.com/office/drawing/2014/main" id="{473D29D9-E987-8794-36CF-A37372F5661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3" name="Slide Number Placeholder 2">
            <a:extLst>
              <a:ext uri="{FF2B5EF4-FFF2-40B4-BE49-F238E27FC236}">
                <a16:creationId xmlns:a16="http://schemas.microsoft.com/office/drawing/2014/main" id="{A22B228A-F518-0498-15C5-72F0BE3D87BE}"/>
              </a:ext>
            </a:extLst>
          </p:cNvPr>
          <p:cNvSpPr>
            <a:spLocks noGrp="1"/>
          </p:cNvSpPr>
          <p:nvPr>
            <p:ph type="sldNum" sz="quarter" idx="11"/>
          </p:nvPr>
        </p:nvSpPr>
        <p:spPr/>
        <p:txBody>
          <a:bodyPr/>
          <a:lstStyle/>
          <a:p>
            <a:fld id="{4B73C415-D670-4716-A5EC-CC4D52CA2BAC}" type="slidenum">
              <a:rPr lang="en-US" noProof="0" smtClean="0"/>
              <a:pPr/>
              <a:t>34</a:t>
            </a:fld>
            <a:endParaRPr lang="en-US" noProof="0"/>
          </a:p>
        </p:txBody>
      </p:sp>
    </p:spTree>
    <p:extLst>
      <p:ext uri="{BB962C8B-B14F-4D97-AF65-F5344CB8AC3E}">
        <p14:creationId xmlns:p14="http://schemas.microsoft.com/office/powerpoint/2010/main" val="1759445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361801" y="212663"/>
            <a:ext cx="11340000" cy="432000"/>
          </a:xfrm>
        </p:spPr>
        <p:txBody>
          <a:bodyPr/>
          <a:lstStyle/>
          <a:p>
            <a:r>
              <a:rPr lang="en-US"/>
              <a:t>How CTE Non-Completers are determined </a:t>
            </a:r>
          </a:p>
        </p:txBody>
      </p:sp>
      <p:sp>
        <p:nvSpPr>
          <p:cNvPr id="14" name="Content Placeholder 2">
            <a:extLst>
              <a:ext uri="{FF2B5EF4-FFF2-40B4-BE49-F238E27FC236}">
                <a16:creationId xmlns:a16="http://schemas.microsoft.com/office/drawing/2014/main" id="{2345E517-D354-4995-8840-CAB893D54701}"/>
              </a:ext>
            </a:extLst>
          </p:cNvPr>
          <p:cNvSpPr txBox="1">
            <a:spLocks/>
          </p:cNvSpPr>
          <p:nvPr/>
        </p:nvSpPr>
        <p:spPr>
          <a:xfrm>
            <a:off x="361801" y="605997"/>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0" i="0" u="none" strike="noStrike" kern="1200" cap="none" spc="0" normalizeH="0" baseline="0" noProof="0">
                <a:ln>
                  <a:noFill/>
                </a:ln>
                <a:solidFill>
                  <a:srgbClr val="3F3F3F"/>
                </a:solidFill>
                <a:effectLst/>
                <a:uLnTx/>
                <a:uFillTx/>
                <a:latin typeface="Tahoma"/>
                <a:ea typeface="+mn-ea"/>
                <a:cs typeface="+mn-cs"/>
              </a:rPr>
              <a:t>Below are the elements that CALPADS will use to determine a student as a CTE Non-Completer participant.</a:t>
            </a:r>
          </a:p>
        </p:txBody>
      </p:sp>
      <p:grpSp>
        <p:nvGrpSpPr>
          <p:cNvPr id="16" name="Group 15" descr="Screen shots of the Course Section and CTE modals emphasizing the data required for SCTE reporting.">
            <a:extLst>
              <a:ext uri="{FF2B5EF4-FFF2-40B4-BE49-F238E27FC236}">
                <a16:creationId xmlns:a16="http://schemas.microsoft.com/office/drawing/2014/main" id="{091A7AFE-F9A2-4D46-B96A-316721264A0F}"/>
              </a:ext>
            </a:extLst>
          </p:cNvPr>
          <p:cNvGrpSpPr/>
          <p:nvPr/>
        </p:nvGrpSpPr>
        <p:grpSpPr>
          <a:xfrm>
            <a:off x="361801" y="1070151"/>
            <a:ext cx="11202473" cy="5131608"/>
            <a:chOff x="361801" y="1070151"/>
            <a:chExt cx="11202473" cy="5131608"/>
          </a:xfrm>
        </p:grpSpPr>
        <p:grpSp>
          <p:nvGrpSpPr>
            <p:cNvPr id="4" name="Group 3">
              <a:extLst>
                <a:ext uri="{FF2B5EF4-FFF2-40B4-BE49-F238E27FC236}">
                  <a16:creationId xmlns:a16="http://schemas.microsoft.com/office/drawing/2014/main" id="{AC00AE95-0F38-4E9E-972E-1D69EB91BE93}"/>
                </a:ext>
              </a:extLst>
            </p:cNvPr>
            <p:cNvGrpSpPr/>
            <p:nvPr/>
          </p:nvGrpSpPr>
          <p:grpSpPr>
            <a:xfrm>
              <a:off x="361801" y="1070151"/>
              <a:ext cx="11202473" cy="5131608"/>
              <a:chOff x="361801" y="1070151"/>
              <a:chExt cx="11202473" cy="5131608"/>
            </a:xfrm>
          </p:grpSpPr>
          <p:grpSp>
            <p:nvGrpSpPr>
              <p:cNvPr id="28" name="Group 27">
                <a:extLst>
                  <a:ext uri="{FF2B5EF4-FFF2-40B4-BE49-F238E27FC236}">
                    <a16:creationId xmlns:a16="http://schemas.microsoft.com/office/drawing/2014/main" id="{15DC29EF-5A4F-4DD3-89F5-3541E1CE2576}"/>
                  </a:ext>
                </a:extLst>
              </p:cNvPr>
              <p:cNvGrpSpPr/>
              <p:nvPr/>
            </p:nvGrpSpPr>
            <p:grpSpPr>
              <a:xfrm>
                <a:off x="361801" y="1070151"/>
                <a:ext cx="11202473" cy="5131608"/>
                <a:chOff x="361801" y="1070151"/>
                <a:chExt cx="11202473" cy="5131608"/>
              </a:xfrm>
            </p:grpSpPr>
            <p:pic>
              <p:nvPicPr>
                <p:cNvPr id="9" name="Picture 8">
                  <a:extLst>
                    <a:ext uri="{FF2B5EF4-FFF2-40B4-BE49-F238E27FC236}">
                      <a16:creationId xmlns:a16="http://schemas.microsoft.com/office/drawing/2014/main" id="{B87643E7-4554-4622-B5C8-4A092BF14BD7}"/>
                    </a:ext>
                  </a:extLst>
                </p:cNvPr>
                <p:cNvPicPr>
                  <a:picLocks noChangeAspect="1"/>
                </p:cNvPicPr>
                <p:nvPr/>
              </p:nvPicPr>
              <p:blipFill>
                <a:blip r:embed="rId3"/>
                <a:stretch>
                  <a:fillRect/>
                </a:stretch>
              </p:blipFill>
              <p:spPr>
                <a:xfrm>
                  <a:off x="4702050" y="1070151"/>
                  <a:ext cx="6862224" cy="1221963"/>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D9611D73-51AA-4349-B8F9-F4BB6346C0C4}"/>
                    </a:ext>
                  </a:extLst>
                </p:cNvPr>
                <p:cNvPicPr>
                  <a:picLocks noChangeAspect="1"/>
                </p:cNvPicPr>
                <p:nvPr/>
              </p:nvPicPr>
              <p:blipFill>
                <a:blip r:embed="rId4"/>
                <a:stretch>
                  <a:fillRect/>
                </a:stretch>
              </p:blipFill>
              <p:spPr>
                <a:xfrm>
                  <a:off x="361801" y="1073764"/>
                  <a:ext cx="4231531" cy="5127995"/>
                </a:xfrm>
                <a:prstGeom prst="rect">
                  <a:avLst/>
                </a:prstGeom>
                <a:effectLst>
                  <a:outerShdw blurRad="63500" algn="ctr" rotWithShape="0">
                    <a:prstClr val="black">
                      <a:alpha val="40000"/>
                    </a:prstClr>
                  </a:outerShdw>
                </a:effectLst>
              </p:spPr>
            </p:pic>
          </p:grpSp>
          <p:sp>
            <p:nvSpPr>
              <p:cNvPr id="21" name="Title 1">
                <a:extLst>
                  <a:ext uri="{FF2B5EF4-FFF2-40B4-BE49-F238E27FC236}">
                    <a16:creationId xmlns:a16="http://schemas.microsoft.com/office/drawing/2014/main" id="{1CFA9836-8CD2-4185-B507-016C89577F20}"/>
                  </a:ext>
                </a:extLst>
              </p:cNvPr>
              <p:cNvSpPr txBox="1">
                <a:spLocks/>
              </p:cNvSpPr>
              <p:nvPr/>
            </p:nvSpPr>
            <p:spPr>
              <a:xfrm>
                <a:off x="3168000" y="1247235"/>
                <a:ext cx="120821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150" normalizeH="0" baseline="0" noProof="0">
                    <a:ln>
                      <a:noFill/>
                    </a:ln>
                    <a:solidFill>
                      <a:srgbClr val="555FAD"/>
                    </a:solidFill>
                    <a:effectLst/>
                    <a:uLnTx/>
                    <a:uFillTx/>
                    <a:latin typeface="Arial Black"/>
                    <a:ea typeface="+mj-ea"/>
                    <a:cs typeface="+mj-cs"/>
                  </a:rPr>
                  <a:t>SCSC Record</a:t>
                </a:r>
              </a:p>
            </p:txBody>
          </p:sp>
        </p:grpSp>
        <p:grpSp>
          <p:nvGrpSpPr>
            <p:cNvPr id="25" name="Group 24">
              <a:extLst>
                <a:ext uri="{FF2B5EF4-FFF2-40B4-BE49-F238E27FC236}">
                  <a16:creationId xmlns:a16="http://schemas.microsoft.com/office/drawing/2014/main" id="{3B9D83FB-5CFE-4EA1-9CE6-033460166D96}"/>
                </a:ext>
              </a:extLst>
            </p:cNvPr>
            <p:cNvGrpSpPr/>
            <p:nvPr/>
          </p:nvGrpSpPr>
          <p:grpSpPr>
            <a:xfrm>
              <a:off x="432000" y="1687539"/>
              <a:ext cx="10886788" cy="1254837"/>
              <a:chOff x="432000" y="1687539"/>
              <a:chExt cx="10886788" cy="1254837"/>
            </a:xfrm>
          </p:grpSpPr>
          <p:sp>
            <p:nvSpPr>
              <p:cNvPr id="6" name="Rectangle: Rounded Corners 5">
                <a:extLst>
                  <a:ext uri="{FF2B5EF4-FFF2-40B4-BE49-F238E27FC236}">
                    <a16:creationId xmlns:a16="http://schemas.microsoft.com/office/drawing/2014/main" id="{1A554889-A488-42F9-ACDC-59A07849BD2F}"/>
                  </a:ext>
                </a:extLst>
              </p:cNvPr>
              <p:cNvSpPr/>
              <p:nvPr/>
            </p:nvSpPr>
            <p:spPr>
              <a:xfrm>
                <a:off x="8515350" y="1687539"/>
                <a:ext cx="638175" cy="399818"/>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highlight>
                    <a:srgbClr val="FFFF00"/>
                  </a:highlight>
                  <a:uLnTx/>
                  <a:uFillTx/>
                  <a:latin typeface="Tahoma"/>
                  <a:ea typeface="+mn-ea"/>
                  <a:cs typeface="+mn-cs"/>
                </a:endParaRPr>
              </a:p>
            </p:txBody>
          </p:sp>
          <p:sp>
            <p:nvSpPr>
              <p:cNvPr id="10" name="Rectangle: Rounded Corners 9">
                <a:extLst>
                  <a:ext uri="{FF2B5EF4-FFF2-40B4-BE49-F238E27FC236}">
                    <a16:creationId xmlns:a16="http://schemas.microsoft.com/office/drawing/2014/main" id="{7A4CA3A8-2537-4AF4-B38B-EEDF0BE6F713}"/>
                  </a:ext>
                </a:extLst>
              </p:cNvPr>
              <p:cNvSpPr/>
              <p:nvPr/>
            </p:nvSpPr>
            <p:spPr>
              <a:xfrm>
                <a:off x="432000" y="2336396"/>
                <a:ext cx="2051413" cy="388211"/>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5191DE4C-1709-4B45-9D91-B31A14FF3F37}"/>
                  </a:ext>
                </a:extLst>
              </p:cNvPr>
              <p:cNvSpPr/>
              <p:nvPr/>
            </p:nvSpPr>
            <p:spPr>
              <a:xfrm>
                <a:off x="4657657" y="1687539"/>
                <a:ext cx="519740" cy="36000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TextBox 14">
                <a:extLst>
                  <a:ext uri="{FF2B5EF4-FFF2-40B4-BE49-F238E27FC236}">
                    <a16:creationId xmlns:a16="http://schemas.microsoft.com/office/drawing/2014/main" id="{7DC4651E-8504-4BF9-AF20-E94CADF8D4E4}"/>
                  </a:ext>
                </a:extLst>
              </p:cNvPr>
              <p:cNvSpPr txBox="1"/>
              <p:nvPr/>
            </p:nvSpPr>
            <p:spPr>
              <a:xfrm>
                <a:off x="4702049" y="2480711"/>
                <a:ext cx="6616739" cy="461665"/>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CTE Pathway Participants: Must have a SCSC record associated to a CTE course that is identified as Intro or Concentrator course</a:t>
                </a:r>
              </a:p>
            </p:txBody>
          </p:sp>
          <p:cxnSp>
            <p:nvCxnSpPr>
              <p:cNvPr id="17" name="Straight Arrow Connector 16">
                <a:extLst>
                  <a:ext uri="{FF2B5EF4-FFF2-40B4-BE49-F238E27FC236}">
                    <a16:creationId xmlns:a16="http://schemas.microsoft.com/office/drawing/2014/main" id="{4320FE28-DAC2-48DD-8F95-4B64A842B8E9}"/>
                  </a:ext>
                </a:extLst>
              </p:cNvPr>
              <p:cNvCxnSpPr>
                <a:cxnSpLocks/>
                <a:stCxn id="15" idx="0"/>
                <a:endCxn id="11" idx="2"/>
              </p:cNvCxnSpPr>
              <p:nvPr/>
            </p:nvCxnSpPr>
            <p:spPr>
              <a:xfrm flipH="1" flipV="1">
                <a:off x="4917527" y="2047539"/>
                <a:ext cx="3092892" cy="43317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537DC3-462F-42ED-B16D-E869C930FA61}"/>
                  </a:ext>
                </a:extLst>
              </p:cNvPr>
              <p:cNvCxnSpPr>
                <a:cxnSpLocks/>
                <a:stCxn id="15" idx="0"/>
                <a:endCxn id="6" idx="2"/>
              </p:cNvCxnSpPr>
              <p:nvPr/>
            </p:nvCxnSpPr>
            <p:spPr>
              <a:xfrm flipV="1">
                <a:off x="8010419" y="2087357"/>
                <a:ext cx="824019" cy="3933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A3BA90-5B5A-453A-9BF0-38426364F99E}"/>
                  </a:ext>
                </a:extLst>
              </p:cNvPr>
              <p:cNvCxnSpPr>
                <a:cxnSpLocks/>
                <a:stCxn id="15" idx="1"/>
                <a:endCxn id="10" idx="3"/>
              </p:cNvCxnSpPr>
              <p:nvPr/>
            </p:nvCxnSpPr>
            <p:spPr>
              <a:xfrm flipH="1" flipV="1">
                <a:off x="2483413" y="2530502"/>
                <a:ext cx="2218636" cy="181042"/>
              </a:xfrm>
              <a:prstGeom prst="straightConnector1">
                <a:avLst/>
              </a:prstGeom>
              <a:ln w="19050">
                <a:solidFill>
                  <a:srgbClr val="FB654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F8B50952-9992-4AC8-9850-9B26552A645A}"/>
              </a:ext>
            </a:extLst>
          </p:cNvPr>
          <p:cNvSpPr txBox="1"/>
          <p:nvPr/>
        </p:nvSpPr>
        <p:spPr>
          <a:xfrm>
            <a:off x="4702048" y="3148340"/>
            <a:ext cx="6616739" cy="27699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Non-CTE Pathway Participants: Must have a SCSC record associated to any CTE course.</a:t>
            </a:r>
          </a:p>
        </p:txBody>
      </p:sp>
      <p:sp>
        <p:nvSpPr>
          <p:cNvPr id="7" name="Footer Placeholder 2">
            <a:extLst>
              <a:ext uri="{FF2B5EF4-FFF2-40B4-BE49-F238E27FC236}">
                <a16:creationId xmlns:a16="http://schemas.microsoft.com/office/drawing/2014/main" id="{E1BE6379-1BA6-2ABB-8E6F-4FE397A2CE8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3" name="Slide Number Placeholder 2">
            <a:extLst>
              <a:ext uri="{FF2B5EF4-FFF2-40B4-BE49-F238E27FC236}">
                <a16:creationId xmlns:a16="http://schemas.microsoft.com/office/drawing/2014/main" id="{8457FAD9-1D34-C25C-A437-DB1E33B9C7FD}"/>
              </a:ext>
            </a:extLst>
          </p:cNvPr>
          <p:cNvSpPr>
            <a:spLocks noGrp="1"/>
          </p:cNvSpPr>
          <p:nvPr>
            <p:ph type="sldNum" sz="quarter" idx="11"/>
          </p:nvPr>
        </p:nvSpPr>
        <p:spPr/>
        <p:txBody>
          <a:bodyPr/>
          <a:lstStyle/>
          <a:p>
            <a:fld id="{4B73C415-D670-4716-A5EC-CC4D52CA2BAC}" type="slidenum">
              <a:rPr lang="en-US" noProof="0" smtClean="0"/>
              <a:pPr/>
              <a:t>35</a:t>
            </a:fld>
            <a:endParaRPr lang="en-US" noProof="0"/>
          </a:p>
        </p:txBody>
      </p:sp>
    </p:spTree>
    <p:extLst>
      <p:ext uri="{BB962C8B-B14F-4D97-AF65-F5344CB8AC3E}">
        <p14:creationId xmlns:p14="http://schemas.microsoft.com/office/powerpoint/2010/main" val="1482404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Work-Based Learning </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74F5E27-C013-46BF-BF8B-955F6183E9D4}"/>
              </a:ext>
            </a:extLst>
          </p:cNvPr>
          <p:cNvSpPr txBox="1"/>
          <p:nvPr/>
        </p:nvSpPr>
        <p:spPr>
          <a:xfrm>
            <a:off x="6394000" y="791389"/>
            <a:ext cx="4974545" cy="3736407"/>
          </a:xfrm>
          <a:prstGeom prst="rect">
            <a:avLst/>
          </a:prstGeom>
          <a:noFill/>
        </p:spPr>
        <p:txBody>
          <a:bodyPr wrap="square">
            <a:spAutoFit/>
          </a:bodyPr>
          <a:lstStyle/>
          <a:p>
            <a:pPr marL="54769" marR="0" lvl="0" indent="0" algn="l" defTabSz="914400" rtl="0" eaLnBrk="1" fontAlgn="base" latinLnBrk="0" hangingPunct="1">
              <a:lnSpc>
                <a:spcPct val="90000"/>
              </a:lnSpc>
              <a:spcBef>
                <a:spcPct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must submit work-based learning data that will provide additional opportunities for students (</a:t>
            </a:r>
            <a:r>
              <a:rPr lang="en-US" sz="1800" dirty="0">
                <a:effectLst/>
                <a:latin typeface="Arial" panose="020B0604020202020204" pitchFamily="34" charset="0"/>
                <a:ea typeface="Calibri" panose="020F0502020204030204" pitchFamily="34" charset="0"/>
              </a:rPr>
              <a:t>grades 9-12</a:t>
            </a:r>
            <a:r>
              <a:rPr kumimoji="0" lang="en-US" sz="1800" b="0" i="0" u="none" strike="noStrike" kern="1200" cap="none" spc="0" normalizeH="0" baseline="0" noProof="0" dirty="0">
                <a:ln>
                  <a:noFill/>
                </a:ln>
                <a:solidFill>
                  <a:prstClr val="black"/>
                </a:solidFill>
                <a:effectLst/>
                <a:uLnTx/>
                <a:uFillTx/>
                <a:latin typeface="Tahoma"/>
                <a:ea typeface="+mn-ea"/>
                <a:cs typeface="+mn-cs"/>
              </a:rPr>
              <a:t>) to demonstrate their preparedness for college/career through the College/Career Indicator (CCI) on the California School Dashboard.</a:t>
            </a:r>
          </a:p>
          <a:p>
            <a:pPr marL="54769" marR="0" lvl="0" indent="0" algn="l" defTabSz="914400" rtl="0" eaLnBrk="1" fontAlgn="base" latinLnBrk="0" hangingPunct="1">
              <a:lnSpc>
                <a:spcPct val="90000"/>
              </a:lnSpc>
              <a:spcBef>
                <a:spcPct val="0"/>
              </a:spcBef>
              <a:spcAft>
                <a:spcPts val="300"/>
              </a:spcAft>
              <a:buClrTx/>
              <a:buSzTx/>
              <a:buFontTx/>
              <a:buNone/>
              <a:tabLst/>
              <a:defRPr/>
            </a:pPr>
            <a:endParaRPr lang="en-US" dirty="0">
              <a:solidFill>
                <a:prstClr val="black"/>
              </a:solidFill>
              <a:latin typeface="Tahoma"/>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There are twelve work-based learning programs/activities that LEAs should track and report to CALPADS on the WBLR file.</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800" u="none" strike="noStrike" kern="1200" cap="none" spc="0" normalizeH="0" baseline="0" noProof="0" dirty="0">
              <a:ln>
                <a:noFill/>
              </a:ln>
              <a:solidFill>
                <a:srgbClr val="000000"/>
              </a:solidFill>
              <a:uLnTx/>
              <a:uFillTx/>
              <a:latin typeface="Helvetica Neue"/>
              <a:ea typeface="+mn-ea"/>
              <a:cs typeface="+mn-cs"/>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 WBLR </a:t>
            </a:r>
            <a:r>
              <a:rPr lang="en-US" sz="1800" dirty="0">
                <a:effectLst/>
                <a:latin typeface="Arial" panose="020B0604020202020204" pitchFamily="34" charset="0"/>
                <a:ea typeface="Calibri" panose="020F0502020204030204" pitchFamily="34" charset="0"/>
              </a:rPr>
              <a:t>uses the Replacement processing method by Academic Year and School of Attendance and is used for batch processing.</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6" name="Picture Placeholder 5">
            <a:extLst>
              <a:ext uri="{FF2B5EF4-FFF2-40B4-BE49-F238E27FC236}">
                <a16:creationId xmlns:a16="http://schemas.microsoft.com/office/drawing/2014/main" id="{ED45F087-A06E-4F1D-BEC2-3B5DD91FCEA9}"/>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978" b="15978"/>
          <a:stretch>
            <a:fillRect/>
          </a:stretch>
        </p:blipFill>
        <p:spPr/>
      </p:pic>
      <p:sp>
        <p:nvSpPr>
          <p:cNvPr id="2" name="Slide Number Placeholder 1">
            <a:extLst>
              <a:ext uri="{FF2B5EF4-FFF2-40B4-BE49-F238E27FC236}">
                <a16:creationId xmlns:a16="http://schemas.microsoft.com/office/drawing/2014/main" id="{4A31C3CB-CB1A-46E3-CF0B-8E5A9ADA180A}"/>
              </a:ext>
            </a:extLst>
          </p:cNvPr>
          <p:cNvSpPr>
            <a:spLocks noGrp="1"/>
          </p:cNvSpPr>
          <p:nvPr>
            <p:ph type="sldNum" sz="quarter" idx="11"/>
          </p:nvPr>
        </p:nvSpPr>
        <p:spPr/>
        <p:txBody>
          <a:bodyPr/>
          <a:lstStyle/>
          <a:p>
            <a:fld id="{4B73C415-D670-4716-A5EC-CC4D52CA2BAC}" type="slidenum">
              <a:rPr lang="en-US" noProof="0" smtClean="0"/>
              <a:pPr/>
              <a:t>36</a:t>
            </a:fld>
            <a:endParaRPr lang="en-US" noProof="0"/>
          </a:p>
        </p:txBody>
      </p:sp>
    </p:spTree>
    <p:extLst>
      <p:ext uri="{BB962C8B-B14F-4D97-AF65-F5344CB8AC3E}">
        <p14:creationId xmlns:p14="http://schemas.microsoft.com/office/powerpoint/2010/main" val="3048157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6E86C1-85F0-FBEB-2844-2DDD5185084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17" name="Title 16">
            <a:extLst>
              <a:ext uri="{FF2B5EF4-FFF2-40B4-BE49-F238E27FC236}">
                <a16:creationId xmlns:a16="http://schemas.microsoft.com/office/drawing/2014/main" id="{FEDEED87-796C-4C56-88B8-857FC3858EB7}"/>
              </a:ext>
            </a:extLst>
          </p:cNvPr>
          <p:cNvSpPr>
            <a:spLocks noGrp="1"/>
          </p:cNvSpPr>
          <p:nvPr>
            <p:ph type="title" idx="4294967295"/>
          </p:nvPr>
        </p:nvSpPr>
        <p:spPr>
          <a:xfrm>
            <a:off x="852488" y="268288"/>
            <a:ext cx="11339512" cy="433387"/>
          </a:xfrm>
        </p:spPr>
        <p:txBody>
          <a:bodyPr>
            <a:noAutofit/>
          </a:bodyPr>
          <a:lstStyle/>
          <a:p>
            <a:r>
              <a:rPr lang="en-US">
                <a:latin typeface="Arial Black" panose="020B0A04020102020204" pitchFamily="34" charset="0"/>
              </a:rPr>
              <a:t>WBLR Data Collected</a:t>
            </a:r>
          </a:p>
        </p:txBody>
      </p:sp>
      <p:sp>
        <p:nvSpPr>
          <p:cNvPr id="18" name="Content Placeholder 17">
            <a:extLst>
              <a:ext uri="{FF2B5EF4-FFF2-40B4-BE49-F238E27FC236}">
                <a16:creationId xmlns:a16="http://schemas.microsoft.com/office/drawing/2014/main" id="{384B4735-DF5C-42F0-B4A0-04C46C39EE1A}"/>
              </a:ext>
            </a:extLst>
          </p:cNvPr>
          <p:cNvSpPr>
            <a:spLocks noGrp="1"/>
          </p:cNvSpPr>
          <p:nvPr>
            <p:ph idx="4294967295"/>
          </p:nvPr>
        </p:nvSpPr>
        <p:spPr>
          <a:xfrm>
            <a:off x="745066" y="1267269"/>
            <a:ext cx="5350934" cy="4037012"/>
          </a:xfrm>
        </p:spPr>
        <p:txBody>
          <a:bodyPr vert="horz" lIns="0" tIns="0" rIns="0" bIns="0" rtlCol="0" anchor="t">
            <a:noAutofit/>
          </a:bodyPr>
          <a:lstStyle/>
          <a:p>
            <a:r>
              <a:rPr lang="en-US" sz="1600"/>
              <a:t>LEAs </a:t>
            </a:r>
            <a:r>
              <a:rPr lang="en-US" sz="1600">
                <a:effectLst/>
              </a:rPr>
              <a:t>are required to submit work-based learning completion information for:</a:t>
            </a:r>
          </a:p>
          <a:p>
            <a:pPr lvl="2"/>
            <a:r>
              <a:rPr lang="en-US">
                <a:effectLst/>
              </a:rPr>
              <a:t> </a:t>
            </a:r>
            <a:r>
              <a:rPr lang="en-US" sz="1400">
                <a:effectLst/>
              </a:rPr>
              <a:t>A</a:t>
            </a:r>
            <a:r>
              <a:rPr lang="en-US" sz="1400">
                <a:solidFill>
                  <a:schemeClr val="tx1"/>
                </a:solidFill>
                <a:effectLst/>
                <a:latin typeface="Arial" panose="020B0604020202020204" pitchFamily="34" charset="0"/>
                <a:ea typeface="Calibri" panose="020F0502020204030204" pitchFamily="34" charset="0"/>
              </a:rPr>
              <a:t>ll students that complete an internship</a:t>
            </a:r>
            <a:r>
              <a:rPr lang="en-US" sz="1400">
                <a:solidFill>
                  <a:schemeClr val="tx1"/>
                </a:solidFill>
              </a:rPr>
              <a:t> </a:t>
            </a:r>
            <a:endParaRPr lang="en-US" sz="1400">
              <a:solidFill>
                <a:schemeClr val="tx1"/>
              </a:solidFill>
              <a:effectLst/>
            </a:endParaRPr>
          </a:p>
          <a:p>
            <a:pPr lvl="2"/>
            <a:r>
              <a:rPr lang="en-US" sz="1400">
                <a:effectLst/>
              </a:rPr>
              <a:t>Include all Work-Based Learning completion for students enrolled at any time during the Reporting Year</a:t>
            </a:r>
          </a:p>
          <a:p>
            <a:pPr lvl="2"/>
            <a:r>
              <a:rPr lang="en-US" sz="1400"/>
              <a:t>Data will come from SIS but gathered by a team of CTE, SPED and CALPADS coordinators</a:t>
            </a:r>
          </a:p>
          <a:p>
            <a:r>
              <a:rPr lang="en-US" sz="1600"/>
              <a:t>LEA Admins will need to assign the</a:t>
            </a:r>
            <a:r>
              <a:rPr lang="en-US" sz="1600" b="1"/>
              <a:t> WBLR Edit, View, and Extract </a:t>
            </a:r>
            <a:r>
              <a:rPr lang="en-US" sz="1600"/>
              <a:t>roles to account and other user accounts. SELPAs will need to request the state to add the </a:t>
            </a:r>
            <a:r>
              <a:rPr lang="en-US" sz="1600" b="1"/>
              <a:t>WBLR Extract </a:t>
            </a:r>
            <a:r>
              <a:rPr lang="en-US" sz="1600"/>
              <a:t>role to their account.  </a:t>
            </a:r>
          </a:p>
        </p:txBody>
      </p:sp>
      <p:pic>
        <p:nvPicPr>
          <p:cNvPr id="20" name="Picture 19" descr="Image of magnifying glass">
            <a:extLst>
              <a:ext uri="{FF2B5EF4-FFF2-40B4-BE49-F238E27FC236}">
                <a16:creationId xmlns:a16="http://schemas.microsoft.com/office/drawing/2014/main" id="{30AD0204-5379-4288-B6B8-F7A312DB87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91424" y="1342029"/>
            <a:ext cx="4036621" cy="4036621"/>
          </a:xfrm>
          <a:prstGeom prst="rect">
            <a:avLst/>
          </a:prstGeom>
        </p:spPr>
      </p:pic>
      <p:sp>
        <p:nvSpPr>
          <p:cNvPr id="7" name="Rectangle 6">
            <a:extLst>
              <a:ext uri="{FF2B5EF4-FFF2-40B4-BE49-F238E27FC236}">
                <a16:creationId xmlns:a16="http://schemas.microsoft.com/office/drawing/2014/main" id="{A1A7E128-79E2-6F45-818A-E48D7510780A}"/>
              </a:ext>
              <a:ext uri="{C183D7F6-B498-43B3-948B-1728B52AA6E4}">
                <adec:decorative xmlns:adec="http://schemas.microsoft.com/office/drawing/2017/decorative" val="1"/>
              </a:ext>
            </a:extLst>
          </p:cNvPr>
          <p:cNvSpPr/>
          <p:nvPr/>
        </p:nvSpPr>
        <p:spPr>
          <a:xfrm>
            <a:off x="1181100" y="7141217"/>
            <a:ext cx="12192000" cy="421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Slide Number Placeholder 5">
            <a:extLst>
              <a:ext uri="{FF2B5EF4-FFF2-40B4-BE49-F238E27FC236}">
                <a16:creationId xmlns:a16="http://schemas.microsoft.com/office/drawing/2014/main" id="{1E1305A2-C2F3-D847-8240-A2C7A6FCA127}"/>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2" name="Group 1">
            <a:extLst>
              <a:ext uri="{FF2B5EF4-FFF2-40B4-BE49-F238E27FC236}">
                <a16:creationId xmlns:a16="http://schemas.microsoft.com/office/drawing/2014/main" id="{78EE447A-3ED1-4BEB-A253-8D4ECB1B2E7E}"/>
              </a:ext>
              <a:ext uri="{C183D7F6-B498-43B3-948B-1728B52AA6E4}">
                <adec:decorative xmlns:adec="http://schemas.microsoft.com/office/drawing/2017/decorative" val="1"/>
              </a:ext>
            </a:extLst>
          </p:cNvPr>
          <p:cNvGrpSpPr/>
          <p:nvPr/>
        </p:nvGrpSpPr>
        <p:grpSpPr>
          <a:xfrm>
            <a:off x="245806" y="5785529"/>
            <a:ext cx="11458439" cy="393192"/>
            <a:chOff x="198181" y="5846368"/>
            <a:chExt cx="11458439" cy="393192"/>
          </a:xfrm>
          <a:solidFill>
            <a:srgbClr val="F7EDF0"/>
          </a:solidFill>
        </p:grpSpPr>
        <p:sp>
          <p:nvSpPr>
            <p:cNvPr id="6" name="TextBox 5">
              <a:extLst>
                <a:ext uri="{FF2B5EF4-FFF2-40B4-BE49-F238E27FC236}">
                  <a16:creationId xmlns:a16="http://schemas.microsoft.com/office/drawing/2014/main" id="{9E72E167-42B2-41D1-AC18-5F36C5E8FA61}"/>
                </a:ext>
              </a:extLst>
            </p:cNvPr>
            <p:cNvSpPr txBox="1"/>
            <p:nvPr/>
          </p:nvSpPr>
          <p:spPr>
            <a:xfrm>
              <a:off x="198181" y="5846368"/>
              <a:ext cx="11458439" cy="369332"/>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Reference Available: 	</a:t>
              </a:r>
              <a:r>
                <a:rPr kumimoji="0" lang="en-US" sz="1600" b="0" i="0" u="none" strike="noStrike" kern="1200" cap="none" spc="0" normalizeH="0" baseline="0" noProof="0">
                  <a:ln>
                    <a:noFill/>
                  </a:ln>
                  <a:solidFill>
                    <a:prstClr val="black"/>
                  </a:solidFill>
                  <a:effectLst/>
                  <a:uLnTx/>
                  <a:uFillTx/>
                  <a:latin typeface="Tahoma"/>
                  <a:ea typeface="+mn-ea"/>
                  <a:cs typeface="+mn-cs"/>
                </a:rPr>
                <a:t>CALPADS Flash 184 &amp; 229</a:t>
              </a:r>
              <a:r>
                <a:rPr kumimoji="0" lang="en-US" sz="1800" b="0" i="0" u="none" strike="noStrike" kern="1200" cap="none" spc="0" normalizeH="0" baseline="0" noProof="0">
                  <a:ln>
                    <a:noFill/>
                  </a:ln>
                  <a:solidFill>
                    <a:prstClr val="black"/>
                  </a:solidFill>
                  <a:effectLst/>
                  <a:uLnTx/>
                  <a:uFillTx/>
                  <a:latin typeface="Tahoma"/>
                  <a:ea typeface="+mn-ea"/>
                  <a:cs typeface="+mn-cs"/>
                </a:rPr>
                <a:t>	          </a:t>
              </a:r>
              <a:r>
                <a:rPr kumimoji="0" lang="en-US" sz="1600" b="0" i="0" u="none" strike="noStrike" kern="1200" cap="none" spc="0" normalizeH="0" baseline="0" noProof="0">
                  <a:ln>
                    <a:noFill/>
                  </a:ln>
                  <a:solidFill>
                    <a:prstClr val="black"/>
                  </a:solidFill>
                  <a:effectLst/>
                  <a:uLnTx/>
                  <a:uFillTx/>
                  <a:latin typeface="Tahoma"/>
                  <a:ea typeface="+mn-ea"/>
                  <a:cs typeface="+mn-cs"/>
                </a:rPr>
                <a:t>WBRL Data Population 	        CALPADS User Manual  </a:t>
              </a:r>
            </a:p>
          </p:txBody>
        </p:sp>
        <p:pic>
          <p:nvPicPr>
            <p:cNvPr id="10" name="Picture 9" descr="A picture containing text, clipart&#10;&#10;Description automatically generated">
              <a:extLst>
                <a:ext uri="{FF2B5EF4-FFF2-40B4-BE49-F238E27FC236}">
                  <a16:creationId xmlns:a16="http://schemas.microsoft.com/office/drawing/2014/main" id="{CEB2616D-0182-4C83-B237-A37C5A2EC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257" y="5846368"/>
              <a:ext cx="393192" cy="393192"/>
            </a:xfrm>
            <a:prstGeom prst="rect">
              <a:avLst/>
            </a:prstGeom>
            <a:grpFill/>
          </p:spPr>
        </p:pic>
      </p:grpSp>
      <p:sp>
        <p:nvSpPr>
          <p:cNvPr id="4" name="Slide Number Placeholder 3">
            <a:extLst>
              <a:ext uri="{FF2B5EF4-FFF2-40B4-BE49-F238E27FC236}">
                <a16:creationId xmlns:a16="http://schemas.microsoft.com/office/drawing/2014/main" id="{0C2C505D-6126-3D4C-4397-13D528B880E0}"/>
              </a:ext>
            </a:extLst>
          </p:cNvPr>
          <p:cNvSpPr>
            <a:spLocks noGrp="1"/>
          </p:cNvSpPr>
          <p:nvPr>
            <p:ph type="sldNum" sz="quarter" idx="11"/>
          </p:nvPr>
        </p:nvSpPr>
        <p:spPr/>
        <p:txBody>
          <a:bodyPr/>
          <a:lstStyle/>
          <a:p>
            <a:fld id="{4B73C415-D670-4716-A5EC-CC4D52CA2BAC}" type="slidenum">
              <a:rPr lang="en-US" noProof="0" smtClean="0"/>
              <a:pPr/>
              <a:t>37</a:t>
            </a:fld>
            <a:endParaRPr lang="en-US" noProof="0"/>
          </a:p>
        </p:txBody>
      </p:sp>
    </p:spTree>
    <p:extLst>
      <p:ext uri="{BB962C8B-B14F-4D97-AF65-F5344CB8AC3E}">
        <p14:creationId xmlns:p14="http://schemas.microsoft.com/office/powerpoint/2010/main" val="1062179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76A5-F62F-45E2-A9AF-12D5A99C6F85}"/>
              </a:ext>
            </a:extLst>
          </p:cNvPr>
          <p:cNvSpPr>
            <a:spLocks noGrp="1"/>
          </p:cNvSpPr>
          <p:nvPr>
            <p:ph type="title"/>
          </p:nvPr>
        </p:nvSpPr>
        <p:spPr>
          <a:xfrm>
            <a:off x="432000" y="384711"/>
            <a:ext cx="3505495" cy="1622321"/>
          </a:xfrm>
        </p:spPr>
        <p:txBody>
          <a:bodyPr vert="horz" lIns="91440" tIns="45720" rIns="91440" bIns="45720" rtlCol="0" anchor="ctr">
            <a:normAutofit/>
          </a:bodyPr>
          <a:lstStyle/>
          <a:p>
            <a:r>
              <a:rPr lang="en-US">
                <a:latin typeface="Arial Black" panose="020B0A04020102020204" pitchFamily="34" charset="0"/>
              </a:rPr>
              <a:t>Work-Based Learning Type Code</a:t>
            </a:r>
          </a:p>
        </p:txBody>
      </p:sp>
      <p:sp>
        <p:nvSpPr>
          <p:cNvPr id="3" name="Footer Placeholder 2">
            <a:extLst>
              <a:ext uri="{FF2B5EF4-FFF2-40B4-BE49-F238E27FC236}">
                <a16:creationId xmlns:a16="http://schemas.microsoft.com/office/drawing/2014/main" id="{683C7A4F-0CAC-12D2-91A1-61A4F45580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5" name="TextBox 4">
            <a:extLst>
              <a:ext uri="{FF2B5EF4-FFF2-40B4-BE49-F238E27FC236}">
                <a16:creationId xmlns:a16="http://schemas.microsoft.com/office/drawing/2014/main" id="{B93DD585-2328-489E-8817-0D5B8DD47F79}"/>
              </a:ext>
            </a:extLst>
          </p:cNvPr>
          <p:cNvSpPr txBox="1"/>
          <p:nvPr/>
        </p:nvSpPr>
        <p:spPr>
          <a:xfrm>
            <a:off x="432000" y="2144039"/>
            <a:ext cx="3946358" cy="3785419"/>
          </a:xfrm>
          <a:prstGeom prst="rect">
            <a:avLst/>
          </a:prstGeom>
        </p:spPr>
        <p:txBody>
          <a:bodyPr vert="horz" lIns="91440" tIns="45720" rIns="91440" bIns="45720" rtlCol="0">
            <a:normAutofit/>
          </a:bodyPr>
          <a:lstStyle/>
          <a:p>
            <a:pPr>
              <a:lnSpc>
                <a:spcPct val="90000"/>
              </a:lnSpc>
              <a:spcAft>
                <a:spcPts val="600"/>
              </a:spcAft>
            </a:pPr>
            <a:r>
              <a:rPr lang="en-US" sz="2000" b="0" i="0" u="none" strike="noStrike">
                <a:effectLst/>
              </a:rPr>
              <a:t>The Work-Based Learning Type Code</a:t>
            </a:r>
            <a:r>
              <a:rPr lang="en-US" sz="2000"/>
              <a:t> </a:t>
            </a:r>
            <a:r>
              <a:rPr lang="en-US" sz="2000" b="0" i="0" u="none" strike="noStrike">
                <a:effectLst/>
              </a:rPr>
              <a:t>represents the work-based learning that the student completed during the academic year. </a:t>
            </a:r>
          </a:p>
          <a:p>
            <a:pPr marL="342900" indent="-228600">
              <a:lnSpc>
                <a:spcPct val="90000"/>
              </a:lnSpc>
              <a:spcAft>
                <a:spcPts val="600"/>
              </a:spcAft>
              <a:buFont typeface="Arial" panose="020B0604020202020204" pitchFamily="34" charset="0"/>
              <a:buChar char="•"/>
            </a:pPr>
            <a:r>
              <a:rPr lang="en-US" sz="2000" b="0" i="0" u="none" strike="noStrike">
                <a:effectLst/>
              </a:rPr>
              <a:t>Students may have multiple</a:t>
            </a:r>
            <a:r>
              <a:rPr lang="en-US" sz="2000"/>
              <a:t> </a:t>
            </a:r>
            <a:r>
              <a:rPr lang="en-US" sz="2000" b="0" i="0" u="none" strike="noStrike">
                <a:effectLst/>
              </a:rPr>
              <a:t>work-based learning codes </a:t>
            </a:r>
          </a:p>
          <a:p>
            <a:pPr marL="342900" indent="-228600">
              <a:lnSpc>
                <a:spcPct val="90000"/>
              </a:lnSpc>
              <a:spcAft>
                <a:spcPts val="600"/>
              </a:spcAft>
              <a:buFont typeface="Arial" panose="020B0604020202020204" pitchFamily="34" charset="0"/>
              <a:buChar char="•"/>
            </a:pPr>
            <a:r>
              <a:rPr lang="en-US" sz="2000"/>
              <a:t>Include summer work-based learning</a:t>
            </a:r>
          </a:p>
          <a:p>
            <a:pPr marL="342900" indent="-228600">
              <a:lnSpc>
                <a:spcPct val="90000"/>
              </a:lnSpc>
              <a:spcAft>
                <a:spcPts val="600"/>
              </a:spcAft>
              <a:buFont typeface="Arial" panose="020B0604020202020204" pitchFamily="34" charset="0"/>
              <a:buChar char="•"/>
            </a:pPr>
            <a:r>
              <a:rPr lang="en-US" sz="2000"/>
              <a:t>Exclude </a:t>
            </a:r>
            <a:r>
              <a:rPr lang="en-US" sz="2000" b="0" i="0" u="none" strike="noStrike">
                <a:effectLst/>
              </a:rPr>
              <a:t>summer internships that occur after the student has graduated</a:t>
            </a:r>
            <a:endParaRPr lang="en-US" sz="2000"/>
          </a:p>
        </p:txBody>
      </p:sp>
      <p:grpSp>
        <p:nvGrpSpPr>
          <p:cNvPr id="41" name="Group 40">
            <a:extLst>
              <a:ext uri="{FF2B5EF4-FFF2-40B4-BE49-F238E27FC236}">
                <a16:creationId xmlns:a16="http://schemas.microsoft.com/office/drawing/2014/main" id="{68C51A35-A8FE-4690-B03E-C29163B1AA66}"/>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42" name="Rectangle 41">
              <a:extLst>
                <a:ext uri="{FF2B5EF4-FFF2-40B4-BE49-F238E27FC236}">
                  <a16:creationId xmlns:a16="http://schemas.microsoft.com/office/drawing/2014/main" id="{52D6163A-F849-4EED-A981-69E8BC795ED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Slide Number Placeholder 5">
              <a:extLst>
                <a:ext uri="{FF2B5EF4-FFF2-40B4-BE49-F238E27FC236}">
                  <a16:creationId xmlns:a16="http://schemas.microsoft.com/office/drawing/2014/main" id="{AADED92B-2078-4B2F-A15A-457AD6A6A267}"/>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38</a:t>
              </a:fld>
              <a:endParaRPr lang="en-US"/>
            </a:p>
          </p:txBody>
        </p:sp>
        <p:sp>
          <p:nvSpPr>
            <p:cNvPr id="44" name="Rectangle 43">
              <a:extLst>
                <a:ext uri="{FF2B5EF4-FFF2-40B4-BE49-F238E27FC236}">
                  <a16:creationId xmlns:a16="http://schemas.microsoft.com/office/drawing/2014/main" id="{5905F4CF-FDC2-458E-A2C6-303FFF32BF8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6" name="Rectangle 45">
              <a:extLst>
                <a:ext uri="{FF2B5EF4-FFF2-40B4-BE49-F238E27FC236}">
                  <a16:creationId xmlns:a16="http://schemas.microsoft.com/office/drawing/2014/main" id="{741A43A6-F38A-4291-B8A9-6A983C4E178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8" name="Graphic 47">
              <a:extLst>
                <a:ext uri="{FF2B5EF4-FFF2-40B4-BE49-F238E27FC236}">
                  <a16:creationId xmlns:a16="http://schemas.microsoft.com/office/drawing/2014/main" id="{BEC10F53-25A4-4257-9560-55A78C9DB99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6526" y="6441996"/>
              <a:ext cx="1218014" cy="336404"/>
            </a:xfrm>
            <a:prstGeom prst="rect">
              <a:avLst/>
            </a:prstGeom>
          </p:spPr>
        </p:pic>
        <p:sp>
          <p:nvSpPr>
            <p:cNvPr id="50" name="Rectangle 49">
              <a:extLst>
                <a:ext uri="{FF2B5EF4-FFF2-40B4-BE49-F238E27FC236}">
                  <a16:creationId xmlns:a16="http://schemas.microsoft.com/office/drawing/2014/main" id="{220D81B2-1FD6-451C-B66F-AA061D7436C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F13A7B39-4E73-45A5-B19A-FBCD96341C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2" name="Graphic 51">
              <a:extLst>
                <a:ext uri="{FF2B5EF4-FFF2-40B4-BE49-F238E27FC236}">
                  <a16:creationId xmlns:a16="http://schemas.microsoft.com/office/drawing/2014/main" id="{1F9A4D4F-1422-4A8A-BCD2-20D5C0FD35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6526" y="6441996"/>
              <a:ext cx="1218014" cy="336404"/>
            </a:xfrm>
            <a:prstGeom prst="rect">
              <a:avLst/>
            </a:prstGeom>
          </p:spPr>
        </p:pic>
      </p:grpSp>
      <p:sp>
        <p:nvSpPr>
          <p:cNvPr id="6" name="Footer Placeholder 2">
            <a:extLst>
              <a:ext uri="{FF2B5EF4-FFF2-40B4-BE49-F238E27FC236}">
                <a16:creationId xmlns:a16="http://schemas.microsoft.com/office/drawing/2014/main" id="{D40EB1E3-7695-63A3-9DFB-A6BDBE2D72BB}"/>
              </a:ext>
            </a:extLst>
          </p:cNvPr>
          <p:cNvSpPr txBox="1">
            <a:spLocks/>
          </p:cNvSpPr>
          <p:nvPr/>
        </p:nvSpPr>
        <p:spPr>
          <a:xfrm>
            <a:off x="432000" y="6445569"/>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2 Reporting and Certification v1.0 May 06, 2025</a:t>
            </a:r>
          </a:p>
        </p:txBody>
      </p:sp>
      <p:graphicFrame>
        <p:nvGraphicFramePr>
          <p:cNvPr id="8" name="Table 7">
            <a:extLst>
              <a:ext uri="{FF2B5EF4-FFF2-40B4-BE49-F238E27FC236}">
                <a16:creationId xmlns:a16="http://schemas.microsoft.com/office/drawing/2014/main" id="{C94DD561-FBA2-FE46-4B50-3D0A2444CE52}"/>
              </a:ext>
            </a:extLst>
          </p:cNvPr>
          <p:cNvGraphicFramePr>
            <a:graphicFrameLocks noGrp="1"/>
          </p:cNvGraphicFramePr>
          <p:nvPr>
            <p:extLst>
              <p:ext uri="{D42A27DB-BD31-4B8C-83A1-F6EECF244321}">
                <p14:modId xmlns:p14="http://schemas.microsoft.com/office/powerpoint/2010/main" val="2360408059"/>
              </p:ext>
            </p:extLst>
          </p:nvPr>
        </p:nvGraphicFramePr>
        <p:xfrm>
          <a:off x="5000331" y="972784"/>
          <a:ext cx="6665890" cy="5024154"/>
        </p:xfrm>
        <a:graphic>
          <a:graphicData uri="http://schemas.openxmlformats.org/drawingml/2006/table">
            <a:tbl>
              <a:tblPr firstRow="1" bandRow="1">
                <a:tableStyleId>{21E4AEA4-8DFA-4A89-87EB-49C32662AFE0}</a:tableStyleId>
              </a:tblPr>
              <a:tblGrid>
                <a:gridCol w="877187">
                  <a:extLst>
                    <a:ext uri="{9D8B030D-6E8A-4147-A177-3AD203B41FA5}">
                      <a16:colId xmlns:a16="http://schemas.microsoft.com/office/drawing/2014/main" val="453063108"/>
                    </a:ext>
                  </a:extLst>
                </a:gridCol>
                <a:gridCol w="5788703">
                  <a:extLst>
                    <a:ext uri="{9D8B030D-6E8A-4147-A177-3AD203B41FA5}">
                      <a16:colId xmlns:a16="http://schemas.microsoft.com/office/drawing/2014/main" val="902345594"/>
                    </a:ext>
                  </a:extLst>
                </a:gridCol>
              </a:tblGrid>
              <a:tr h="700265">
                <a:tc>
                  <a:txBody>
                    <a:bodyPr/>
                    <a:lstStyle/>
                    <a:p>
                      <a:pPr algn="ctr" fontAlgn="t">
                        <a:buNone/>
                      </a:pPr>
                      <a:r>
                        <a:rPr lang="en-US" sz="2000" b="1" u="none" strike="noStrike">
                          <a:solidFill>
                            <a:srgbClr val="FFFFFF"/>
                          </a:solidFill>
                          <a:effectLst/>
                        </a:rPr>
                        <a:t>Coded Value</a:t>
                      </a:r>
                      <a:endParaRPr lang="en-US" sz="2000" b="1" i="0" u="none" strike="noStrike">
                        <a:solidFill>
                          <a:srgbClr val="FFFFFF"/>
                        </a:solidFill>
                        <a:effectLst/>
                        <a:latin typeface="Arial" panose="020B0604020202020204" pitchFamily="34" charset="0"/>
                      </a:endParaRPr>
                    </a:p>
                  </a:txBody>
                  <a:tcPr marL="1832" marR="1832" marT="1832" marB="0" anchor="ctr">
                    <a:solidFill>
                      <a:schemeClr val="tx1"/>
                    </a:solidFill>
                  </a:tcPr>
                </a:tc>
                <a:tc>
                  <a:txBody>
                    <a:bodyPr/>
                    <a:lstStyle/>
                    <a:p>
                      <a:pPr algn="ctr" fontAlgn="t">
                        <a:buNone/>
                      </a:pPr>
                      <a:r>
                        <a:rPr lang="en-US" sz="2000" b="1" u="none" strike="noStrike">
                          <a:solidFill>
                            <a:srgbClr val="FFFFFF"/>
                          </a:solidFill>
                          <a:effectLst/>
                        </a:rPr>
                        <a:t>Name</a:t>
                      </a:r>
                      <a:endParaRPr lang="en-US" sz="2000" b="1" i="0" u="none" strike="noStrike">
                        <a:solidFill>
                          <a:srgbClr val="FFFFFF"/>
                        </a:solidFill>
                        <a:effectLst/>
                        <a:latin typeface="Arial" panose="020B0604020202020204" pitchFamily="34" charset="0"/>
                      </a:endParaRPr>
                    </a:p>
                  </a:txBody>
                  <a:tcPr marL="1832" marR="1832" marT="1832" marB="0" anchor="ctr">
                    <a:solidFill>
                      <a:schemeClr val="tx1"/>
                    </a:solidFill>
                  </a:tcPr>
                </a:tc>
                <a:extLst>
                  <a:ext uri="{0D108BD9-81ED-4DB2-BD59-A6C34878D82A}">
                    <a16:rowId xmlns:a16="http://schemas.microsoft.com/office/drawing/2014/main" val="281566093"/>
                  </a:ext>
                </a:extLst>
              </a:tr>
              <a:tr h="556937">
                <a:tc>
                  <a:txBody>
                    <a:bodyPr/>
                    <a:lstStyle/>
                    <a:p>
                      <a:pPr algn="ctr" fontAlgn="t">
                        <a:buNone/>
                      </a:pPr>
                      <a:r>
                        <a:rPr lang="en-US" sz="1800" b="0" u="none" strike="noStrike">
                          <a:solidFill>
                            <a:srgbClr val="000000"/>
                          </a:solidFill>
                          <a:effectLst/>
                        </a:rPr>
                        <a:t>10</a:t>
                      </a:r>
                      <a:endParaRPr lang="en-US" sz="1800" b="0" i="0" u="none" strike="noStrike">
                        <a:solidFill>
                          <a:srgbClr val="000000"/>
                        </a:solidFill>
                        <a:effectLst/>
                        <a:latin typeface="Arial" panose="020B0604020202020204" pitchFamily="34" charset="0"/>
                      </a:endParaRPr>
                    </a:p>
                  </a:txBody>
                  <a:tcPr marL="1832" marR="1832" marT="1832" marB="0" anchor="ctr"/>
                </a:tc>
                <a:tc>
                  <a:txBody>
                    <a:bodyPr/>
                    <a:lstStyle/>
                    <a:p>
                      <a:pPr algn="l" fontAlgn="t">
                        <a:buNone/>
                      </a:pPr>
                      <a:r>
                        <a:rPr lang="en-US" sz="1800" b="0" u="none" strike="noStrike">
                          <a:solidFill>
                            <a:srgbClr val="000000"/>
                          </a:solidFill>
                          <a:effectLst/>
                        </a:rPr>
                        <a:t>Internship</a:t>
                      </a:r>
                      <a:endParaRPr lang="en-US" sz="1800" b="0" i="0" u="none" strike="noStrike">
                        <a:solidFill>
                          <a:srgbClr val="000000"/>
                        </a:solidFill>
                        <a:effectLst/>
                        <a:latin typeface="Arial" panose="020B0604020202020204" pitchFamily="34" charset="0"/>
                      </a:endParaRPr>
                    </a:p>
                  </a:txBody>
                  <a:tcPr marL="1832" marR="1832" marT="1832" marB="0" anchor="ctr"/>
                </a:tc>
                <a:extLst>
                  <a:ext uri="{0D108BD9-81ED-4DB2-BD59-A6C34878D82A}">
                    <a16:rowId xmlns:a16="http://schemas.microsoft.com/office/drawing/2014/main" val="728294658"/>
                  </a:ext>
                </a:extLst>
              </a:tr>
              <a:tr h="525344">
                <a:tc>
                  <a:txBody>
                    <a:bodyPr/>
                    <a:lstStyle/>
                    <a:p>
                      <a:pPr algn="ctr" fontAlgn="t">
                        <a:buNone/>
                      </a:pPr>
                      <a:r>
                        <a:rPr lang="en-US" sz="1800" b="0" u="none" strike="noStrike">
                          <a:solidFill>
                            <a:srgbClr val="000000"/>
                          </a:solidFill>
                          <a:effectLst/>
                        </a:rPr>
                        <a:t>15</a:t>
                      </a:r>
                      <a:endParaRPr lang="en-US" sz="1800" b="0" i="0" u="none" strike="noStrike">
                        <a:solidFill>
                          <a:srgbClr val="000000"/>
                        </a:solidFill>
                        <a:effectLst/>
                        <a:latin typeface="Arial" panose="020B0604020202020204" pitchFamily="34" charset="0"/>
                      </a:endParaRPr>
                    </a:p>
                  </a:txBody>
                  <a:tcPr marL="1832" marR="1832" marT="1832" marB="0" anchor="ctr"/>
                </a:tc>
                <a:tc>
                  <a:txBody>
                    <a:bodyPr/>
                    <a:lstStyle/>
                    <a:p>
                      <a:pPr algn="l" fontAlgn="t">
                        <a:buNone/>
                      </a:pPr>
                      <a:r>
                        <a:rPr lang="en-US" sz="1800" b="0" u="none" strike="noStrike">
                          <a:solidFill>
                            <a:srgbClr val="000000"/>
                          </a:solidFill>
                          <a:effectLst/>
                        </a:rPr>
                        <a:t>Student-led Enterprise</a:t>
                      </a:r>
                      <a:endParaRPr lang="en-US" sz="1800" b="0" i="0" u="none" strike="noStrike">
                        <a:solidFill>
                          <a:srgbClr val="000000"/>
                        </a:solidFill>
                        <a:effectLst/>
                        <a:latin typeface="Arial" panose="020B0604020202020204" pitchFamily="34" charset="0"/>
                      </a:endParaRPr>
                    </a:p>
                  </a:txBody>
                  <a:tcPr marL="1832" marR="1832" marT="1832" marB="0" anchor="ctr"/>
                </a:tc>
                <a:extLst>
                  <a:ext uri="{0D108BD9-81ED-4DB2-BD59-A6C34878D82A}">
                    <a16:rowId xmlns:a16="http://schemas.microsoft.com/office/drawing/2014/main" val="3009556011"/>
                  </a:ext>
                </a:extLst>
              </a:tr>
              <a:tr h="637077">
                <a:tc>
                  <a:txBody>
                    <a:bodyPr/>
                    <a:lstStyle/>
                    <a:p>
                      <a:pPr algn="ctr" fontAlgn="t">
                        <a:buNone/>
                      </a:pPr>
                      <a:r>
                        <a:rPr lang="en-US" sz="1800" b="0" u="none" strike="noStrike">
                          <a:solidFill>
                            <a:srgbClr val="000000"/>
                          </a:solidFill>
                          <a:effectLst/>
                        </a:rPr>
                        <a:t>20</a:t>
                      </a:r>
                      <a:endParaRPr lang="en-US" sz="1800" b="0" i="0" u="none" strike="noStrike">
                        <a:solidFill>
                          <a:srgbClr val="000000"/>
                        </a:solidFill>
                        <a:effectLst/>
                        <a:latin typeface="Arial" panose="020B0604020202020204" pitchFamily="34" charset="0"/>
                      </a:endParaRPr>
                    </a:p>
                  </a:txBody>
                  <a:tcPr marL="1832" marR="1832" marT="1832" marB="0" anchor="ctr"/>
                </a:tc>
                <a:tc>
                  <a:txBody>
                    <a:bodyPr/>
                    <a:lstStyle/>
                    <a:p>
                      <a:pPr algn="l" fontAlgn="t">
                        <a:buNone/>
                      </a:pPr>
                      <a:r>
                        <a:rPr lang="en-US" sz="1800" b="0" u="none" strike="noStrike">
                          <a:solidFill>
                            <a:srgbClr val="000000"/>
                          </a:solidFill>
                          <a:effectLst/>
                        </a:rPr>
                        <a:t>Simulated Work-Based Learning</a:t>
                      </a:r>
                      <a:endParaRPr lang="en-US" sz="1800" b="0" i="0" u="none" strike="noStrike">
                        <a:solidFill>
                          <a:srgbClr val="000000"/>
                        </a:solidFill>
                        <a:effectLst/>
                        <a:latin typeface="Arial" panose="020B0604020202020204" pitchFamily="34" charset="0"/>
                      </a:endParaRPr>
                    </a:p>
                  </a:txBody>
                  <a:tcPr marL="1832" marR="1832" marT="1832" marB="0" anchor="ctr"/>
                </a:tc>
                <a:extLst>
                  <a:ext uri="{0D108BD9-81ED-4DB2-BD59-A6C34878D82A}">
                    <a16:rowId xmlns:a16="http://schemas.microsoft.com/office/drawing/2014/main" val="204854887"/>
                  </a:ext>
                </a:extLst>
              </a:tr>
              <a:tr h="706893">
                <a:tc>
                  <a:txBody>
                    <a:bodyPr/>
                    <a:lstStyle/>
                    <a:p>
                      <a:pPr algn="ctr" fontAlgn="t">
                        <a:buNone/>
                      </a:pPr>
                      <a:r>
                        <a:rPr lang="en-US" sz="1800" b="0" u="none" strike="noStrike">
                          <a:solidFill>
                            <a:srgbClr val="000000"/>
                          </a:solidFill>
                          <a:effectLst/>
                        </a:rPr>
                        <a:t>25</a:t>
                      </a:r>
                      <a:endParaRPr lang="en-US" sz="1800" b="0" i="0" u="none" strike="noStrike">
                        <a:solidFill>
                          <a:srgbClr val="000000"/>
                        </a:solidFill>
                        <a:effectLst/>
                        <a:latin typeface="Arial" panose="020B0604020202020204" pitchFamily="34" charset="0"/>
                      </a:endParaRPr>
                    </a:p>
                  </a:txBody>
                  <a:tcPr marL="1832" marR="1832" marT="1832" marB="0" anchor="ctr"/>
                </a:tc>
                <a:tc>
                  <a:txBody>
                    <a:bodyPr/>
                    <a:lstStyle/>
                    <a:p>
                      <a:pPr algn="l" fontAlgn="t">
                        <a:buNone/>
                      </a:pPr>
                      <a:r>
                        <a:rPr lang="en-US" sz="1800" b="0" u="none" strike="noStrike">
                          <a:solidFill>
                            <a:srgbClr val="000000"/>
                          </a:solidFill>
                          <a:effectLst/>
                        </a:rPr>
                        <a:t>Registered Pre-Apprenticeship Program</a:t>
                      </a:r>
                      <a:endParaRPr lang="en-US" sz="1800" b="0" i="0" u="none" strike="noStrike">
                        <a:solidFill>
                          <a:srgbClr val="000000"/>
                        </a:solidFill>
                        <a:effectLst/>
                        <a:latin typeface="Arial" panose="020B0604020202020204" pitchFamily="34" charset="0"/>
                      </a:endParaRPr>
                    </a:p>
                  </a:txBody>
                  <a:tcPr marL="1832" marR="1832" marT="1832" marB="0" anchor="ctr"/>
                </a:tc>
                <a:extLst>
                  <a:ext uri="{0D108BD9-81ED-4DB2-BD59-A6C34878D82A}">
                    <a16:rowId xmlns:a16="http://schemas.microsoft.com/office/drawing/2014/main" val="665199958"/>
                  </a:ext>
                </a:extLst>
              </a:tr>
              <a:tr h="316273">
                <a:tc>
                  <a:txBody>
                    <a:bodyPr/>
                    <a:lstStyle/>
                    <a:p>
                      <a:pPr algn="ctr" fontAlgn="t">
                        <a:buNone/>
                      </a:pPr>
                      <a:r>
                        <a:rPr lang="en-US" sz="1800" b="0" u="none" strike="noStrike">
                          <a:solidFill>
                            <a:srgbClr val="000000"/>
                          </a:solidFill>
                          <a:effectLst/>
                        </a:rPr>
                        <a:t>35</a:t>
                      </a:r>
                      <a:endParaRPr lang="en-US" sz="1800" b="0" i="0" u="none" strike="noStrike">
                        <a:solidFill>
                          <a:srgbClr val="000000"/>
                        </a:solidFill>
                        <a:effectLst/>
                        <a:latin typeface="Arial" panose="020B0604020202020204" pitchFamily="34" charset="0"/>
                      </a:endParaRPr>
                    </a:p>
                  </a:txBody>
                  <a:tcPr marL="1832" marR="1832" marT="1832" marB="0" anchor="ctr"/>
                </a:tc>
                <a:tc>
                  <a:txBody>
                    <a:bodyPr/>
                    <a:lstStyle/>
                    <a:p>
                      <a:pPr algn="l" fontAlgn="t">
                        <a:buNone/>
                      </a:pPr>
                      <a:r>
                        <a:rPr lang="en-US" sz="1800" b="0" u="none" strike="noStrike">
                          <a:solidFill>
                            <a:srgbClr val="000000"/>
                          </a:solidFill>
                          <a:effectLst/>
                        </a:rPr>
                        <a:t>Job Corps</a:t>
                      </a:r>
                      <a:endParaRPr lang="en-US" sz="1800" b="0" i="0" u="none" strike="noStrike">
                        <a:solidFill>
                          <a:srgbClr val="000000"/>
                        </a:solidFill>
                        <a:effectLst/>
                        <a:latin typeface="Arial" panose="020B0604020202020204" pitchFamily="34" charset="0"/>
                      </a:endParaRPr>
                    </a:p>
                  </a:txBody>
                  <a:tcPr marL="1832" marR="1832" marT="1832" marB="0" anchor="ctr"/>
                </a:tc>
                <a:extLst>
                  <a:ext uri="{0D108BD9-81ED-4DB2-BD59-A6C34878D82A}">
                    <a16:rowId xmlns:a16="http://schemas.microsoft.com/office/drawing/2014/main" val="972056119"/>
                  </a:ext>
                </a:extLst>
              </a:tr>
              <a:tr h="316273">
                <a:tc>
                  <a:txBody>
                    <a:bodyPr/>
                    <a:lstStyle/>
                    <a:p>
                      <a:pPr algn="ctr" fontAlgn="t">
                        <a:buNone/>
                      </a:pPr>
                      <a:r>
                        <a:rPr lang="en-US" sz="1800" b="0" u="none" strike="noStrike">
                          <a:solidFill>
                            <a:srgbClr val="000000"/>
                          </a:solidFill>
                          <a:effectLst/>
                        </a:rPr>
                        <a:t>40</a:t>
                      </a:r>
                      <a:endParaRPr lang="en-US" sz="1800" b="0" i="0" u="none" strike="noStrike">
                        <a:solidFill>
                          <a:srgbClr val="000000"/>
                        </a:solidFill>
                        <a:effectLst/>
                        <a:latin typeface="Arial" panose="020B0604020202020204" pitchFamily="34" charset="0"/>
                      </a:endParaRPr>
                    </a:p>
                  </a:txBody>
                  <a:tcPr marL="1832" marR="1832" marT="1832" marB="0" anchor="ctr"/>
                </a:tc>
                <a:tc>
                  <a:txBody>
                    <a:bodyPr/>
                    <a:lstStyle/>
                    <a:p>
                      <a:pPr algn="l" fontAlgn="t">
                        <a:buNone/>
                      </a:pPr>
                      <a:r>
                        <a:rPr lang="en-US" sz="1800" b="0" u="none" strike="noStrike">
                          <a:solidFill>
                            <a:srgbClr val="000000"/>
                          </a:solidFill>
                          <a:effectLst/>
                        </a:rPr>
                        <a:t>Workforce Innovation and Opportunity Act (WIOA)</a:t>
                      </a:r>
                      <a:endParaRPr lang="en-US" sz="1800" b="0" i="0" u="none" strike="noStrike">
                        <a:solidFill>
                          <a:srgbClr val="000000"/>
                        </a:solidFill>
                        <a:effectLst/>
                        <a:latin typeface="Arial" panose="020B0604020202020204" pitchFamily="34" charset="0"/>
                      </a:endParaRPr>
                    </a:p>
                  </a:txBody>
                  <a:tcPr marL="1832" marR="1832" marT="1832" marB="0" anchor="ctr"/>
                </a:tc>
                <a:extLst>
                  <a:ext uri="{0D108BD9-81ED-4DB2-BD59-A6C34878D82A}">
                    <a16:rowId xmlns:a16="http://schemas.microsoft.com/office/drawing/2014/main" val="1340145014"/>
                  </a:ext>
                </a:extLst>
              </a:tr>
              <a:tr h="316273">
                <a:tc>
                  <a:txBody>
                    <a:bodyPr/>
                    <a:lstStyle/>
                    <a:p>
                      <a:pPr algn="ctr" fontAlgn="t">
                        <a:buNone/>
                      </a:pPr>
                      <a:r>
                        <a:rPr lang="en-US" sz="1800" b="0" u="none" strike="noStrike">
                          <a:solidFill>
                            <a:srgbClr val="000000"/>
                          </a:solidFill>
                          <a:effectLst/>
                        </a:rPr>
                        <a:t>45</a:t>
                      </a:r>
                      <a:endParaRPr lang="en-US" sz="1800" b="0" i="0" u="none" strike="noStrike">
                        <a:solidFill>
                          <a:srgbClr val="000000"/>
                        </a:solidFill>
                        <a:effectLst/>
                        <a:latin typeface="Arial" panose="020B0604020202020204" pitchFamily="34" charset="0"/>
                      </a:endParaRPr>
                    </a:p>
                  </a:txBody>
                  <a:tcPr marL="1832" marR="1832" marT="1832" marB="0" anchor="ctr"/>
                </a:tc>
                <a:tc>
                  <a:txBody>
                    <a:bodyPr/>
                    <a:lstStyle/>
                    <a:p>
                      <a:pPr algn="l" fontAlgn="t">
                        <a:buNone/>
                      </a:pPr>
                      <a:r>
                        <a:rPr lang="en-US" sz="1800" b="0" u="none" strike="noStrike">
                          <a:solidFill>
                            <a:srgbClr val="000000"/>
                          </a:solidFill>
                          <a:effectLst/>
                        </a:rPr>
                        <a:t>YouthBuild</a:t>
                      </a:r>
                      <a:endParaRPr lang="en-US" sz="1800" b="0" i="0" u="none" strike="noStrike">
                        <a:solidFill>
                          <a:srgbClr val="000000"/>
                        </a:solidFill>
                        <a:effectLst/>
                        <a:latin typeface="Arial" panose="020B0604020202020204" pitchFamily="34" charset="0"/>
                      </a:endParaRPr>
                    </a:p>
                  </a:txBody>
                  <a:tcPr marL="1832" marR="1832" marT="1832" marB="0" anchor="ctr"/>
                </a:tc>
                <a:extLst>
                  <a:ext uri="{0D108BD9-81ED-4DB2-BD59-A6C34878D82A}">
                    <a16:rowId xmlns:a16="http://schemas.microsoft.com/office/drawing/2014/main" val="2653351656"/>
                  </a:ext>
                </a:extLst>
              </a:tr>
              <a:tr h="316273">
                <a:tc>
                  <a:txBody>
                    <a:bodyPr/>
                    <a:lstStyle/>
                    <a:p>
                      <a:pPr algn="ctr" fontAlgn="t">
                        <a:buNone/>
                      </a:pPr>
                      <a:r>
                        <a:rPr lang="en-US" sz="1800" b="0" u="none" strike="noStrike">
                          <a:solidFill>
                            <a:srgbClr val="000000"/>
                          </a:solidFill>
                          <a:effectLst/>
                        </a:rPr>
                        <a:t>50</a:t>
                      </a:r>
                      <a:endParaRPr lang="en-US" sz="1800" b="0" i="0" u="none" strike="noStrike">
                        <a:solidFill>
                          <a:srgbClr val="000000"/>
                        </a:solidFill>
                        <a:effectLst/>
                        <a:latin typeface="Arial" panose="020B0604020202020204" pitchFamily="34" charset="0"/>
                      </a:endParaRPr>
                    </a:p>
                  </a:txBody>
                  <a:tcPr marL="1832" marR="1832" marT="1832" marB="0" anchor="ctr"/>
                </a:tc>
                <a:tc>
                  <a:txBody>
                    <a:bodyPr/>
                    <a:lstStyle/>
                    <a:p>
                      <a:pPr algn="l" fontAlgn="t">
                        <a:buNone/>
                      </a:pPr>
                      <a:r>
                        <a:rPr lang="en-US" sz="1800" b="0" u="none" strike="noStrike">
                          <a:solidFill>
                            <a:srgbClr val="000000"/>
                          </a:solidFill>
                          <a:effectLst/>
                        </a:rPr>
                        <a:t>California Conservation Corps</a:t>
                      </a:r>
                      <a:endParaRPr lang="en-US" sz="1800" b="0" i="0" u="none" strike="noStrike">
                        <a:solidFill>
                          <a:srgbClr val="000000"/>
                        </a:solidFill>
                        <a:effectLst/>
                        <a:latin typeface="Arial" panose="020B0604020202020204" pitchFamily="34" charset="0"/>
                      </a:endParaRPr>
                    </a:p>
                  </a:txBody>
                  <a:tcPr marL="1832" marR="1832" marT="1832" marB="0" anchor="ctr"/>
                </a:tc>
                <a:extLst>
                  <a:ext uri="{0D108BD9-81ED-4DB2-BD59-A6C34878D82A}">
                    <a16:rowId xmlns:a16="http://schemas.microsoft.com/office/drawing/2014/main" val="2242612538"/>
                  </a:ext>
                </a:extLst>
              </a:tr>
              <a:tr h="316273">
                <a:tc>
                  <a:txBody>
                    <a:bodyPr/>
                    <a:lstStyle/>
                    <a:p>
                      <a:pPr algn="ctr" fontAlgn="t">
                        <a:buNone/>
                      </a:pPr>
                      <a:r>
                        <a:rPr lang="en-US" sz="1800" b="0" u="none" strike="noStrike">
                          <a:solidFill>
                            <a:srgbClr val="000000"/>
                          </a:solidFill>
                          <a:effectLst/>
                        </a:rPr>
                        <a:t>60</a:t>
                      </a:r>
                      <a:endParaRPr lang="en-US" sz="1800" b="0" i="0" u="none" strike="noStrike">
                        <a:solidFill>
                          <a:srgbClr val="000000"/>
                        </a:solidFill>
                        <a:effectLst/>
                        <a:latin typeface="Arial" panose="020B0604020202020204" pitchFamily="34" charset="0"/>
                      </a:endParaRPr>
                    </a:p>
                  </a:txBody>
                  <a:tcPr marL="1832" marR="1832" marT="1832" marB="0" anchor="ctr"/>
                </a:tc>
                <a:tc>
                  <a:txBody>
                    <a:bodyPr/>
                    <a:lstStyle/>
                    <a:p>
                      <a:pPr algn="l" fontAlgn="t">
                        <a:buNone/>
                      </a:pPr>
                      <a:r>
                        <a:rPr lang="en-US" sz="1800" b="0" u="none" strike="noStrike">
                          <a:solidFill>
                            <a:srgbClr val="000000"/>
                          </a:solidFill>
                          <a:effectLst/>
                        </a:rPr>
                        <a:t>Transition Work-Based Experience </a:t>
                      </a:r>
                      <a:endParaRPr lang="en-US" sz="1800" b="0" i="0" u="none" strike="noStrike">
                        <a:solidFill>
                          <a:srgbClr val="000000"/>
                        </a:solidFill>
                        <a:effectLst/>
                        <a:latin typeface="Arial" panose="020B0604020202020204" pitchFamily="34" charset="0"/>
                      </a:endParaRPr>
                    </a:p>
                  </a:txBody>
                  <a:tcPr marL="1832" marR="1832" marT="1832" marB="0" anchor="ctr"/>
                </a:tc>
                <a:extLst>
                  <a:ext uri="{0D108BD9-81ED-4DB2-BD59-A6C34878D82A}">
                    <a16:rowId xmlns:a16="http://schemas.microsoft.com/office/drawing/2014/main" val="2443318283"/>
                  </a:ext>
                </a:extLst>
              </a:tr>
              <a:tr h="316273">
                <a:tc>
                  <a:txBody>
                    <a:bodyPr/>
                    <a:lstStyle/>
                    <a:p>
                      <a:pPr algn="ctr" fontAlgn="t">
                        <a:buNone/>
                      </a:pPr>
                      <a:r>
                        <a:rPr lang="en-US" sz="1800" b="0" u="none" strike="noStrike">
                          <a:solidFill>
                            <a:srgbClr val="000000"/>
                          </a:solidFill>
                          <a:effectLst/>
                        </a:rPr>
                        <a:t>65</a:t>
                      </a:r>
                      <a:endParaRPr lang="en-US" sz="1800" b="0" i="0" u="none" strike="noStrike">
                        <a:solidFill>
                          <a:srgbClr val="000000"/>
                        </a:solidFill>
                        <a:effectLst/>
                        <a:latin typeface="Arial" panose="020B0604020202020204" pitchFamily="34" charset="0"/>
                      </a:endParaRPr>
                    </a:p>
                  </a:txBody>
                  <a:tcPr marL="1832" marR="1832" marT="1832" marB="0" anchor="ctr"/>
                </a:tc>
                <a:tc>
                  <a:txBody>
                    <a:bodyPr/>
                    <a:lstStyle/>
                    <a:p>
                      <a:pPr algn="l" fontAlgn="t">
                        <a:buNone/>
                      </a:pPr>
                      <a:r>
                        <a:rPr lang="en-US" sz="1800" b="0" u="none" strike="noStrike">
                          <a:solidFill>
                            <a:srgbClr val="000000"/>
                          </a:solidFill>
                          <a:effectLst/>
                        </a:rPr>
                        <a:t>Transition Classroom-Based Work Exploration</a:t>
                      </a:r>
                      <a:endParaRPr lang="en-US" sz="1800" b="0" i="0" u="none" strike="noStrike">
                        <a:solidFill>
                          <a:srgbClr val="000000"/>
                        </a:solidFill>
                        <a:effectLst/>
                        <a:latin typeface="Arial" panose="020B0604020202020204" pitchFamily="34" charset="0"/>
                      </a:endParaRPr>
                    </a:p>
                  </a:txBody>
                  <a:tcPr marL="1832" marR="1832" marT="1832" marB="0" anchor="ctr"/>
                </a:tc>
                <a:extLst>
                  <a:ext uri="{0D108BD9-81ED-4DB2-BD59-A6C34878D82A}">
                    <a16:rowId xmlns:a16="http://schemas.microsoft.com/office/drawing/2014/main" val="3089143426"/>
                  </a:ext>
                </a:extLst>
              </a:tr>
            </a:tbl>
          </a:graphicData>
        </a:graphic>
      </p:graphicFrame>
      <p:sp>
        <p:nvSpPr>
          <p:cNvPr id="4" name="Slide Number Placeholder 3">
            <a:extLst>
              <a:ext uri="{FF2B5EF4-FFF2-40B4-BE49-F238E27FC236}">
                <a16:creationId xmlns:a16="http://schemas.microsoft.com/office/drawing/2014/main" id="{539581D2-1341-A12C-7E0D-AA9CD7A3077D}"/>
              </a:ext>
            </a:extLst>
          </p:cNvPr>
          <p:cNvSpPr>
            <a:spLocks noGrp="1"/>
          </p:cNvSpPr>
          <p:nvPr>
            <p:ph type="sldNum" sz="quarter" idx="11"/>
          </p:nvPr>
        </p:nvSpPr>
        <p:spPr/>
        <p:txBody>
          <a:bodyPr/>
          <a:lstStyle/>
          <a:p>
            <a:fld id="{4B73C415-D670-4716-A5EC-CC4D52CA2BAC}" type="slidenum">
              <a:rPr lang="en-US" noProof="0" smtClean="0"/>
              <a:pPr/>
              <a:t>38</a:t>
            </a:fld>
            <a:endParaRPr lang="en-US" noProof="0"/>
          </a:p>
        </p:txBody>
      </p:sp>
    </p:spTree>
    <p:extLst>
      <p:ext uri="{BB962C8B-B14F-4D97-AF65-F5344CB8AC3E}">
        <p14:creationId xmlns:p14="http://schemas.microsoft.com/office/powerpoint/2010/main" val="364763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ABE1-A02F-4EB6-A990-F90DDE78E9E3}"/>
              </a:ext>
            </a:extLst>
          </p:cNvPr>
          <p:cNvSpPr>
            <a:spLocks noGrp="1"/>
          </p:cNvSpPr>
          <p:nvPr>
            <p:ph type="title"/>
          </p:nvPr>
        </p:nvSpPr>
        <p:spPr>
          <a:xfrm>
            <a:off x="652151" y="285401"/>
            <a:ext cx="4549835" cy="1300788"/>
          </a:xfrm>
        </p:spPr>
        <p:txBody>
          <a:bodyPr>
            <a:normAutofit/>
          </a:bodyPr>
          <a:lstStyle/>
          <a:p>
            <a:r>
              <a:rPr lang="en-US">
                <a:latin typeface="Arial Black" panose="020B0A04020102020204" pitchFamily="34" charset="0"/>
              </a:rPr>
              <a:t>WBLR Data Fields</a:t>
            </a:r>
          </a:p>
        </p:txBody>
      </p:sp>
      <p:sp>
        <p:nvSpPr>
          <p:cNvPr id="3" name="Footer Placeholder 2">
            <a:extLst>
              <a:ext uri="{FF2B5EF4-FFF2-40B4-BE49-F238E27FC236}">
                <a16:creationId xmlns:a16="http://schemas.microsoft.com/office/drawing/2014/main" id="{27FAC86C-FA64-D56A-0A21-355E75FACC2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graphicFrame>
        <p:nvGraphicFramePr>
          <p:cNvPr id="7" name="Content Placeholder 3">
            <a:extLst>
              <a:ext uri="{FF2B5EF4-FFF2-40B4-BE49-F238E27FC236}">
                <a16:creationId xmlns:a16="http://schemas.microsoft.com/office/drawing/2014/main" id="{290309F0-4771-43DC-9235-64EF2867A943}"/>
              </a:ext>
            </a:extLst>
          </p:cNvPr>
          <p:cNvGraphicFramePr>
            <a:graphicFrameLocks/>
          </p:cNvGraphicFramePr>
          <p:nvPr>
            <p:extLst>
              <p:ext uri="{D42A27DB-BD31-4B8C-83A1-F6EECF244321}">
                <p14:modId xmlns:p14="http://schemas.microsoft.com/office/powerpoint/2010/main" val="901240831"/>
              </p:ext>
            </p:extLst>
          </p:nvPr>
        </p:nvGraphicFramePr>
        <p:xfrm>
          <a:off x="652150" y="1492353"/>
          <a:ext cx="4497699" cy="4171848"/>
        </p:xfrm>
        <a:graphic>
          <a:graphicData uri="http://schemas.openxmlformats.org/drawingml/2006/table">
            <a:tbl>
              <a:tblPr firstRow="1">
                <a:tableStyleId>{5C22544A-7EE6-4342-B048-85BDC9FD1C3A}</a:tableStyleId>
              </a:tblPr>
              <a:tblGrid>
                <a:gridCol w="838720">
                  <a:extLst>
                    <a:ext uri="{9D8B030D-6E8A-4147-A177-3AD203B41FA5}">
                      <a16:colId xmlns:a16="http://schemas.microsoft.com/office/drawing/2014/main" val="1031676233"/>
                    </a:ext>
                  </a:extLst>
                </a:gridCol>
                <a:gridCol w="3658979">
                  <a:extLst>
                    <a:ext uri="{9D8B030D-6E8A-4147-A177-3AD203B41FA5}">
                      <a16:colId xmlns:a16="http://schemas.microsoft.com/office/drawing/2014/main" val="1831430752"/>
                    </a:ext>
                  </a:extLst>
                </a:gridCol>
              </a:tblGrid>
              <a:tr h="378440">
                <a:tc>
                  <a:txBody>
                    <a:bodyPr/>
                    <a:lstStyle/>
                    <a:p>
                      <a:pPr algn="ctr" fontAlgn="t"/>
                      <a:r>
                        <a:rPr lang="en-US" sz="1600" b="1" i="0" u="none" strike="noStrike">
                          <a:solidFill>
                            <a:srgbClr val="000000"/>
                          </a:solidFill>
                          <a:effectLst/>
                          <a:latin typeface="Arial" panose="020B0604020202020204" pitchFamily="34" charset="0"/>
                        </a:rPr>
                        <a:t>CFS#</a:t>
                      </a:r>
                    </a:p>
                  </a:txBody>
                  <a:tcPr marL="12706" marR="12706" marT="12706" marB="0" anchor="ctr"/>
                </a:tc>
                <a:tc>
                  <a:txBody>
                    <a:bodyPr/>
                    <a:lstStyle/>
                    <a:p>
                      <a:pPr algn="l" fontAlgn="t"/>
                      <a:r>
                        <a:rPr lang="en-US" sz="1600" b="1" i="0" u="none" strike="noStrike">
                          <a:solidFill>
                            <a:srgbClr val="000000"/>
                          </a:solidFill>
                          <a:effectLst/>
                          <a:latin typeface="Arial" panose="020B0604020202020204" pitchFamily="34" charset="0"/>
                        </a:rPr>
                        <a:t> Field Name</a:t>
                      </a:r>
                    </a:p>
                  </a:txBody>
                  <a:tcPr marL="12706" marR="12706" marT="12706" marB="0" anchor="ctr"/>
                </a:tc>
                <a:extLst>
                  <a:ext uri="{0D108BD9-81ED-4DB2-BD59-A6C34878D82A}">
                    <a16:rowId xmlns:a16="http://schemas.microsoft.com/office/drawing/2014/main" val="3914025255"/>
                  </a:ext>
                </a:extLst>
              </a:tr>
              <a:tr h="378440">
                <a:tc>
                  <a:txBody>
                    <a:bodyPr/>
                    <a:lstStyle/>
                    <a:p>
                      <a:pPr algn="ctr" fontAlgn="t"/>
                      <a:r>
                        <a:rPr lang="en-US" sz="1600" u="none" strike="noStrike">
                          <a:effectLst/>
                        </a:rPr>
                        <a:t>21.09</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a:effectLst/>
                        </a:rPr>
                        <a:t>Work-Based Learning Type Code</a:t>
                      </a:r>
                      <a:endParaRPr lang="en-US" sz="1600" b="0" i="0" u="none" strike="noStrike">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2999717844"/>
                  </a:ext>
                </a:extLst>
              </a:tr>
              <a:tr h="378440">
                <a:tc>
                  <a:txBody>
                    <a:bodyPr/>
                    <a:lstStyle/>
                    <a:p>
                      <a:pPr algn="ctr" fontAlgn="t"/>
                      <a:r>
                        <a:rPr lang="en-US" sz="1600" u="none" strike="noStrike">
                          <a:effectLst/>
                        </a:rPr>
                        <a:t>21.10</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a:effectLst/>
                        </a:rPr>
                        <a:t>Internship ID</a:t>
                      </a:r>
                      <a:endParaRPr lang="en-US" sz="1600" b="0" i="0" u="none" strike="noStrike">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082942624"/>
                  </a:ext>
                </a:extLst>
              </a:tr>
              <a:tr h="560402">
                <a:tc>
                  <a:txBody>
                    <a:bodyPr/>
                    <a:lstStyle/>
                    <a:p>
                      <a:pPr algn="ctr" fontAlgn="t"/>
                      <a:r>
                        <a:rPr lang="en-US" sz="1600" u="none" strike="noStrike">
                          <a:effectLst/>
                        </a:rPr>
                        <a:t>21.11</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a:effectLst/>
                        </a:rPr>
                        <a:t>Work-based Learning Hours - External</a:t>
                      </a:r>
                      <a:endParaRPr lang="en-US" sz="1600" b="0" i="0" u="none" strike="noStrike">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4204286923"/>
                  </a:ext>
                </a:extLst>
              </a:tr>
              <a:tr h="675094">
                <a:tc>
                  <a:txBody>
                    <a:bodyPr/>
                    <a:lstStyle/>
                    <a:p>
                      <a:pPr algn="ctr" fontAlgn="t"/>
                      <a:r>
                        <a:rPr lang="en-US" sz="1600" u="none" strike="noStrike">
                          <a:effectLst/>
                        </a:rPr>
                        <a:t>21.12</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a:effectLst/>
                        </a:rPr>
                        <a:t>State Course Code -Embedded Work-based Learning</a:t>
                      </a:r>
                      <a:endParaRPr lang="en-US" sz="1600" b="0" i="0" u="none" strike="noStrike">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902904579"/>
                  </a:ext>
                </a:extLst>
              </a:tr>
              <a:tr h="675094">
                <a:tc>
                  <a:txBody>
                    <a:bodyPr/>
                    <a:lstStyle/>
                    <a:p>
                      <a:pPr algn="ctr" fontAlgn="t"/>
                      <a:r>
                        <a:rPr lang="en-US" sz="1600" u="none" strike="noStrike">
                          <a:effectLst/>
                        </a:rPr>
                        <a:t>21.13</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a:effectLst/>
                        </a:rPr>
                        <a:t>Internship -Employer Performance Evaluation Code</a:t>
                      </a:r>
                      <a:endParaRPr lang="en-US" sz="1600" b="0" i="0" u="none" strike="noStrike">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81883803"/>
                  </a:ext>
                </a:extLst>
              </a:tr>
              <a:tr h="560402">
                <a:tc>
                  <a:txBody>
                    <a:bodyPr/>
                    <a:lstStyle/>
                    <a:p>
                      <a:pPr algn="ctr" fontAlgn="t"/>
                      <a:r>
                        <a:rPr lang="en-US" sz="1600" u="none" strike="noStrike">
                          <a:effectLst/>
                        </a:rPr>
                        <a:t>21.14</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a:effectLst/>
                        </a:rPr>
                        <a:t>Internship -LEA Sponsored Indicator</a:t>
                      </a:r>
                      <a:endParaRPr lang="en-US" sz="1600" b="0" i="0" u="none" strike="noStrike">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683265300"/>
                  </a:ext>
                </a:extLst>
              </a:tr>
              <a:tr h="565536">
                <a:tc>
                  <a:txBody>
                    <a:bodyPr/>
                    <a:lstStyle/>
                    <a:p>
                      <a:pPr algn="ctr" fontAlgn="t"/>
                      <a:r>
                        <a:rPr lang="en-US" sz="1600" u="none" strike="noStrike">
                          <a:effectLst/>
                        </a:rPr>
                        <a:t>21.15</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a:effectLst/>
                        </a:rPr>
                        <a:t>Internship –Certificated Supervisor Indicator</a:t>
                      </a:r>
                      <a:endParaRPr lang="en-US" sz="1600" b="0" i="0" u="none" strike="noStrike">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1397148653"/>
                  </a:ext>
                </a:extLst>
              </a:tr>
            </a:tbl>
          </a:graphicData>
        </a:graphic>
      </p:graphicFrame>
      <p:grpSp>
        <p:nvGrpSpPr>
          <p:cNvPr id="48" name="Group 47" descr="Screen shot of the WBLR modal in online maintenance with call outs for the data fields">
            <a:extLst>
              <a:ext uri="{FF2B5EF4-FFF2-40B4-BE49-F238E27FC236}">
                <a16:creationId xmlns:a16="http://schemas.microsoft.com/office/drawing/2014/main" id="{010DC77A-FD26-4693-9BFE-E5DA9A9D12E2}"/>
              </a:ext>
            </a:extLst>
          </p:cNvPr>
          <p:cNvGrpSpPr/>
          <p:nvPr/>
        </p:nvGrpSpPr>
        <p:grpSpPr>
          <a:xfrm>
            <a:off x="5904000" y="230202"/>
            <a:ext cx="5703547" cy="6126999"/>
            <a:chOff x="5123687" y="0"/>
            <a:chExt cx="6584097" cy="6858000"/>
          </a:xfrm>
          <a:effectLst>
            <a:outerShdw blurRad="63500" algn="ctr" rotWithShape="0">
              <a:prstClr val="black">
                <a:alpha val="40000"/>
              </a:prstClr>
            </a:outerShdw>
          </a:effectLst>
        </p:grpSpPr>
        <p:pic>
          <p:nvPicPr>
            <p:cNvPr id="8" name="Picture 7">
              <a:extLst>
                <a:ext uri="{FF2B5EF4-FFF2-40B4-BE49-F238E27FC236}">
                  <a16:creationId xmlns:a16="http://schemas.microsoft.com/office/drawing/2014/main" id="{13C951CA-977E-4B18-8EE4-54783D9B72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23687" y="0"/>
              <a:ext cx="6584097" cy="6858000"/>
            </a:xfrm>
            <a:prstGeom prst="rect">
              <a:avLst/>
            </a:prstGeom>
          </p:spPr>
        </p:pic>
        <p:grpSp>
          <p:nvGrpSpPr>
            <p:cNvPr id="47" name="Group 46">
              <a:extLst>
                <a:ext uri="{FF2B5EF4-FFF2-40B4-BE49-F238E27FC236}">
                  <a16:creationId xmlns:a16="http://schemas.microsoft.com/office/drawing/2014/main" id="{0119CB34-9611-410E-BFFA-BD21830E32F9}"/>
                </a:ext>
              </a:extLst>
            </p:cNvPr>
            <p:cNvGrpSpPr/>
            <p:nvPr/>
          </p:nvGrpSpPr>
          <p:grpSpPr>
            <a:xfrm>
              <a:off x="6096000" y="3242711"/>
              <a:ext cx="5173336" cy="2773016"/>
              <a:chOff x="6096000" y="3242711"/>
              <a:chExt cx="5173336" cy="2773016"/>
            </a:xfrm>
          </p:grpSpPr>
          <p:sp>
            <p:nvSpPr>
              <p:cNvPr id="9" name="TextBox 8">
                <a:extLst>
                  <a:ext uri="{FF2B5EF4-FFF2-40B4-BE49-F238E27FC236}">
                    <a16:creationId xmlns:a16="http://schemas.microsoft.com/office/drawing/2014/main" id="{0C2C13E3-D1DD-4F8F-BB41-4D17D5379E29}"/>
                  </a:ext>
                </a:extLst>
              </p:cNvPr>
              <p:cNvSpPr txBox="1"/>
              <p:nvPr/>
            </p:nvSpPr>
            <p:spPr>
              <a:xfrm>
                <a:off x="10237190" y="3242711"/>
                <a:ext cx="876898" cy="344497"/>
              </a:xfrm>
              <a:prstGeom prst="rect">
                <a:avLst/>
              </a:prstGeom>
              <a:solidFill>
                <a:srgbClr val="E9EBF5"/>
              </a:solidFill>
            </p:spPr>
            <p:txBody>
              <a:bodyPr wrap="square" rtlCol="0">
                <a:spAutoFit/>
              </a:bodyPr>
              <a:lstStyle/>
              <a:p>
                <a:r>
                  <a:rPr lang="en-US" sz="1400" b="1"/>
                  <a:t>21.09</a:t>
                </a:r>
              </a:p>
            </p:txBody>
          </p:sp>
          <p:sp>
            <p:nvSpPr>
              <p:cNvPr id="11" name="TextBox 10">
                <a:extLst>
                  <a:ext uri="{FF2B5EF4-FFF2-40B4-BE49-F238E27FC236}">
                    <a16:creationId xmlns:a16="http://schemas.microsoft.com/office/drawing/2014/main" id="{878DCC59-D277-4BD0-8EFA-8E083205A3EB}"/>
                  </a:ext>
                </a:extLst>
              </p:cNvPr>
              <p:cNvSpPr txBox="1"/>
              <p:nvPr/>
            </p:nvSpPr>
            <p:spPr>
              <a:xfrm>
                <a:off x="6443232" y="3929924"/>
                <a:ext cx="876898" cy="344497"/>
              </a:xfrm>
              <a:prstGeom prst="rect">
                <a:avLst/>
              </a:prstGeom>
              <a:solidFill>
                <a:srgbClr val="E9EBF5"/>
              </a:solidFill>
            </p:spPr>
            <p:txBody>
              <a:bodyPr wrap="square" rtlCol="0">
                <a:spAutoFit/>
              </a:bodyPr>
              <a:lstStyle/>
              <a:p>
                <a:r>
                  <a:rPr lang="en-US" sz="1400" b="1"/>
                  <a:t>21.10</a:t>
                </a:r>
              </a:p>
            </p:txBody>
          </p:sp>
          <p:sp>
            <p:nvSpPr>
              <p:cNvPr id="16" name="TextBox 15">
                <a:extLst>
                  <a:ext uri="{FF2B5EF4-FFF2-40B4-BE49-F238E27FC236}">
                    <a16:creationId xmlns:a16="http://schemas.microsoft.com/office/drawing/2014/main" id="{446B966B-008D-4E26-9CD3-D4A15F1FD8FE}"/>
                  </a:ext>
                </a:extLst>
              </p:cNvPr>
              <p:cNvSpPr txBox="1"/>
              <p:nvPr/>
            </p:nvSpPr>
            <p:spPr>
              <a:xfrm>
                <a:off x="10392438" y="3828540"/>
                <a:ext cx="876898" cy="344497"/>
              </a:xfrm>
              <a:prstGeom prst="rect">
                <a:avLst/>
              </a:prstGeom>
              <a:solidFill>
                <a:srgbClr val="E9EBF5"/>
              </a:solidFill>
            </p:spPr>
            <p:txBody>
              <a:bodyPr wrap="square" rtlCol="0">
                <a:spAutoFit/>
              </a:bodyPr>
              <a:lstStyle/>
              <a:p>
                <a:r>
                  <a:rPr lang="en-US" sz="1400" b="1"/>
                  <a:t>21.11</a:t>
                </a:r>
              </a:p>
            </p:txBody>
          </p:sp>
          <p:sp>
            <p:nvSpPr>
              <p:cNvPr id="18" name="TextBox 17">
                <a:extLst>
                  <a:ext uri="{FF2B5EF4-FFF2-40B4-BE49-F238E27FC236}">
                    <a16:creationId xmlns:a16="http://schemas.microsoft.com/office/drawing/2014/main" id="{01D8B5B5-2726-43C6-AD04-A07371F95449}"/>
                  </a:ext>
                </a:extLst>
              </p:cNvPr>
              <p:cNvSpPr txBox="1"/>
              <p:nvPr/>
            </p:nvSpPr>
            <p:spPr>
              <a:xfrm>
                <a:off x="6096000" y="4744115"/>
                <a:ext cx="876898" cy="344497"/>
              </a:xfrm>
              <a:prstGeom prst="rect">
                <a:avLst/>
              </a:prstGeom>
              <a:solidFill>
                <a:srgbClr val="E9EBF5"/>
              </a:solidFill>
            </p:spPr>
            <p:txBody>
              <a:bodyPr wrap="square" rtlCol="0">
                <a:spAutoFit/>
              </a:bodyPr>
              <a:lstStyle/>
              <a:p>
                <a:r>
                  <a:rPr lang="en-US" sz="1400" b="1"/>
                  <a:t>21.12</a:t>
                </a:r>
              </a:p>
            </p:txBody>
          </p:sp>
          <p:sp>
            <p:nvSpPr>
              <p:cNvPr id="20" name="TextBox 19">
                <a:extLst>
                  <a:ext uri="{FF2B5EF4-FFF2-40B4-BE49-F238E27FC236}">
                    <a16:creationId xmlns:a16="http://schemas.microsoft.com/office/drawing/2014/main" id="{F2A9C0D4-C9C6-4F9D-B631-D1CCCB82A725}"/>
                  </a:ext>
                </a:extLst>
              </p:cNvPr>
              <p:cNvSpPr txBox="1"/>
              <p:nvPr/>
            </p:nvSpPr>
            <p:spPr>
              <a:xfrm>
                <a:off x="9210496" y="4744115"/>
                <a:ext cx="876898" cy="344497"/>
              </a:xfrm>
              <a:prstGeom prst="rect">
                <a:avLst/>
              </a:prstGeom>
              <a:solidFill>
                <a:srgbClr val="E9EBF5"/>
              </a:solidFill>
            </p:spPr>
            <p:txBody>
              <a:bodyPr wrap="square" rtlCol="0">
                <a:spAutoFit/>
              </a:bodyPr>
              <a:lstStyle/>
              <a:p>
                <a:r>
                  <a:rPr lang="en-US" sz="1400" b="1"/>
                  <a:t>21.13</a:t>
                </a:r>
              </a:p>
            </p:txBody>
          </p:sp>
          <p:sp>
            <p:nvSpPr>
              <p:cNvPr id="22" name="TextBox 21">
                <a:extLst>
                  <a:ext uri="{FF2B5EF4-FFF2-40B4-BE49-F238E27FC236}">
                    <a16:creationId xmlns:a16="http://schemas.microsoft.com/office/drawing/2014/main" id="{FD4739DB-197B-49CA-B0F0-297419EE353F}"/>
                  </a:ext>
                </a:extLst>
              </p:cNvPr>
              <p:cNvSpPr txBox="1"/>
              <p:nvPr/>
            </p:nvSpPr>
            <p:spPr>
              <a:xfrm>
                <a:off x="6534449" y="5655339"/>
                <a:ext cx="876898" cy="344497"/>
              </a:xfrm>
              <a:prstGeom prst="rect">
                <a:avLst/>
              </a:prstGeom>
              <a:solidFill>
                <a:srgbClr val="E9EBF5"/>
              </a:solidFill>
            </p:spPr>
            <p:txBody>
              <a:bodyPr wrap="square" rtlCol="0">
                <a:spAutoFit/>
              </a:bodyPr>
              <a:lstStyle/>
              <a:p>
                <a:r>
                  <a:rPr lang="en-US" sz="1400" b="1"/>
                  <a:t>21.14</a:t>
                </a:r>
              </a:p>
            </p:txBody>
          </p:sp>
          <p:sp>
            <p:nvSpPr>
              <p:cNvPr id="24" name="TextBox 23">
                <a:extLst>
                  <a:ext uri="{FF2B5EF4-FFF2-40B4-BE49-F238E27FC236}">
                    <a16:creationId xmlns:a16="http://schemas.microsoft.com/office/drawing/2014/main" id="{4F0A2CE2-837C-414C-B8B6-3C1A9FFE8EA5}"/>
                  </a:ext>
                </a:extLst>
              </p:cNvPr>
              <p:cNvSpPr txBox="1"/>
              <p:nvPr/>
            </p:nvSpPr>
            <p:spPr>
              <a:xfrm>
                <a:off x="9798741" y="5671230"/>
                <a:ext cx="876898" cy="344497"/>
              </a:xfrm>
              <a:prstGeom prst="rect">
                <a:avLst/>
              </a:prstGeom>
              <a:solidFill>
                <a:srgbClr val="E9EBF5"/>
              </a:solidFill>
            </p:spPr>
            <p:txBody>
              <a:bodyPr wrap="square" rtlCol="0">
                <a:spAutoFit/>
              </a:bodyPr>
              <a:lstStyle/>
              <a:p>
                <a:r>
                  <a:rPr lang="en-US" sz="1400" b="1"/>
                  <a:t>21.15</a:t>
                </a:r>
              </a:p>
            </p:txBody>
          </p:sp>
        </p:grpSp>
      </p:grpSp>
      <p:grpSp>
        <p:nvGrpSpPr>
          <p:cNvPr id="36" name="Group 35">
            <a:extLst>
              <a:ext uri="{FF2B5EF4-FFF2-40B4-BE49-F238E27FC236}">
                <a16:creationId xmlns:a16="http://schemas.microsoft.com/office/drawing/2014/main" id="{258ACFD6-2E5C-4241-A58C-9132541993E8}"/>
              </a:ext>
              <a:ext uri="{C183D7F6-B498-43B3-948B-1728B52AA6E4}">
                <adec:decorative xmlns:adec="http://schemas.microsoft.com/office/drawing/2017/decorative" val="1"/>
              </a:ext>
            </a:extLst>
          </p:cNvPr>
          <p:cNvGrpSpPr/>
          <p:nvPr/>
        </p:nvGrpSpPr>
        <p:grpSpPr>
          <a:xfrm>
            <a:off x="0" y="6390522"/>
            <a:ext cx="12192001" cy="501650"/>
            <a:chOff x="0" y="6390522"/>
            <a:chExt cx="12192001" cy="501650"/>
          </a:xfrm>
        </p:grpSpPr>
        <p:sp>
          <p:nvSpPr>
            <p:cNvPr id="37" name="Rectangle 36">
              <a:extLst>
                <a:ext uri="{FF2B5EF4-FFF2-40B4-BE49-F238E27FC236}">
                  <a16:creationId xmlns:a16="http://schemas.microsoft.com/office/drawing/2014/main" id="{1F92AF80-38C4-4BE2-8C02-BA849AFE0D74}"/>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8" name="Slide Number Placeholder 5">
              <a:extLst>
                <a:ext uri="{FF2B5EF4-FFF2-40B4-BE49-F238E27FC236}">
                  <a16:creationId xmlns:a16="http://schemas.microsoft.com/office/drawing/2014/main" id="{BFCDE5BB-EB19-4BE5-AE4C-3881441030EE}"/>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39</a:t>
              </a:fld>
              <a:endParaRPr lang="en-US"/>
            </a:p>
          </p:txBody>
        </p:sp>
        <p:sp>
          <p:nvSpPr>
            <p:cNvPr id="39" name="Rectangle 38">
              <a:extLst>
                <a:ext uri="{FF2B5EF4-FFF2-40B4-BE49-F238E27FC236}">
                  <a16:creationId xmlns:a16="http://schemas.microsoft.com/office/drawing/2014/main" id="{4EFB22B5-E8C4-4497-AC9C-A482CA01DA4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Rectangle 39">
              <a:extLst>
                <a:ext uri="{FF2B5EF4-FFF2-40B4-BE49-F238E27FC236}">
                  <a16:creationId xmlns:a16="http://schemas.microsoft.com/office/drawing/2014/main" id="{F1337E0F-5105-468E-8EFA-B7E4A7A84463}"/>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1" name="Graphic 40">
              <a:extLst>
                <a:ext uri="{FF2B5EF4-FFF2-40B4-BE49-F238E27FC236}">
                  <a16:creationId xmlns:a16="http://schemas.microsoft.com/office/drawing/2014/main" id="{81730800-5034-40B0-BDA3-7C344169B8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42" name="Rectangle 41">
              <a:extLst>
                <a:ext uri="{FF2B5EF4-FFF2-40B4-BE49-F238E27FC236}">
                  <a16:creationId xmlns:a16="http://schemas.microsoft.com/office/drawing/2014/main" id="{718223A3-455C-415A-8B59-449B1394B1B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Rectangle 42">
              <a:extLst>
                <a:ext uri="{FF2B5EF4-FFF2-40B4-BE49-F238E27FC236}">
                  <a16:creationId xmlns:a16="http://schemas.microsoft.com/office/drawing/2014/main" id="{5A85F7B2-CE07-40A3-B522-657AF0ED2C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4" name="Graphic 43">
              <a:extLst>
                <a:ext uri="{FF2B5EF4-FFF2-40B4-BE49-F238E27FC236}">
                  <a16:creationId xmlns:a16="http://schemas.microsoft.com/office/drawing/2014/main" id="{261ADA43-4AA1-4A7A-BB10-F8C79F51A6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46" name="Slide Number Placeholder 4">
              <a:extLst>
                <a:ext uri="{FF2B5EF4-FFF2-40B4-BE49-F238E27FC236}">
                  <a16:creationId xmlns:a16="http://schemas.microsoft.com/office/drawing/2014/main" id="{856E75C4-688F-42FD-BF23-3D2F97E73D3A}"/>
                </a:ext>
              </a:extLst>
            </p:cNvPr>
            <p:cNvSpPr txBox="1">
              <a:spLocks/>
            </p:cNvSpPr>
            <p:nvPr/>
          </p:nvSpPr>
          <p:spPr>
            <a:xfrm>
              <a:off x="8610601" y="63905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04AEA0-8566-4036-9CFB-EF44454DE956}" type="slidenum">
                <a:rPr lang="en-US" smtClean="0"/>
                <a:pPr/>
                <a:t>39</a:t>
              </a:fld>
              <a:endParaRPr lang="en-US"/>
            </a:p>
          </p:txBody>
        </p:sp>
      </p:grpSp>
      <p:sp>
        <p:nvSpPr>
          <p:cNvPr id="5" name="Footer Placeholder 2">
            <a:extLst>
              <a:ext uri="{FF2B5EF4-FFF2-40B4-BE49-F238E27FC236}">
                <a16:creationId xmlns:a16="http://schemas.microsoft.com/office/drawing/2014/main" id="{0F78BF59-5B8D-36C1-EB9D-58CE8A200026}"/>
              </a:ext>
            </a:extLst>
          </p:cNvPr>
          <p:cNvSpPr txBox="1">
            <a:spLocks/>
          </p:cNvSpPr>
          <p:nvPr/>
        </p:nvSpPr>
        <p:spPr>
          <a:xfrm>
            <a:off x="512370" y="6441996"/>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2 Reporting and Certification v1.0 May 06, 2025</a:t>
            </a:r>
          </a:p>
        </p:txBody>
      </p:sp>
      <p:sp>
        <p:nvSpPr>
          <p:cNvPr id="4" name="Slide Number Placeholder 3">
            <a:extLst>
              <a:ext uri="{FF2B5EF4-FFF2-40B4-BE49-F238E27FC236}">
                <a16:creationId xmlns:a16="http://schemas.microsoft.com/office/drawing/2014/main" id="{F9EAB86C-6F2A-4737-AF00-8C6F422AFF89}"/>
              </a:ext>
            </a:extLst>
          </p:cNvPr>
          <p:cNvSpPr>
            <a:spLocks noGrp="1"/>
          </p:cNvSpPr>
          <p:nvPr>
            <p:ph type="sldNum" sz="quarter" idx="11"/>
          </p:nvPr>
        </p:nvSpPr>
        <p:spPr/>
        <p:txBody>
          <a:bodyPr/>
          <a:lstStyle/>
          <a:p>
            <a:fld id="{4B73C415-D670-4716-A5EC-CC4D52CA2BAC}" type="slidenum">
              <a:rPr lang="en-US" noProof="0" smtClean="0"/>
              <a:pPr/>
              <a:t>39</a:t>
            </a:fld>
            <a:endParaRPr lang="en-US" noProof="0"/>
          </a:p>
        </p:txBody>
      </p:sp>
    </p:spTree>
    <p:extLst>
      <p:ext uri="{BB962C8B-B14F-4D97-AF65-F5344CB8AC3E}">
        <p14:creationId xmlns:p14="http://schemas.microsoft.com/office/powerpoint/2010/main" val="333962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852000" y="704255"/>
            <a:ext cx="11340000" cy="432000"/>
          </a:xfrm>
        </p:spPr>
        <p:txBody>
          <a:bodyPr>
            <a:noAutofit/>
          </a:bodyPr>
          <a:lstStyle/>
          <a:p>
            <a:r>
              <a:rPr lang="en-US">
                <a:latin typeface="Arial Black" panose="020B0A04020102020204" pitchFamily="34" charset="0"/>
              </a:rPr>
              <a:t>Objective</a:t>
            </a:r>
          </a:p>
        </p:txBody>
      </p:sp>
      <p:sp>
        <p:nvSpPr>
          <p:cNvPr id="13" name="Footer Placeholder 2">
            <a:extLst>
              <a:ext uri="{FF2B5EF4-FFF2-40B4-BE49-F238E27FC236}">
                <a16:creationId xmlns:a16="http://schemas.microsoft.com/office/drawing/2014/main" id="{353FA924-CF60-2CE5-3DCA-A8392E486A9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2"/>
          </p:nvPr>
        </p:nvSpPr>
        <p:spPr>
          <a:xfrm>
            <a:off x="8305523" y="3882772"/>
            <a:ext cx="1980000" cy="360000"/>
          </a:xfrm>
        </p:spPr>
        <p:txBody>
          <a:bodyPr/>
          <a:lstStyle/>
          <a:p>
            <a:pPr algn="ctr"/>
            <a:r>
              <a:rPr lang="en-US" b="1"/>
              <a:t>Analyze</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16383" y="3881980"/>
            <a:ext cx="1980000" cy="360000"/>
          </a:xfrm>
        </p:spPr>
        <p:txBody>
          <a:bodyPr/>
          <a:lstStyle/>
          <a:p>
            <a:r>
              <a:rPr lang="en-US" b="1"/>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16383" y="4516379"/>
            <a:ext cx="1980000" cy="1080285"/>
          </a:xfrm>
        </p:spPr>
        <p:txBody>
          <a:bodyPr>
            <a:noAutofit/>
          </a:bodyPr>
          <a:lstStyle/>
          <a:p>
            <a:r>
              <a:rPr lang="en-US" sz="1200" dirty="0"/>
              <a:t>key data and stakeholders in preparation of the </a:t>
            </a:r>
            <a:r>
              <a:rPr lang="en-US" sz="1200" kern="0" dirty="0"/>
              <a:t>EOY 2 submission</a:t>
            </a:r>
          </a:p>
          <a:p>
            <a:endParaRPr lang="en-US" sz="1200" dirty="0"/>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8305136" y="4502075"/>
            <a:ext cx="1980000" cy="1239180"/>
          </a:xfrm>
        </p:spPr>
        <p:txBody>
          <a:bodyPr>
            <a:noAutofit/>
          </a:bodyPr>
          <a:lstStyle/>
          <a:p>
            <a:r>
              <a:rPr lang="en-US" sz="1200" dirty="0"/>
              <a:t>certification reports to assess the flow of data across the ecosystem and evaluate how well data is leverage in informed decision making</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625423" y="3881979"/>
            <a:ext cx="1980000" cy="360000"/>
          </a:xfrm>
        </p:spPr>
        <p:txBody>
          <a:bodyPr/>
          <a:lstStyle/>
          <a:p>
            <a:r>
              <a:rPr lang="en-US" sz="1800" b="1"/>
              <a:t>Perform</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3387436" y="4516379"/>
            <a:ext cx="2400300" cy="1687168"/>
          </a:xfrm>
        </p:spPr>
        <p:txBody>
          <a:bodyPr>
            <a:normAutofit/>
          </a:bodyPr>
          <a:lstStyle/>
          <a:p>
            <a:r>
              <a:rPr lang="en-US" sz="1200" dirty="0"/>
              <a:t>the EOY 2 submission process based on an internal schedule considering staff availability and competing priorities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5965473" y="3881979"/>
            <a:ext cx="1980000" cy="360000"/>
          </a:xfrm>
        </p:spPr>
        <p:txBody>
          <a:bodyPr/>
          <a:lstStyle/>
          <a:p>
            <a:r>
              <a:rPr lang="en-US" sz="1800" b="1"/>
              <a:t>Resolve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5965473" y="4516378"/>
            <a:ext cx="1980000" cy="1167169"/>
          </a:xfrm>
        </p:spPr>
        <p:txBody>
          <a:bodyPr>
            <a:noAutofit/>
          </a:bodyPr>
          <a:lstStyle/>
          <a:p>
            <a:r>
              <a:rPr lang="en-US" sz="1200" kern="0"/>
              <a:t>certification errors using </a:t>
            </a:r>
            <a:r>
              <a:rPr lang="en-US" sz="1200"/>
              <a:t>analytical mindfulness and review reports for completeness and reasonability</a:t>
            </a:r>
          </a:p>
          <a:p>
            <a:r>
              <a:rPr lang="en-US" sz="1200" b="1" kern="0"/>
              <a:t>Critical Thinking</a:t>
            </a:r>
            <a:endParaRPr lang="en-US" sz="1200" kern="0"/>
          </a:p>
          <a:p>
            <a:endParaRPr lang="en-US" sz="1200"/>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16383" y="1646479"/>
            <a:ext cx="1979613" cy="1979613"/>
          </a:xfrm>
        </p:spPr>
      </p:pic>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8305523" y="1646478"/>
            <a:ext cx="1979613" cy="1981200"/>
          </a:xfrm>
        </p:spPr>
      </p:pic>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3625810" y="1646478"/>
            <a:ext cx="1979613" cy="1979613"/>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5473" y="1646478"/>
            <a:ext cx="1890000"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495996" y="4394782"/>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8395523" y="43955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3715423" y="4394781"/>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6055473" y="4394781"/>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99CCAD-13DC-6604-5954-642C355C33DC}"/>
              </a:ext>
            </a:extLst>
          </p:cNvPr>
          <p:cNvSpPr txBox="1"/>
          <p:nvPr/>
        </p:nvSpPr>
        <p:spPr>
          <a:xfrm>
            <a:off x="915705" y="5406548"/>
            <a:ext cx="278096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a:ea typeface="+mn-ea"/>
                <a:cs typeface="+mn-cs"/>
              </a:rPr>
              <a:t>Data Leadership &amp;</a:t>
            </a:r>
            <a:br>
              <a:rPr kumimoji="0" lang="en-US" sz="1200" b="1" i="0" u="none" strike="noStrike" kern="1200" cap="none" spc="0" normalizeH="0" baseline="0" noProof="0">
                <a:ln>
                  <a:noFill/>
                </a:ln>
                <a:solidFill>
                  <a:prstClr val="black"/>
                </a:solidFill>
                <a:effectLst/>
                <a:uLnTx/>
                <a:uFillTx/>
                <a:latin typeface="Tahoma"/>
                <a:ea typeface="+mn-ea"/>
                <a:cs typeface="+mn-cs"/>
              </a:rPr>
            </a:br>
            <a:r>
              <a:rPr kumimoji="0" lang="en-US" sz="1200" b="1" i="0" u="none" strike="noStrike" kern="1200" cap="none" spc="0" normalizeH="0" baseline="0" noProof="0">
                <a:ln>
                  <a:noFill/>
                </a:ln>
                <a:solidFill>
                  <a:prstClr val="black"/>
                </a:solidFill>
                <a:effectLst/>
                <a:uLnTx/>
                <a:uFillTx/>
                <a:latin typeface="Tahoma"/>
                <a:ea typeface="+mn-ea"/>
                <a:cs typeface="+mn-cs"/>
              </a:rPr>
              <a:t>Coalition Building</a:t>
            </a:r>
          </a:p>
        </p:txBody>
      </p:sp>
      <p:sp>
        <p:nvSpPr>
          <p:cNvPr id="16" name="TextBox 15">
            <a:extLst>
              <a:ext uri="{FF2B5EF4-FFF2-40B4-BE49-F238E27FC236}">
                <a16:creationId xmlns:a16="http://schemas.microsoft.com/office/drawing/2014/main" id="{6046C903-D90C-8100-87A1-E96CE102A76C}"/>
              </a:ext>
            </a:extLst>
          </p:cNvPr>
          <p:cNvSpPr txBox="1"/>
          <p:nvPr/>
        </p:nvSpPr>
        <p:spPr>
          <a:xfrm>
            <a:off x="3700292" y="5420850"/>
            <a:ext cx="190513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a:ea typeface="+mn-ea"/>
                <a:cs typeface="+mn-cs"/>
              </a:rPr>
              <a:t>Project Management</a:t>
            </a:r>
          </a:p>
        </p:txBody>
      </p:sp>
      <p:sp>
        <p:nvSpPr>
          <p:cNvPr id="19" name="TextBox 18">
            <a:extLst>
              <a:ext uri="{FF2B5EF4-FFF2-40B4-BE49-F238E27FC236}">
                <a16:creationId xmlns:a16="http://schemas.microsoft.com/office/drawing/2014/main" id="{09FF65C0-E1FA-6F6C-C5FD-5C728769B28F}"/>
              </a:ext>
            </a:extLst>
          </p:cNvPr>
          <p:cNvSpPr txBox="1"/>
          <p:nvPr/>
        </p:nvSpPr>
        <p:spPr>
          <a:xfrm>
            <a:off x="7892725" y="5541811"/>
            <a:ext cx="28048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a:ea typeface="+mn-ea"/>
                <a:cs typeface="+mn-cs"/>
              </a:rPr>
              <a:t>Data Leadership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Tahoma"/>
                <a:ea typeface="+mn-ea"/>
                <a:cs typeface="+mn-cs"/>
              </a:rPr>
              <a:t>Critical Thinking</a:t>
            </a:r>
            <a:endParaRPr kumimoji="0" lang="en-US" sz="1200" b="0" i="0" u="none" strike="noStrike" kern="1200" cap="none" spc="0" normalizeH="0" baseline="0" noProof="0">
              <a:ln>
                <a:noFill/>
              </a:ln>
              <a:solidFill>
                <a:prstClr val="black"/>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3D42DDE-C13D-69B3-6C01-BE0FC9CD46D5}"/>
              </a:ext>
            </a:extLst>
          </p:cNvPr>
          <p:cNvSpPr>
            <a:spLocks noGrp="1"/>
          </p:cNvSpPr>
          <p:nvPr>
            <p:ph type="sldNum" sz="quarter" idx="11"/>
          </p:nvPr>
        </p:nvSpPr>
        <p:spPr/>
        <p:txBody>
          <a:bodyPr/>
          <a:lstStyle/>
          <a:p>
            <a:fld id="{4B73C415-D670-4716-A5EC-CC4D52CA2BAC}" type="slidenum">
              <a:rPr lang="en-US" noProof="0" smtClean="0"/>
              <a:pPr/>
              <a:t>4</a:t>
            </a:fld>
            <a:endParaRPr lang="en-US" noProof="0"/>
          </a:p>
        </p:txBody>
      </p:sp>
    </p:spTree>
    <p:extLst>
      <p:ext uri="{BB962C8B-B14F-4D97-AF65-F5344CB8AC3E}">
        <p14:creationId xmlns:p14="http://schemas.microsoft.com/office/powerpoint/2010/main" val="2608852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E35D8F-7F87-DC9A-D6FA-FDC567CC11A7}"/>
              </a:ext>
              <a:ext uri="{C183D7F6-B498-43B3-948B-1728B52AA6E4}">
                <adec:decorative xmlns:adec="http://schemas.microsoft.com/office/drawing/2017/decorative" val="1"/>
              </a:ext>
            </a:extLst>
          </p:cNvPr>
          <p:cNvSpPr/>
          <p:nvPr/>
        </p:nvSpPr>
        <p:spPr>
          <a:xfrm>
            <a:off x="2145107" y="758173"/>
            <a:ext cx="8406581" cy="18710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25999" y="211003"/>
            <a:ext cx="11340000" cy="432000"/>
          </a:xfrm>
        </p:spPr>
        <p:txBody>
          <a:bodyPr>
            <a:normAutofit/>
          </a:bodyPr>
          <a:lstStyle/>
          <a:p>
            <a:pPr algn="ctr"/>
            <a:r>
              <a:rPr lang="en-US" sz="2400">
                <a:latin typeface="Arial Black" panose="020B0A04020102020204" pitchFamily="34" charset="0"/>
              </a:rPr>
              <a:t>*NEW* Employer Performance Evaluation Code in AY2023-2024</a:t>
            </a:r>
          </a:p>
        </p:txBody>
      </p:sp>
      <p:sp>
        <p:nvSpPr>
          <p:cNvPr id="7" name="Footer Placeholder 2">
            <a:extLst>
              <a:ext uri="{FF2B5EF4-FFF2-40B4-BE49-F238E27FC236}">
                <a16:creationId xmlns:a16="http://schemas.microsoft.com/office/drawing/2014/main" id="{2171DDBB-8E5D-D4F5-8C8E-7799A42CEEB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graphicFrame>
        <p:nvGraphicFramePr>
          <p:cNvPr id="3" name="Table 5">
            <a:extLst>
              <a:ext uri="{FF2B5EF4-FFF2-40B4-BE49-F238E27FC236}">
                <a16:creationId xmlns:a16="http://schemas.microsoft.com/office/drawing/2014/main" id="{11682B3E-E813-2BAB-E94E-2894F674F858}"/>
              </a:ext>
            </a:extLst>
          </p:cNvPr>
          <p:cNvGraphicFramePr>
            <a:graphicFrameLocks noGrp="1"/>
          </p:cNvGraphicFramePr>
          <p:nvPr>
            <p:extLst>
              <p:ext uri="{D42A27DB-BD31-4B8C-83A1-F6EECF244321}">
                <p14:modId xmlns:p14="http://schemas.microsoft.com/office/powerpoint/2010/main" val="2501624201"/>
              </p:ext>
            </p:extLst>
          </p:nvPr>
        </p:nvGraphicFramePr>
        <p:xfrm>
          <a:off x="2284397" y="882068"/>
          <a:ext cx="8127999" cy="1645920"/>
        </p:xfrm>
        <a:graphic>
          <a:graphicData uri="http://schemas.openxmlformats.org/drawingml/2006/table">
            <a:tbl>
              <a:tblPr firstRow="1" bandRow="1">
                <a:tableStyleId>{5C22544A-7EE6-4342-B048-85BDC9FD1C3A}</a:tableStyleId>
              </a:tblPr>
              <a:tblGrid>
                <a:gridCol w="1659447">
                  <a:extLst>
                    <a:ext uri="{9D8B030D-6E8A-4147-A177-3AD203B41FA5}">
                      <a16:colId xmlns:a16="http://schemas.microsoft.com/office/drawing/2014/main" val="2187623833"/>
                    </a:ext>
                  </a:extLst>
                </a:gridCol>
                <a:gridCol w="2178996">
                  <a:extLst>
                    <a:ext uri="{9D8B030D-6E8A-4147-A177-3AD203B41FA5}">
                      <a16:colId xmlns:a16="http://schemas.microsoft.com/office/drawing/2014/main" val="2042123971"/>
                    </a:ext>
                  </a:extLst>
                </a:gridCol>
                <a:gridCol w="4289556">
                  <a:extLst>
                    <a:ext uri="{9D8B030D-6E8A-4147-A177-3AD203B41FA5}">
                      <a16:colId xmlns:a16="http://schemas.microsoft.com/office/drawing/2014/main" val="973346762"/>
                    </a:ext>
                  </a:extLst>
                </a:gridCol>
              </a:tblGrid>
              <a:tr h="334351">
                <a:tc>
                  <a:txBody>
                    <a:bodyPr/>
                    <a:lstStyle/>
                    <a:p>
                      <a:r>
                        <a:rPr lang="en-US" sz="1600"/>
                        <a:t>Code</a:t>
                      </a:r>
                    </a:p>
                  </a:txBody>
                  <a:tcPr/>
                </a:tc>
                <a:tc>
                  <a:txBody>
                    <a:bodyPr/>
                    <a:lstStyle/>
                    <a:p>
                      <a:r>
                        <a:rPr lang="en-US" sz="1600"/>
                        <a:t>Name</a:t>
                      </a:r>
                    </a:p>
                  </a:txBody>
                  <a:tcPr/>
                </a:tc>
                <a:tc>
                  <a:txBody>
                    <a:bodyPr/>
                    <a:lstStyle/>
                    <a:p>
                      <a:r>
                        <a:rPr lang="en-US" sz="1600"/>
                        <a:t>Definition</a:t>
                      </a:r>
                    </a:p>
                  </a:txBody>
                  <a:tcPr/>
                </a:tc>
                <a:extLst>
                  <a:ext uri="{0D108BD9-81ED-4DB2-BD59-A6C34878D82A}">
                    <a16:rowId xmlns:a16="http://schemas.microsoft.com/office/drawing/2014/main" val="180804497"/>
                  </a:ext>
                </a:extLst>
              </a:tr>
              <a:tr h="1181678">
                <a:tc>
                  <a:txBody>
                    <a:bodyPr/>
                    <a:lstStyle/>
                    <a:p>
                      <a:r>
                        <a:rPr lang="en-US" sz="1600"/>
                        <a:t>5</a:t>
                      </a:r>
                    </a:p>
                  </a:txBody>
                  <a:tcPr/>
                </a:tc>
                <a:tc>
                  <a:txBody>
                    <a:bodyPr/>
                    <a:lstStyle/>
                    <a:p>
                      <a:r>
                        <a:rPr lang="en-US" sz="1600" i="0"/>
                        <a:t>Not Provided by Employer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 </a:t>
                      </a:r>
                      <a:r>
                        <a:rPr lang="en-US" sz="1600" i="1"/>
                        <a:t>The student did not receive a rating because the employer: (1) failed to provide an evaluation or (2) did not evaluate the student’s performance on the internship</a:t>
                      </a:r>
                    </a:p>
                    <a:p>
                      <a:endParaRPr lang="en-US" sz="1600"/>
                    </a:p>
                  </a:txBody>
                  <a:tcPr/>
                </a:tc>
                <a:extLst>
                  <a:ext uri="{0D108BD9-81ED-4DB2-BD59-A6C34878D82A}">
                    <a16:rowId xmlns:a16="http://schemas.microsoft.com/office/drawing/2014/main" val="818612191"/>
                  </a:ext>
                </a:extLst>
              </a:tr>
            </a:tbl>
          </a:graphicData>
        </a:graphic>
      </p:graphicFrame>
      <p:sp>
        <p:nvSpPr>
          <p:cNvPr id="42" name="Title 1">
            <a:extLst>
              <a:ext uri="{FF2B5EF4-FFF2-40B4-BE49-F238E27FC236}">
                <a16:creationId xmlns:a16="http://schemas.microsoft.com/office/drawing/2014/main" id="{DA2C0FF6-DAB4-F463-AD7C-AF0C56F03DF9}"/>
              </a:ext>
            </a:extLst>
          </p:cNvPr>
          <p:cNvSpPr txBox="1">
            <a:spLocks/>
          </p:cNvSpPr>
          <p:nvPr/>
        </p:nvSpPr>
        <p:spPr>
          <a:xfrm>
            <a:off x="425999" y="2857447"/>
            <a:ext cx="11285607" cy="793413"/>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2400">
                <a:latin typeface="Arial Black" panose="020B0A04020102020204" pitchFamily="34" charset="0"/>
              </a:rPr>
              <a:t>*Upcoming* Work-Based Learning Type Code Retiring in AY2024-2025</a:t>
            </a:r>
          </a:p>
        </p:txBody>
      </p:sp>
      <p:sp>
        <p:nvSpPr>
          <p:cNvPr id="43" name="Rectangle 42">
            <a:extLst>
              <a:ext uri="{FF2B5EF4-FFF2-40B4-BE49-F238E27FC236}">
                <a16:creationId xmlns:a16="http://schemas.microsoft.com/office/drawing/2014/main" id="{96117C4A-9347-DFE6-C95F-5E62D9684F56}"/>
              </a:ext>
              <a:ext uri="{C183D7F6-B498-43B3-948B-1728B52AA6E4}">
                <adec:decorative xmlns:adec="http://schemas.microsoft.com/office/drawing/2017/decorative" val="1"/>
              </a:ext>
            </a:extLst>
          </p:cNvPr>
          <p:cNvSpPr/>
          <p:nvPr/>
        </p:nvSpPr>
        <p:spPr>
          <a:xfrm>
            <a:off x="2084712" y="3328410"/>
            <a:ext cx="8406581" cy="26631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Table 5">
            <a:extLst>
              <a:ext uri="{FF2B5EF4-FFF2-40B4-BE49-F238E27FC236}">
                <a16:creationId xmlns:a16="http://schemas.microsoft.com/office/drawing/2014/main" id="{1837B8E7-F303-C368-DBAD-B096D2B22E20}"/>
              </a:ext>
            </a:extLst>
          </p:cNvPr>
          <p:cNvGraphicFramePr>
            <a:graphicFrameLocks noGrp="1"/>
          </p:cNvGraphicFramePr>
          <p:nvPr>
            <p:extLst>
              <p:ext uri="{D42A27DB-BD31-4B8C-83A1-F6EECF244321}">
                <p14:modId xmlns:p14="http://schemas.microsoft.com/office/powerpoint/2010/main" val="2496624620"/>
              </p:ext>
            </p:extLst>
          </p:nvPr>
        </p:nvGraphicFramePr>
        <p:xfrm>
          <a:off x="2224002" y="3452304"/>
          <a:ext cx="8127999" cy="2413000"/>
        </p:xfrm>
        <a:graphic>
          <a:graphicData uri="http://schemas.openxmlformats.org/drawingml/2006/table">
            <a:tbl>
              <a:tblPr firstRow="1" bandRow="1">
                <a:tableStyleId>{5C22544A-7EE6-4342-B048-85BDC9FD1C3A}</a:tableStyleId>
              </a:tblPr>
              <a:tblGrid>
                <a:gridCol w="1659447">
                  <a:extLst>
                    <a:ext uri="{9D8B030D-6E8A-4147-A177-3AD203B41FA5}">
                      <a16:colId xmlns:a16="http://schemas.microsoft.com/office/drawing/2014/main" val="2187623833"/>
                    </a:ext>
                  </a:extLst>
                </a:gridCol>
                <a:gridCol w="2178996">
                  <a:extLst>
                    <a:ext uri="{9D8B030D-6E8A-4147-A177-3AD203B41FA5}">
                      <a16:colId xmlns:a16="http://schemas.microsoft.com/office/drawing/2014/main" val="2042123971"/>
                    </a:ext>
                  </a:extLst>
                </a:gridCol>
                <a:gridCol w="4289556">
                  <a:extLst>
                    <a:ext uri="{9D8B030D-6E8A-4147-A177-3AD203B41FA5}">
                      <a16:colId xmlns:a16="http://schemas.microsoft.com/office/drawing/2014/main" val="973346762"/>
                    </a:ext>
                  </a:extLst>
                </a:gridCol>
              </a:tblGrid>
              <a:tr h="370840">
                <a:tc>
                  <a:txBody>
                    <a:bodyPr/>
                    <a:lstStyle/>
                    <a:p>
                      <a:r>
                        <a:rPr lang="en-US" sz="1600"/>
                        <a:t>Code</a:t>
                      </a:r>
                    </a:p>
                  </a:txBody>
                  <a:tcPr/>
                </a:tc>
                <a:tc>
                  <a:txBody>
                    <a:bodyPr/>
                    <a:lstStyle/>
                    <a:p>
                      <a:r>
                        <a:rPr lang="en-US" sz="1600"/>
                        <a:t>Name</a:t>
                      </a:r>
                    </a:p>
                  </a:txBody>
                  <a:tcPr/>
                </a:tc>
                <a:tc>
                  <a:txBody>
                    <a:bodyPr/>
                    <a:lstStyle/>
                    <a:p>
                      <a:r>
                        <a:rPr lang="en-US" sz="1600"/>
                        <a:t>Definition</a:t>
                      </a:r>
                    </a:p>
                  </a:txBody>
                  <a:tcPr/>
                </a:tc>
                <a:extLst>
                  <a:ext uri="{0D108BD9-81ED-4DB2-BD59-A6C34878D82A}">
                    <a16:rowId xmlns:a16="http://schemas.microsoft.com/office/drawing/2014/main" val="180804497"/>
                  </a:ext>
                </a:extLst>
              </a:tr>
              <a:tr h="370840">
                <a:tc>
                  <a:txBody>
                    <a:bodyPr/>
                    <a:lstStyle/>
                    <a:p>
                      <a:r>
                        <a:rPr lang="en-US" sz="1600"/>
                        <a:t>30</a:t>
                      </a:r>
                    </a:p>
                  </a:txBody>
                  <a:tcPr/>
                </a:tc>
                <a:tc>
                  <a:txBody>
                    <a:bodyPr/>
                    <a:lstStyle/>
                    <a:p>
                      <a:r>
                        <a:rPr lang="en-US" sz="1600" i="0"/>
                        <a:t>Non-Registered Pre-Apprenticeship</a:t>
                      </a:r>
                    </a:p>
                  </a:txBody>
                  <a:tcPr/>
                </a:tc>
                <a:tc>
                  <a:txBody>
                    <a:bodyPr/>
                    <a:lstStyle/>
                    <a:p>
                      <a:r>
                        <a:rPr lang="en-US" sz="1600"/>
                        <a:t> The student successfully completed, during the academic year, a non-registered pre-apprenticeship program, is recognized by business but is not registered at the state or national level. These pre-apprenticeships provide employer-designed coursework and job-learning activities that prepare students for an existing apprenticeship program. </a:t>
                      </a:r>
                    </a:p>
                  </a:txBody>
                  <a:tcPr/>
                </a:tc>
                <a:extLst>
                  <a:ext uri="{0D108BD9-81ED-4DB2-BD59-A6C34878D82A}">
                    <a16:rowId xmlns:a16="http://schemas.microsoft.com/office/drawing/2014/main" val="818612191"/>
                  </a:ext>
                </a:extLst>
              </a:tr>
            </a:tbl>
          </a:graphicData>
        </a:graphic>
      </p:graphicFrame>
      <p:sp>
        <p:nvSpPr>
          <p:cNvPr id="4" name="Footer Placeholder 3">
            <a:extLst>
              <a:ext uri="{FF2B5EF4-FFF2-40B4-BE49-F238E27FC236}">
                <a16:creationId xmlns:a16="http://schemas.microsoft.com/office/drawing/2014/main" id="{50DFBCBD-A435-AF2D-76E9-E9A832296B9E}"/>
              </a:ext>
            </a:extLst>
          </p:cNvPr>
          <p:cNvSpPr txBox="1">
            <a:spLocks/>
          </p:cNvSpPr>
          <p:nvPr/>
        </p:nvSpPr>
        <p:spPr>
          <a:xfrm>
            <a:off x="3552001" y="602473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solidFill>
                  <a:prstClr val="black">
                    <a:lumMod val="75000"/>
                    <a:lumOff val="25000"/>
                  </a:prstClr>
                </a:solidFill>
                <a:latin typeface="Tahoma"/>
                <a:hlinkClick r:id="rId3"/>
              </a:rPr>
              <a:t>CALPADS Update Flash #265</a:t>
            </a:r>
            <a:endParaRPr lang="en-US">
              <a:solidFill>
                <a:prstClr val="black">
                  <a:lumMod val="75000"/>
                  <a:lumOff val="25000"/>
                </a:prstClr>
              </a:solidFill>
              <a:latin typeface="Tahoma"/>
            </a:endParaRPr>
          </a:p>
        </p:txBody>
      </p:sp>
      <p:sp>
        <p:nvSpPr>
          <p:cNvPr id="5" name="Slide Number Placeholder 4">
            <a:extLst>
              <a:ext uri="{FF2B5EF4-FFF2-40B4-BE49-F238E27FC236}">
                <a16:creationId xmlns:a16="http://schemas.microsoft.com/office/drawing/2014/main" id="{38AACB04-0EF7-0165-E3BE-25802645C494}"/>
              </a:ext>
            </a:extLst>
          </p:cNvPr>
          <p:cNvSpPr>
            <a:spLocks noGrp="1"/>
          </p:cNvSpPr>
          <p:nvPr>
            <p:ph type="sldNum" sz="quarter" idx="11"/>
          </p:nvPr>
        </p:nvSpPr>
        <p:spPr/>
        <p:txBody>
          <a:bodyPr/>
          <a:lstStyle/>
          <a:p>
            <a:fld id="{4B73C415-D670-4716-A5EC-CC4D52CA2BAC}" type="slidenum">
              <a:rPr lang="en-US" noProof="0" smtClean="0"/>
              <a:pPr/>
              <a:t>40</a:t>
            </a:fld>
            <a:endParaRPr lang="en-US" noProof="0"/>
          </a:p>
        </p:txBody>
      </p:sp>
    </p:spTree>
    <p:extLst>
      <p:ext uri="{BB962C8B-B14F-4D97-AF65-F5344CB8AC3E}">
        <p14:creationId xmlns:p14="http://schemas.microsoft.com/office/powerpoint/2010/main" val="1220350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BB523-9132-9E31-591D-B479BF6FD2CB}"/>
              </a:ext>
            </a:extLst>
          </p:cNvPr>
          <p:cNvSpPr>
            <a:spLocks noGrp="1"/>
          </p:cNvSpPr>
          <p:nvPr>
            <p:ph type="title"/>
          </p:nvPr>
        </p:nvSpPr>
        <p:spPr>
          <a:xfrm>
            <a:off x="432000" y="409140"/>
            <a:ext cx="11272320" cy="970080"/>
          </a:xfrm>
        </p:spPr>
        <p:txBody>
          <a:bodyPr/>
          <a:lstStyle/>
          <a:p>
            <a:r>
              <a:rPr lang="en-US" b="1"/>
              <a:t>Inclusion of One-Year Graduates and Completers Report</a:t>
            </a:r>
          </a:p>
        </p:txBody>
      </p:sp>
      <p:sp>
        <p:nvSpPr>
          <p:cNvPr id="5" name="Footer Placeholder 3">
            <a:extLst>
              <a:ext uri="{FF2B5EF4-FFF2-40B4-BE49-F238E27FC236}">
                <a16:creationId xmlns:a16="http://schemas.microsoft.com/office/drawing/2014/main" id="{398A7291-2EA6-8465-2FB3-9C7E04A1187C}"/>
              </a:ext>
            </a:extLst>
          </p:cNvPr>
          <p:cNvSpPr>
            <a:spLocks noGrp="1"/>
          </p:cNvSpPr>
          <p:nvPr>
            <p:ph type="ftr" sz="quarter" idx="10"/>
          </p:nvPr>
        </p:nvSpPr>
        <p:spPr/>
        <p:txBody>
          <a:bodyPr>
            <a:normAutofit/>
          </a:bodyPr>
          <a:lstStyle/>
          <a:p>
            <a:pPr>
              <a:spcAft>
                <a:spcPts val="600"/>
              </a:spcAft>
            </a:pPr>
            <a:r>
              <a:rPr lang="en-US" sz="1100"/>
              <a:t>EOY 2 Reporting and Certification v1.0 April 27, 2026</a:t>
            </a:r>
          </a:p>
        </p:txBody>
      </p:sp>
      <p:sp>
        <p:nvSpPr>
          <p:cNvPr id="3" name="Content Placeholder 2">
            <a:extLst>
              <a:ext uri="{FF2B5EF4-FFF2-40B4-BE49-F238E27FC236}">
                <a16:creationId xmlns:a16="http://schemas.microsoft.com/office/drawing/2014/main" id="{184A863B-29A1-4AFF-7DC0-946291396B01}"/>
              </a:ext>
            </a:extLst>
          </p:cNvPr>
          <p:cNvSpPr>
            <a:spLocks noGrp="1"/>
          </p:cNvSpPr>
          <p:nvPr>
            <p:ph idx="4294967295"/>
          </p:nvPr>
        </p:nvSpPr>
        <p:spPr>
          <a:xfrm>
            <a:off x="5029200" y="1693068"/>
            <a:ext cx="6515100" cy="4046219"/>
          </a:xfrm>
        </p:spPr>
        <p:txBody>
          <a:bodyPr>
            <a:normAutofit lnSpcReduction="10000"/>
          </a:bodyPr>
          <a:lstStyle/>
          <a:p>
            <a:pPr marL="0" indent="0">
              <a:buNone/>
            </a:pPr>
            <a:endParaRPr lang="en-US">
              <a:cs typeface="Arial"/>
            </a:endParaRPr>
          </a:p>
          <a:p>
            <a:pPr>
              <a:spcBef>
                <a:spcPts val="0"/>
              </a:spcBef>
              <a:spcAft>
                <a:spcPts val="1200"/>
              </a:spcAft>
            </a:pPr>
            <a:r>
              <a:rPr lang="en-US" sz="2400">
                <a:solidFill>
                  <a:schemeClr val="tx1"/>
                </a:solidFill>
                <a:latin typeface="Arial" panose="020B0604020202020204" pitchFamily="34" charset="0"/>
                <a:ea typeface="Calibri" panose="020F0502020204030204" pitchFamily="34" charset="0"/>
                <a:cs typeface="Arial" panose="020B0604020202020204" pitchFamily="34" charset="0"/>
              </a:rPr>
              <a:t>Previous EOY 3 </a:t>
            </a:r>
            <a:r>
              <a:rPr lang="en-US" sz="2400" i="1">
                <a:solidFill>
                  <a:schemeClr val="tx1"/>
                </a:solidFill>
                <a:latin typeface="Arial" panose="020B0604020202020204" pitchFamily="34" charset="0"/>
                <a:ea typeface="Calibri" panose="020F0502020204030204" pitchFamily="34" charset="0"/>
                <a:cs typeface="Arial" panose="020B0604020202020204" pitchFamily="34" charset="0"/>
              </a:rPr>
              <a:t>plus </a:t>
            </a:r>
            <a:r>
              <a:rPr lang="en-US" sz="2400">
                <a:solidFill>
                  <a:schemeClr val="tx1"/>
                </a:solidFill>
                <a:latin typeface="Arial" panose="020B0604020202020204" pitchFamily="34" charset="0"/>
                <a:ea typeface="Calibri" panose="020F0502020204030204" pitchFamily="34" charset="0"/>
                <a:cs typeface="Arial" panose="020B0604020202020204" pitchFamily="34" charset="0"/>
              </a:rPr>
              <a:t>One-Year Graduates &amp; Completers for all students (August 16 – August 15) will now be included in the certified EOY 2 reports.</a:t>
            </a:r>
          </a:p>
          <a:p>
            <a:pPr>
              <a:spcBef>
                <a:spcPts val="0"/>
              </a:spcBef>
              <a:spcAft>
                <a:spcPts val="1200"/>
              </a:spcAft>
            </a:pPr>
            <a:r>
              <a:rPr lang="en-US" sz="2400">
                <a:solidFill>
                  <a:schemeClr val="tx1"/>
                </a:solidFill>
                <a:latin typeface="Arial" panose="020B0604020202020204" pitchFamily="34" charset="0"/>
                <a:ea typeface="Calibri" panose="020F0502020204030204" pitchFamily="34" charset="0"/>
                <a:cs typeface="Arial" panose="020B0604020202020204" pitchFamily="34" charset="0"/>
              </a:rPr>
              <a:t>5th/6th Year Seniors &amp; Summer Grads: These reports are specifically designed to capture students who graduate after the regular school year, including those graduating in the summer up to August 15, ensuring they are properly credited.</a:t>
            </a:r>
          </a:p>
        </p:txBody>
      </p:sp>
      <p:pic>
        <p:nvPicPr>
          <p:cNvPr id="4098" name="Picture 2" descr="20 Memes About Moving, New Homeowners, &amp; Home Construction">
            <a:extLst>
              <a:ext uri="{FF2B5EF4-FFF2-40B4-BE49-F238E27FC236}">
                <a16:creationId xmlns:a16="http://schemas.microsoft.com/office/drawing/2014/main" id="{C6686EC0-AE7F-994D-518D-BCFA18718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00" y="1639727"/>
            <a:ext cx="4046220" cy="404622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D347C59-2097-347F-A04E-496104B9084A}"/>
              </a:ext>
            </a:extLst>
          </p:cNvPr>
          <p:cNvSpPr>
            <a:spLocks noGrp="1"/>
          </p:cNvSpPr>
          <p:nvPr>
            <p:ph type="sldNum" sz="quarter" idx="11"/>
          </p:nvPr>
        </p:nvSpPr>
        <p:spPr/>
        <p:txBody>
          <a:bodyPr/>
          <a:lstStyle/>
          <a:p>
            <a:fld id="{4B73C415-D670-4716-A5EC-CC4D52CA2BAC}" type="slidenum">
              <a:rPr lang="en-US" noProof="0" smtClean="0"/>
              <a:pPr/>
              <a:t>41</a:t>
            </a:fld>
            <a:endParaRPr lang="en-US" noProof="0"/>
          </a:p>
        </p:txBody>
      </p:sp>
    </p:spTree>
    <p:extLst>
      <p:ext uri="{BB962C8B-B14F-4D97-AF65-F5344CB8AC3E}">
        <p14:creationId xmlns:p14="http://schemas.microsoft.com/office/powerpoint/2010/main" val="1059997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8AF645FA-93D6-4CC6-4729-079E52B37C2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5" name="Text Placeholder 24">
            <a:extLst>
              <a:ext uri="{FF2B5EF4-FFF2-40B4-BE49-F238E27FC236}">
                <a16:creationId xmlns:a16="http://schemas.microsoft.com/office/drawing/2014/main" id="{BB5CBB82-B553-4FC6-9BBA-4C73014E0D7B}"/>
              </a:ext>
            </a:extLst>
          </p:cNvPr>
          <p:cNvSpPr>
            <a:spLocks noGrp="1"/>
          </p:cNvSpPr>
          <p:nvPr>
            <p:ph type="title" idx="4294967295"/>
          </p:nvPr>
        </p:nvSpPr>
        <p:spPr>
          <a:xfrm>
            <a:off x="641654" y="2416238"/>
            <a:ext cx="2749550" cy="17430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500"/>
              </a:spcAft>
              <a:buClr>
                <a:schemeClr val="accent1"/>
              </a:buClr>
              <a:buSzTx/>
              <a:buFont typeface="Arial" panose="020B0604020202020204" pitchFamily="34" charset="0"/>
              <a:buNone/>
              <a:tabLst/>
              <a:defRPr/>
            </a:pPr>
            <a:r>
              <a:rPr kumimoji="0" lang="en-US" sz="3600" b="0" i="0" u="none" strike="noStrike" kern="1200" cap="none" spc="-150" normalizeH="0" baseline="0" noProof="0">
                <a:ln>
                  <a:noFill/>
                </a:ln>
                <a:solidFill>
                  <a:schemeClr val="tx1">
                    <a:lumMod val="75000"/>
                    <a:lumOff val="25000"/>
                  </a:schemeClr>
                </a:solidFill>
                <a:effectLst/>
                <a:uLnTx/>
                <a:uFillTx/>
                <a:latin typeface="Arial Black" panose="020B0A04020102020204" pitchFamily="34" charset="0"/>
                <a:ea typeface="+mj-ea"/>
                <a:cs typeface="+mj-cs"/>
              </a:rPr>
              <a:t>Checklist</a:t>
            </a:r>
          </a:p>
        </p:txBody>
      </p:sp>
      <p:grpSp>
        <p:nvGrpSpPr>
          <p:cNvPr id="20" name="Group 19" descr="Image of a brain">
            <a:extLst>
              <a:ext uri="{FF2B5EF4-FFF2-40B4-BE49-F238E27FC236}">
                <a16:creationId xmlns:a16="http://schemas.microsoft.com/office/drawing/2014/main" id="{037B6CED-66F1-4C1E-84ED-0F264260407D}"/>
              </a:ext>
            </a:extLst>
          </p:cNvPr>
          <p:cNvGrpSpPr/>
          <p:nvPr/>
        </p:nvGrpSpPr>
        <p:grpSpPr>
          <a:xfrm>
            <a:off x="702614" y="1319011"/>
            <a:ext cx="1202904" cy="974882"/>
            <a:chOff x="-21804" y="-70007"/>
            <a:chExt cx="1681200" cy="1476000"/>
          </a:xfrm>
        </p:grpSpPr>
        <p:sp>
          <p:nvSpPr>
            <p:cNvPr id="21" name="Rectangle 20">
              <a:extLst>
                <a:ext uri="{FF2B5EF4-FFF2-40B4-BE49-F238E27FC236}">
                  <a16:creationId xmlns:a16="http://schemas.microsoft.com/office/drawing/2014/main" id="{8EB3B2EA-B0B3-447A-A49B-3E0D8FAB8941}"/>
                </a:ext>
              </a:extLst>
            </p:cNvPr>
            <p:cNvSpPr/>
            <p:nvPr/>
          </p:nvSpPr>
          <p:spPr>
            <a:xfrm>
              <a:off x="-21804" y="-70007"/>
              <a:ext cx="1681200" cy="1476000"/>
            </a:xfrm>
            <a:prstGeom prst="rect">
              <a:avLst/>
            </a:prstGeom>
            <a:solidFill>
              <a:srgbClr val="174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2" name="Picture Placeholder 352" descr="Artificial Intelligence outline">
              <a:extLst>
                <a:ext uri="{FF2B5EF4-FFF2-40B4-BE49-F238E27FC236}">
                  <a16:creationId xmlns:a16="http://schemas.microsoft.com/office/drawing/2014/main" id="{01E0841E-3960-49D2-811B-884E59136FA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8600" y="238609"/>
              <a:ext cx="1044000" cy="1044000"/>
            </a:xfrm>
            <a:prstGeom prst="ellipse">
              <a:avLst/>
            </a:prstGeom>
            <a:ln w="12700">
              <a:solidFill>
                <a:sysClr val="window" lastClr="FFFFFF"/>
              </a:solidFill>
            </a:ln>
          </p:spPr>
        </p:pic>
      </p:grpSp>
      <p:sp>
        <p:nvSpPr>
          <p:cNvPr id="28" name="TextBox 27">
            <a:extLst>
              <a:ext uri="{FF2B5EF4-FFF2-40B4-BE49-F238E27FC236}">
                <a16:creationId xmlns:a16="http://schemas.microsoft.com/office/drawing/2014/main" id="{979F5950-B951-4AFB-9705-45CCB8FDA1E2}"/>
              </a:ext>
            </a:extLst>
          </p:cNvPr>
          <p:cNvSpPr txBox="1"/>
          <p:nvPr/>
        </p:nvSpPr>
        <p:spPr>
          <a:xfrm>
            <a:off x="2956560" y="240609"/>
            <a:ext cx="8933421" cy="6124754"/>
          </a:xfrm>
          <a:prstGeom prst="rect">
            <a:avLst/>
          </a:prstGeom>
          <a:noFill/>
        </p:spPr>
        <p:txBody>
          <a:bodyPr wrap="square">
            <a:spAutoFit/>
          </a:bodyPr>
          <a:lstStyle/>
          <a:p>
            <a:pPr marL="342900" indent="-342900">
              <a:buFont typeface="+mj-lt"/>
              <a:buAutoNum type="arabicPeriod"/>
            </a:pPr>
            <a:r>
              <a:rPr lang="en-US" sz="1400" dirty="0"/>
              <a:t>All reportable courses are mapped to the State Course codes</a:t>
            </a:r>
          </a:p>
          <a:p>
            <a:pPr marL="342900" indent="-342900">
              <a:buFont typeface="+mj-lt"/>
              <a:buAutoNum type="arabicPeriod"/>
            </a:pPr>
            <a:endParaRPr lang="en-US" sz="1400" dirty="0"/>
          </a:p>
          <a:p>
            <a:pPr marL="342900" indent="-342900">
              <a:buFont typeface="+mj-lt"/>
              <a:buAutoNum type="arabicPeriod"/>
            </a:pPr>
            <a:r>
              <a:rPr lang="en-US" sz="1400" dirty="0"/>
              <a:t>All required fields for courses are populated and up to date, including:</a:t>
            </a:r>
          </a:p>
          <a:p>
            <a:pPr marL="685800" lvl="1" indent="-228600">
              <a:buFont typeface="+mj-lt"/>
              <a:buAutoNum type="arabicPeriod"/>
            </a:pPr>
            <a:r>
              <a:rPr lang="en-US" sz="1200" dirty="0"/>
              <a:t>Content Sub-Category</a:t>
            </a:r>
          </a:p>
          <a:p>
            <a:pPr marL="685800" lvl="1" indent="-228600">
              <a:buFont typeface="+mj-lt"/>
              <a:buAutoNum type="arabicPeriod"/>
            </a:pPr>
            <a:r>
              <a:rPr lang="en-US" sz="1200" dirty="0"/>
              <a:t>Standards Grade Range</a:t>
            </a:r>
          </a:p>
          <a:p>
            <a:pPr marL="685800" lvl="1" indent="-228600">
              <a:buFont typeface="+mj-lt"/>
              <a:buAutoNum type="arabicPeriod"/>
            </a:pPr>
            <a:r>
              <a:rPr lang="en-US" sz="1200" dirty="0"/>
              <a:t>Content Standards Alignment</a:t>
            </a:r>
          </a:p>
          <a:p>
            <a:pPr marL="685800" lvl="1" indent="-228600">
              <a:buFont typeface="+mj-lt"/>
              <a:buAutoNum type="arabicPeriod"/>
            </a:pPr>
            <a:r>
              <a:rPr lang="en-US" sz="1200" dirty="0"/>
              <a:t>Middle School Core (Yes/No)</a:t>
            </a:r>
          </a:p>
          <a:p>
            <a:pPr marL="685800" lvl="1" indent="-228600">
              <a:buFont typeface="+mj-lt"/>
              <a:buAutoNum type="arabicPeriod"/>
            </a:pPr>
            <a:r>
              <a:rPr lang="en-US" sz="1200" dirty="0"/>
              <a:t>AP/IB Course Code Cross Reference - if needed</a:t>
            </a:r>
          </a:p>
          <a:p>
            <a:pPr lvl="1"/>
            <a:endParaRPr lang="en-US" sz="1200" dirty="0"/>
          </a:p>
          <a:p>
            <a:pPr marL="342900" indent="-342900">
              <a:buFont typeface="+mj-lt"/>
              <a:buAutoNum type="arabicPeriod"/>
            </a:pPr>
            <a:r>
              <a:rPr lang="en-US" sz="1400" dirty="0"/>
              <a:t>SIS vendor has translated credits earned into Carnegie Units</a:t>
            </a:r>
          </a:p>
          <a:p>
            <a:pPr marL="342900" indent="-342900">
              <a:buFont typeface="+mj-lt"/>
              <a:buAutoNum type="arabicPeriod"/>
            </a:pPr>
            <a:endParaRPr lang="en-US" sz="1400" dirty="0"/>
          </a:p>
          <a:p>
            <a:pPr marL="342900" indent="-342900">
              <a:buFont typeface="+mj-lt"/>
              <a:buAutoNum type="arabicPeriod"/>
            </a:pPr>
            <a:r>
              <a:rPr lang="en-US" sz="1400" dirty="0"/>
              <a:t>The following have been identified and reported in the SIS:</a:t>
            </a:r>
          </a:p>
          <a:p>
            <a:pPr marL="685800" lvl="1" indent="-228600">
              <a:buFont typeface="+mj-lt"/>
              <a:buAutoNum type="arabicPeriod"/>
            </a:pPr>
            <a:r>
              <a:rPr lang="en-US" sz="1200" dirty="0"/>
              <a:t>CTE Completers</a:t>
            </a:r>
          </a:p>
          <a:p>
            <a:pPr marL="685800" lvl="1" indent="-228600">
              <a:buFont typeface="+mj-lt"/>
              <a:buAutoNum type="arabicPeriod"/>
            </a:pPr>
            <a:r>
              <a:rPr lang="en-US" sz="1200" dirty="0"/>
              <a:t>Students completing Leadership/Military Science courses</a:t>
            </a:r>
          </a:p>
          <a:p>
            <a:pPr marL="685800" lvl="1" indent="-228600">
              <a:buFont typeface="+mj-lt"/>
              <a:buAutoNum type="arabicPeriod"/>
            </a:pPr>
            <a:r>
              <a:rPr lang="en-US" sz="1200" dirty="0"/>
              <a:t>Students who have received Seal of Biliteracy and/or Golden State Seal</a:t>
            </a:r>
          </a:p>
          <a:p>
            <a:pPr marL="685800" lvl="1" indent="-228600">
              <a:buFont typeface="+mj-lt"/>
              <a:buAutoNum type="arabicPeriod"/>
            </a:pPr>
            <a:r>
              <a:rPr lang="en-US" sz="1200" dirty="0"/>
              <a:t>Students completing College Credit courses</a:t>
            </a:r>
          </a:p>
          <a:p>
            <a:pPr marL="685800" lvl="1" indent="-228600">
              <a:buFont typeface="+mj-lt"/>
              <a:buAutoNum type="arabicPeriod"/>
            </a:pPr>
            <a:r>
              <a:rPr lang="en-US" sz="1200" dirty="0"/>
              <a:t>Work-Based Learning (WBL) Types for all grade 9-12 students who participated entered in SIS</a:t>
            </a:r>
          </a:p>
          <a:p>
            <a:pPr marL="228600" indent="-228600">
              <a:buFont typeface="+mj-lt"/>
              <a:buAutoNum type="arabicPeriod"/>
            </a:pPr>
            <a:endParaRPr lang="en-US" sz="1200" dirty="0"/>
          </a:p>
          <a:p>
            <a:pPr marL="342900" indent="-342900">
              <a:buFont typeface="+mj-lt"/>
              <a:buAutoNum type="arabicPeriod"/>
            </a:pPr>
            <a:r>
              <a:rPr lang="en-US" sz="1400" dirty="0"/>
              <a:t>In addition to WBL Type, all WBL Internships (Type 10) also have the following populated:</a:t>
            </a:r>
          </a:p>
          <a:p>
            <a:pPr marL="685800" lvl="1" indent="-228600">
              <a:buFont typeface="+mj-lt"/>
              <a:buAutoNum type="arabicPeriod"/>
            </a:pPr>
            <a:r>
              <a:rPr lang="en-US" sz="1200" dirty="0"/>
              <a:t>Internship ID</a:t>
            </a:r>
          </a:p>
          <a:p>
            <a:pPr marL="685800" lvl="1" indent="-228600">
              <a:buFont typeface="+mj-lt"/>
              <a:buAutoNum type="arabicPeriod"/>
            </a:pPr>
            <a:r>
              <a:rPr lang="en-US" sz="1200" dirty="0"/>
              <a:t>Work based Learning Hours - External</a:t>
            </a:r>
          </a:p>
          <a:p>
            <a:pPr marL="685800" lvl="1" indent="-228600">
              <a:buFont typeface="+mj-lt"/>
              <a:buAutoNum type="arabicPeriod"/>
            </a:pPr>
            <a:r>
              <a:rPr lang="en-US" sz="1200" dirty="0"/>
              <a:t>Employer Performance Evaluation Codes</a:t>
            </a:r>
          </a:p>
          <a:p>
            <a:pPr marL="685800" lvl="1" indent="-228600">
              <a:buFont typeface="+mj-lt"/>
              <a:buAutoNum type="arabicPeriod"/>
            </a:pPr>
            <a:r>
              <a:rPr lang="en-US" sz="1200" dirty="0"/>
              <a:t>LEA Sponsored Indicator</a:t>
            </a:r>
          </a:p>
          <a:p>
            <a:pPr marL="685800" lvl="1" indent="-228600">
              <a:buFont typeface="+mj-lt"/>
              <a:buAutoNum type="arabicPeriod"/>
            </a:pPr>
            <a:r>
              <a:rPr lang="en-US" sz="1200" dirty="0"/>
              <a:t>Certificated Supervisor Indicator</a:t>
            </a:r>
          </a:p>
          <a:p>
            <a:pPr marL="685800" lvl="1" indent="-228600">
              <a:buFont typeface="+mj-lt"/>
              <a:buAutoNum type="arabicPeriod"/>
            </a:pPr>
            <a:endParaRPr lang="en-US" sz="1200" dirty="0"/>
          </a:p>
          <a:p>
            <a:pPr marL="342900" indent="-342900">
              <a:buFont typeface="+mj-lt"/>
              <a:buAutoNum type="arabicPeriod"/>
            </a:pPr>
            <a:r>
              <a:rPr lang="en-US" sz="1400" dirty="0"/>
              <a:t>In addition to WBL Type, all WBL Student-Led Enterprise (Type 15) and Virtual/Simulated Work-Based Learning (Type 20) also have the following populated:</a:t>
            </a:r>
          </a:p>
          <a:p>
            <a:pPr marL="685800" lvl="1" indent="-228600">
              <a:buFont typeface="+mj-lt"/>
              <a:buAutoNum type="arabicPeriod"/>
            </a:pPr>
            <a:r>
              <a:rPr lang="en-US" sz="1200" dirty="0"/>
              <a:t>Work-based Learning Hours - External</a:t>
            </a:r>
          </a:p>
          <a:p>
            <a:pPr marL="685800" lvl="1" indent="-228600">
              <a:buFont typeface="+mj-lt"/>
              <a:buAutoNum type="arabicPeriod"/>
            </a:pPr>
            <a:r>
              <a:rPr lang="en-US" sz="1200" dirty="0"/>
              <a:t>State Course Code - Embedded Work-based Learning</a:t>
            </a:r>
          </a:p>
          <a:p>
            <a:pPr lvl="1"/>
            <a:endParaRPr lang="en-US" sz="1200" dirty="0"/>
          </a:p>
          <a:p>
            <a:pPr marL="342900" indent="-342900">
              <a:buFont typeface="+mj-lt"/>
              <a:buAutoNum type="arabicPeriod"/>
            </a:pPr>
            <a:r>
              <a:rPr lang="en-US" sz="1400" dirty="0"/>
              <a:t>Ensure that all graduates and completers up until 8/15/2026 are accounted for.</a:t>
            </a:r>
            <a:endParaRPr lang="en-US" sz="1200" dirty="0"/>
          </a:p>
        </p:txBody>
      </p:sp>
      <p:sp>
        <p:nvSpPr>
          <p:cNvPr id="2" name="Slide Number Placeholder 1">
            <a:extLst>
              <a:ext uri="{FF2B5EF4-FFF2-40B4-BE49-F238E27FC236}">
                <a16:creationId xmlns:a16="http://schemas.microsoft.com/office/drawing/2014/main" id="{948BCFE6-49A7-F22B-D01D-E7D9A40A4D15}"/>
              </a:ext>
            </a:extLst>
          </p:cNvPr>
          <p:cNvSpPr>
            <a:spLocks noGrp="1"/>
          </p:cNvSpPr>
          <p:nvPr>
            <p:ph type="sldNum" sz="quarter" idx="11"/>
          </p:nvPr>
        </p:nvSpPr>
        <p:spPr/>
        <p:txBody>
          <a:bodyPr/>
          <a:lstStyle/>
          <a:p>
            <a:fld id="{4B73C415-D670-4716-A5EC-CC4D52CA2BAC}" type="slidenum">
              <a:rPr lang="en-US" noProof="0" smtClean="0"/>
              <a:pPr/>
              <a:t>42</a:t>
            </a:fld>
            <a:endParaRPr lang="en-US" noProof="0"/>
          </a:p>
        </p:txBody>
      </p:sp>
    </p:spTree>
    <p:extLst>
      <p:ext uri="{BB962C8B-B14F-4D97-AF65-F5344CB8AC3E}">
        <p14:creationId xmlns:p14="http://schemas.microsoft.com/office/powerpoint/2010/main" val="310058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chemeClr val="tx1">
                    <a:lumMod val="75000"/>
                    <a:lumOff val="25000"/>
                  </a:schemeClr>
                </a:solidFill>
              </a:rPr>
              <a:t>Certification  </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a:solidFill>
                  <a:schemeClr val="tx1">
                    <a:lumMod val="75000"/>
                    <a:lumOff val="25000"/>
                  </a:schemeClr>
                </a:solidFill>
              </a:rPr>
              <a:t>Process overview and error resolution</a:t>
            </a:r>
          </a:p>
        </p:txBody>
      </p:sp>
      <p:sp>
        <p:nvSpPr>
          <p:cNvPr id="4" name="Footer Placeholder 3">
            <a:extLst>
              <a:ext uri="{FF2B5EF4-FFF2-40B4-BE49-F238E27FC236}">
                <a16:creationId xmlns:a16="http://schemas.microsoft.com/office/drawing/2014/main" id="{05BBF8E4-3ECF-5E0E-0C6E-D7C4265C7A77}"/>
              </a:ext>
            </a:extLst>
          </p:cNvPr>
          <p:cNvSpPr>
            <a:spLocks noGrp="1"/>
          </p:cNvSpPr>
          <p:nvPr>
            <p:ph type="ftr" sz="quarter" idx="13"/>
          </p:nvPr>
        </p:nvSpPr>
        <p:spPr/>
        <p:txBody>
          <a:bodyPr/>
          <a:lstStyle/>
          <a:p>
            <a:r>
              <a:rPr lang="en-US" noProof="0"/>
              <a:t>EOY 2 Reporting and Certification v1.0 April 27, 2026</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Document with solid fill">
            <a:extLst>
              <a:ext uri="{FF2B5EF4-FFF2-40B4-BE49-F238E27FC236}">
                <a16:creationId xmlns:a16="http://schemas.microsoft.com/office/drawing/2014/main" id="{5A17BF87-87BC-44A3-A7BF-DD96D6F59B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56473" y="3722422"/>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C1068544-D26D-51F4-B42A-21653CD046EE}"/>
              </a:ext>
            </a:extLst>
          </p:cNvPr>
          <p:cNvSpPr>
            <a:spLocks noGrp="1"/>
          </p:cNvSpPr>
          <p:nvPr>
            <p:ph type="sldNum" sz="quarter" idx="12"/>
          </p:nvPr>
        </p:nvSpPr>
        <p:spPr/>
        <p:txBody>
          <a:bodyPr/>
          <a:lstStyle/>
          <a:p>
            <a:fld id="{4B73C415-D670-4716-A5EC-CC4D52CA2BAC}" type="slidenum">
              <a:rPr lang="en-US" noProof="0" smtClean="0"/>
              <a:pPr/>
              <a:t>43</a:t>
            </a:fld>
            <a:endParaRPr lang="en-US" noProof="0"/>
          </a:p>
        </p:txBody>
      </p:sp>
    </p:spTree>
    <p:extLst>
      <p:ext uri="{BB962C8B-B14F-4D97-AF65-F5344CB8AC3E}">
        <p14:creationId xmlns:p14="http://schemas.microsoft.com/office/powerpoint/2010/main" val="278935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4925-3943-49F3-8FF2-0413E22C5342}"/>
              </a:ext>
            </a:extLst>
          </p:cNvPr>
          <p:cNvSpPr>
            <a:spLocks noGrp="1"/>
          </p:cNvSpPr>
          <p:nvPr>
            <p:ph type="title"/>
          </p:nvPr>
        </p:nvSpPr>
        <p:spPr>
          <a:xfrm>
            <a:off x="426000" y="276636"/>
            <a:ext cx="11340000" cy="432000"/>
          </a:xfrm>
        </p:spPr>
        <p:txBody>
          <a:bodyPr/>
          <a:lstStyle/>
          <a:p>
            <a:r>
              <a:rPr lang="en-US"/>
              <a:t>Certification </a:t>
            </a:r>
            <a:r>
              <a:rPr lang="en-US">
                <a:latin typeface="Arial Black" panose="020B0A04020102020204" pitchFamily="34" charset="0"/>
              </a:rPr>
              <a:t>Workflow</a:t>
            </a:r>
          </a:p>
        </p:txBody>
      </p:sp>
      <p:sp>
        <p:nvSpPr>
          <p:cNvPr id="6" name="Footer Placeholder 2">
            <a:extLst>
              <a:ext uri="{FF2B5EF4-FFF2-40B4-BE49-F238E27FC236}">
                <a16:creationId xmlns:a16="http://schemas.microsoft.com/office/drawing/2014/main" id="{B512A874-62E3-0FE2-4D02-E199FD9BF9B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graphicFrame>
        <p:nvGraphicFramePr>
          <p:cNvPr id="5" name="Diagram 4" descr="Graphic of the CALPADS Certification Workflow&#10;1. LEA Submission Process&#10;2. CERT Error Correction&#10;3. Review Reports&#10;4. Approval">
            <a:extLst>
              <a:ext uri="{FF2B5EF4-FFF2-40B4-BE49-F238E27FC236}">
                <a16:creationId xmlns:a16="http://schemas.microsoft.com/office/drawing/2014/main" id="{48BBFE23-AFA8-457D-BC46-DD15C008FCD1}"/>
              </a:ext>
            </a:extLst>
          </p:cNvPr>
          <p:cNvGraphicFramePr/>
          <p:nvPr>
            <p:extLst>
              <p:ext uri="{D42A27DB-BD31-4B8C-83A1-F6EECF244321}">
                <p14:modId xmlns:p14="http://schemas.microsoft.com/office/powerpoint/2010/main" val="1234118658"/>
              </p:ext>
            </p:extLst>
          </p:nvPr>
        </p:nvGraphicFramePr>
        <p:xfrm>
          <a:off x="2881082" y="1305295"/>
          <a:ext cx="6045835" cy="424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8E67254E-6F76-4D07-8C75-B9D3542B4E6C}"/>
              </a:ext>
            </a:extLst>
          </p:cNvPr>
          <p:cNvSpPr/>
          <p:nvPr/>
        </p:nvSpPr>
        <p:spPr>
          <a:xfrm>
            <a:off x="597060" y="1223010"/>
            <a:ext cx="3188970" cy="2045970"/>
          </a:xfrm>
          <a:prstGeom prst="roundRect">
            <a:avLst>
              <a:gd name="adj" fmla="val 6548"/>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a:solidFill>
                  <a:schemeClr val="tx1">
                    <a:lumMod val="75000"/>
                    <a:lumOff val="25000"/>
                  </a:schemeClr>
                </a:solidFill>
              </a:rPr>
              <a:t>Error Correction</a:t>
            </a:r>
            <a:endParaRPr lang="en-US" sz="1400" b="1">
              <a:solidFill>
                <a:schemeClr val="tx1">
                  <a:lumMod val="75000"/>
                  <a:lumOff val="25000"/>
                </a:schemeClr>
              </a:solidFill>
            </a:endParaRPr>
          </a:p>
          <a:p>
            <a:endParaRPr lang="en-US" sz="1400">
              <a:solidFill>
                <a:schemeClr val="tx1">
                  <a:lumMod val="75000"/>
                  <a:lumOff val="25000"/>
                </a:schemeClr>
              </a:solidFill>
            </a:endParaRPr>
          </a:p>
          <a:p>
            <a:pPr marL="285750" indent="-285750">
              <a:buFont typeface="Arial" panose="020B0604020202020204" pitchFamily="34" charset="0"/>
              <a:buChar char="•"/>
            </a:pPr>
            <a:r>
              <a:rPr lang="en-US" sz="1300">
                <a:solidFill>
                  <a:schemeClr val="tx1">
                    <a:lumMod val="75000"/>
                    <a:lumOff val="25000"/>
                  </a:schemeClr>
                </a:solidFill>
              </a:rPr>
              <a:t>Resolve Cert errors before reviewing reports.</a:t>
            </a:r>
          </a:p>
          <a:p>
            <a:pPr marL="285750" indent="-285750">
              <a:buFont typeface="Arial" panose="020B0604020202020204" pitchFamily="34" charset="0"/>
              <a:buChar char="•"/>
            </a:pPr>
            <a:r>
              <a:rPr lang="en-US" sz="1300">
                <a:solidFill>
                  <a:schemeClr val="tx1">
                    <a:lumMod val="75000"/>
                    <a:lumOff val="25000"/>
                  </a:schemeClr>
                </a:solidFill>
              </a:rPr>
              <a:t>Refer to the downloadable CALPADS Error List on suggest resolutions</a:t>
            </a:r>
          </a:p>
        </p:txBody>
      </p:sp>
      <p:sp>
        <p:nvSpPr>
          <p:cNvPr id="16" name="Rectangle: Rounded Corners 15">
            <a:extLst>
              <a:ext uri="{FF2B5EF4-FFF2-40B4-BE49-F238E27FC236}">
                <a16:creationId xmlns:a16="http://schemas.microsoft.com/office/drawing/2014/main" id="{EB978AAC-9B7A-4BCE-8EF8-EAAE0F2B79C2}"/>
              </a:ext>
            </a:extLst>
          </p:cNvPr>
          <p:cNvSpPr/>
          <p:nvPr/>
        </p:nvSpPr>
        <p:spPr>
          <a:xfrm>
            <a:off x="8016240" y="1223010"/>
            <a:ext cx="3188970" cy="2045970"/>
          </a:xfrm>
          <a:prstGeom prst="roundRect">
            <a:avLst>
              <a:gd name="adj" fmla="val 65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a:solidFill>
                  <a:schemeClr val="tx1">
                    <a:lumMod val="75000"/>
                    <a:lumOff val="25000"/>
                  </a:schemeClr>
                </a:solidFill>
              </a:rPr>
              <a:t>Report Review</a:t>
            </a:r>
            <a:endParaRPr lang="en-US" sz="1200" b="1">
              <a:solidFill>
                <a:schemeClr val="tx1">
                  <a:lumMod val="75000"/>
                  <a:lumOff val="25000"/>
                </a:schemeClr>
              </a:solidFill>
            </a:endParaRPr>
          </a:p>
          <a:p>
            <a:endParaRPr lang="en-US" sz="1200" b="1">
              <a:solidFill>
                <a:schemeClr val="tx1">
                  <a:lumMod val="75000"/>
                  <a:lumOff val="25000"/>
                </a:schemeClr>
              </a:solidFill>
            </a:endParaRPr>
          </a:p>
          <a:p>
            <a:pPr marL="285750" indent="-285750">
              <a:buFont typeface="Arial" panose="020B0604020202020204" pitchFamily="34" charset="0"/>
              <a:buChar char="•"/>
            </a:pPr>
            <a:r>
              <a:rPr lang="en-US" sz="130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300">
                <a:solidFill>
                  <a:schemeClr val="tx1">
                    <a:lumMod val="75000"/>
                    <a:lumOff val="25000"/>
                  </a:schemeClr>
                </a:solidFill>
              </a:rPr>
              <a:t>Utilize report mapping guide to check for data inclusion and column count source</a:t>
            </a:r>
          </a:p>
          <a:p>
            <a:pPr marL="285750" indent="-285750">
              <a:buFont typeface="Arial" panose="020B0604020202020204" pitchFamily="34" charset="0"/>
              <a:buChar char="•"/>
            </a:pPr>
            <a:endParaRPr lang="en-US" sz="1400">
              <a:solidFill>
                <a:schemeClr val="tx1">
                  <a:lumMod val="75000"/>
                  <a:lumOff val="25000"/>
                </a:schemeClr>
              </a:solidFill>
            </a:endParaRPr>
          </a:p>
        </p:txBody>
      </p:sp>
      <p:sp>
        <p:nvSpPr>
          <p:cNvPr id="17" name="Rectangle: Rounded Corners 16">
            <a:extLst>
              <a:ext uri="{FF2B5EF4-FFF2-40B4-BE49-F238E27FC236}">
                <a16:creationId xmlns:a16="http://schemas.microsoft.com/office/drawing/2014/main" id="{B2009138-ED29-4DE0-BC25-428B39269192}"/>
              </a:ext>
            </a:extLst>
          </p:cNvPr>
          <p:cNvSpPr/>
          <p:nvPr/>
        </p:nvSpPr>
        <p:spPr>
          <a:xfrm>
            <a:off x="8016240" y="3506735"/>
            <a:ext cx="3188970" cy="2045970"/>
          </a:xfrm>
          <a:prstGeom prst="roundRect">
            <a:avLst>
              <a:gd name="adj" fmla="val 654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a:solidFill>
                  <a:schemeClr val="tx1">
                    <a:lumMod val="75000"/>
                    <a:lumOff val="25000"/>
                  </a:schemeClr>
                </a:solidFill>
              </a:rPr>
              <a:t>Approval</a:t>
            </a:r>
          </a:p>
          <a:p>
            <a:endParaRPr lang="en-US" sz="1200" b="1">
              <a:solidFill>
                <a:schemeClr val="tx1">
                  <a:lumMod val="75000"/>
                  <a:lumOff val="25000"/>
                </a:schemeClr>
              </a:solidFill>
            </a:endParaRPr>
          </a:p>
          <a:p>
            <a:pPr marL="285750" indent="-285750">
              <a:buFont typeface="Arial" panose="020B0604020202020204" pitchFamily="34" charset="0"/>
              <a:buChar char="•"/>
            </a:pPr>
            <a:r>
              <a:rPr lang="en-US" sz="130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300">
                <a:solidFill>
                  <a:schemeClr val="tx1">
                    <a:lumMod val="75000"/>
                    <a:lumOff val="25000"/>
                  </a:schemeClr>
                </a:solidFill>
              </a:rPr>
              <a:t>Review all aggregate reports to activate checkbox</a:t>
            </a:r>
          </a:p>
          <a:p>
            <a:pPr marL="285750" indent="-285750">
              <a:buFont typeface="Arial" panose="020B0604020202020204" pitchFamily="34" charset="0"/>
              <a:buChar char="•"/>
            </a:pPr>
            <a:r>
              <a:rPr lang="en-US" sz="1300">
                <a:solidFill>
                  <a:schemeClr val="tx1">
                    <a:lumMod val="75000"/>
                    <a:lumOff val="25000"/>
                  </a:schemeClr>
                </a:solidFill>
              </a:rPr>
              <a:t>Check box to activate approval button</a:t>
            </a:r>
          </a:p>
        </p:txBody>
      </p:sp>
      <p:sp>
        <p:nvSpPr>
          <p:cNvPr id="18" name="Rectangle: Rounded Corners 17">
            <a:extLst>
              <a:ext uri="{FF2B5EF4-FFF2-40B4-BE49-F238E27FC236}">
                <a16:creationId xmlns:a16="http://schemas.microsoft.com/office/drawing/2014/main" id="{D757CD64-B850-456F-9F60-C223B23CD642}"/>
              </a:ext>
            </a:extLst>
          </p:cNvPr>
          <p:cNvSpPr/>
          <p:nvPr/>
        </p:nvSpPr>
        <p:spPr>
          <a:xfrm>
            <a:off x="597060" y="3506735"/>
            <a:ext cx="3188970" cy="2045970"/>
          </a:xfrm>
          <a:prstGeom prst="roundRect">
            <a:avLst>
              <a:gd name="adj" fmla="val 65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a:solidFill>
                  <a:schemeClr val="tx1">
                    <a:lumMod val="75000"/>
                    <a:lumOff val="25000"/>
                  </a:schemeClr>
                </a:solidFill>
              </a:rPr>
              <a:t>Submit files</a:t>
            </a:r>
            <a:endParaRPr lang="en-US" sz="1200" b="1">
              <a:solidFill>
                <a:schemeClr val="tx1">
                  <a:lumMod val="75000"/>
                  <a:lumOff val="25000"/>
                </a:schemeClr>
              </a:solidFill>
            </a:endParaRPr>
          </a:p>
          <a:p>
            <a:endParaRPr lang="en-US" sz="1200">
              <a:solidFill>
                <a:schemeClr val="tx1">
                  <a:lumMod val="75000"/>
                  <a:lumOff val="25000"/>
                </a:schemeClr>
              </a:solidFill>
            </a:endParaRPr>
          </a:p>
          <a:p>
            <a:pPr marL="285750" indent="-285750">
              <a:buFont typeface="Arial" panose="020B0604020202020204" pitchFamily="34" charset="0"/>
              <a:buChar char="•"/>
            </a:pPr>
            <a:r>
              <a:rPr lang="en-US" sz="1300">
                <a:solidFill>
                  <a:schemeClr val="tx1">
                    <a:lumMod val="75000"/>
                    <a:lumOff val="25000"/>
                  </a:schemeClr>
                </a:solidFill>
              </a:rPr>
              <a:t>Be aware of replacement type processing</a:t>
            </a:r>
          </a:p>
          <a:p>
            <a:pPr marL="285750" indent="-285750">
              <a:buFont typeface="Arial" panose="020B0604020202020204" pitchFamily="34" charset="0"/>
              <a:buChar char="•"/>
            </a:pPr>
            <a:r>
              <a:rPr lang="en-US" sz="1300">
                <a:solidFill>
                  <a:schemeClr val="tx1">
                    <a:lumMod val="75000"/>
                    <a:lumOff val="25000"/>
                  </a:schemeClr>
                </a:solidFill>
              </a:rPr>
              <a:t>Be aware of order of submission</a:t>
            </a:r>
          </a:p>
          <a:p>
            <a:pPr marL="285750" indent="-285750">
              <a:buFont typeface="Arial" panose="020B0604020202020204" pitchFamily="34" charset="0"/>
              <a:buChar char="•"/>
            </a:pPr>
            <a:r>
              <a:rPr lang="en-US" sz="1300">
                <a:solidFill>
                  <a:schemeClr val="tx1">
                    <a:lumMod val="75000"/>
                    <a:lumOff val="25000"/>
                  </a:schemeClr>
                </a:solidFill>
              </a:rPr>
              <a:t>You may now submit SDEM, CRSC files and available SCSC records</a:t>
            </a:r>
            <a:endParaRPr lang="en-US">
              <a:solidFill>
                <a:schemeClr val="tx1">
                  <a:lumMod val="75000"/>
                  <a:lumOff val="25000"/>
                </a:schemeClr>
              </a:solidFill>
            </a:endParaRPr>
          </a:p>
        </p:txBody>
      </p:sp>
      <p:pic>
        <p:nvPicPr>
          <p:cNvPr id="9" name="Graphic 8" descr="Badge with solid fill">
            <a:extLst>
              <a:ext uri="{FF2B5EF4-FFF2-40B4-BE49-F238E27FC236}">
                <a16:creationId xmlns:a16="http://schemas.microsoft.com/office/drawing/2014/main" id="{9566049A-D739-4995-8972-CFFB74FCC3C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91720" y="1507623"/>
            <a:ext cx="685800" cy="685800"/>
          </a:xfrm>
          <a:prstGeom prst="rect">
            <a:avLst/>
          </a:prstGeom>
        </p:spPr>
      </p:pic>
      <p:pic>
        <p:nvPicPr>
          <p:cNvPr id="7" name="Graphic 6" descr="Badge 1 with solid fill">
            <a:extLst>
              <a:ext uri="{FF2B5EF4-FFF2-40B4-BE49-F238E27FC236}">
                <a16:creationId xmlns:a16="http://schemas.microsoft.com/office/drawing/2014/main" id="{7CD302E0-3201-4B80-ADB1-BD8B491640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720" y="4529720"/>
            <a:ext cx="685800" cy="685800"/>
          </a:xfrm>
          <a:prstGeom prst="rect">
            <a:avLst/>
          </a:prstGeom>
        </p:spPr>
      </p:pic>
      <p:pic>
        <p:nvPicPr>
          <p:cNvPr id="13" name="Graphic 12" descr="Badge 4 with solid fill">
            <a:extLst>
              <a:ext uri="{FF2B5EF4-FFF2-40B4-BE49-F238E27FC236}">
                <a16:creationId xmlns:a16="http://schemas.microsoft.com/office/drawing/2014/main" id="{D9CEBEE9-008E-47F0-8E2F-F8E7D2E4E8F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24750" y="4529720"/>
            <a:ext cx="685800" cy="685800"/>
          </a:xfrm>
          <a:prstGeom prst="rect">
            <a:avLst/>
          </a:prstGeom>
        </p:spPr>
      </p:pic>
      <p:pic>
        <p:nvPicPr>
          <p:cNvPr id="11" name="Graphic 10" descr="Badge 3 with solid fill">
            <a:extLst>
              <a:ext uri="{FF2B5EF4-FFF2-40B4-BE49-F238E27FC236}">
                <a16:creationId xmlns:a16="http://schemas.microsoft.com/office/drawing/2014/main" id="{1ACCC560-93CB-4ADD-9F36-7DDDBADE9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24750" y="1507623"/>
            <a:ext cx="685800" cy="685800"/>
          </a:xfrm>
          <a:prstGeom prst="rect">
            <a:avLst/>
          </a:prstGeom>
        </p:spPr>
      </p:pic>
      <p:sp>
        <p:nvSpPr>
          <p:cNvPr id="3" name="Slide Number Placeholder 2">
            <a:extLst>
              <a:ext uri="{FF2B5EF4-FFF2-40B4-BE49-F238E27FC236}">
                <a16:creationId xmlns:a16="http://schemas.microsoft.com/office/drawing/2014/main" id="{84376D6D-B452-7C86-810F-ADF95DF11B6B}"/>
              </a:ext>
            </a:extLst>
          </p:cNvPr>
          <p:cNvSpPr>
            <a:spLocks noGrp="1"/>
          </p:cNvSpPr>
          <p:nvPr>
            <p:ph type="sldNum" sz="quarter" idx="11"/>
          </p:nvPr>
        </p:nvSpPr>
        <p:spPr/>
        <p:txBody>
          <a:bodyPr/>
          <a:lstStyle/>
          <a:p>
            <a:fld id="{4B73C415-D670-4716-A5EC-CC4D52CA2BAC}" type="slidenum">
              <a:rPr lang="en-US" noProof="0" smtClean="0"/>
              <a:pPr/>
              <a:t>44</a:t>
            </a:fld>
            <a:endParaRPr lang="en-US" noProof="0"/>
          </a:p>
        </p:txBody>
      </p:sp>
    </p:spTree>
    <p:extLst>
      <p:ext uri="{BB962C8B-B14F-4D97-AF65-F5344CB8AC3E}">
        <p14:creationId xmlns:p14="http://schemas.microsoft.com/office/powerpoint/2010/main" val="3183461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0000"/>
            </a:schemeClr>
          </a:fgClr>
          <a:bgClr>
            <a:schemeClr val="bg1"/>
          </a:bgClr>
        </a:patt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176E54E-54CE-0784-39C7-0B65289418C0}"/>
              </a:ext>
            </a:extLst>
          </p:cNvPr>
          <p:cNvSpPr>
            <a:spLocks noGrp="1"/>
          </p:cNvSpPr>
          <p:nvPr>
            <p:ph type="title"/>
          </p:nvPr>
        </p:nvSpPr>
        <p:spPr/>
        <p:txBody>
          <a:bodyPr anchor="t">
            <a:normAutofit/>
          </a:bodyPr>
          <a:lstStyle/>
          <a:p>
            <a:r>
              <a:rPr lang="en-US" sz="3000"/>
              <a:t>EOY 2 Errors</a:t>
            </a:r>
          </a:p>
        </p:txBody>
      </p:sp>
      <p:sp>
        <p:nvSpPr>
          <p:cNvPr id="4" name="Footer Placeholder 3">
            <a:extLst>
              <a:ext uri="{FF2B5EF4-FFF2-40B4-BE49-F238E27FC236}">
                <a16:creationId xmlns:a16="http://schemas.microsoft.com/office/drawing/2014/main" id="{3E22E4BB-036C-EAC3-30F7-B0D3EC04DA75}"/>
              </a:ext>
            </a:extLst>
          </p:cNvPr>
          <p:cNvSpPr>
            <a:spLocks noGrp="1"/>
          </p:cNvSpPr>
          <p:nvPr>
            <p:ph type="ftr" sz="quarter"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graphicFrame>
        <p:nvGraphicFramePr>
          <p:cNvPr id="6" name="Table 5">
            <a:extLst>
              <a:ext uri="{FF2B5EF4-FFF2-40B4-BE49-F238E27FC236}">
                <a16:creationId xmlns:a16="http://schemas.microsoft.com/office/drawing/2014/main" id="{00C2B224-BC3E-AE03-B9A2-576DAF248D03}"/>
              </a:ext>
            </a:extLst>
          </p:cNvPr>
          <p:cNvGraphicFramePr>
            <a:graphicFrameLocks noGrp="1"/>
          </p:cNvGraphicFramePr>
          <p:nvPr>
            <p:extLst>
              <p:ext uri="{D42A27DB-BD31-4B8C-83A1-F6EECF244321}">
                <p14:modId xmlns:p14="http://schemas.microsoft.com/office/powerpoint/2010/main" val="1567176943"/>
              </p:ext>
            </p:extLst>
          </p:nvPr>
        </p:nvGraphicFramePr>
        <p:xfrm>
          <a:off x="420000" y="864000"/>
          <a:ext cx="11340000" cy="5053609"/>
        </p:xfrm>
        <a:graphic>
          <a:graphicData uri="http://schemas.openxmlformats.org/drawingml/2006/table">
            <a:tbl>
              <a:tblPr firstRow="1" bandRow="1">
                <a:tableStyleId>{72833802-FEF1-4C79-8D5D-14CF1EAF98D9}</a:tableStyleId>
              </a:tblPr>
              <a:tblGrid>
                <a:gridCol w="1584783">
                  <a:extLst>
                    <a:ext uri="{9D8B030D-6E8A-4147-A177-3AD203B41FA5}">
                      <a16:colId xmlns:a16="http://schemas.microsoft.com/office/drawing/2014/main" val="1944267640"/>
                    </a:ext>
                  </a:extLst>
                </a:gridCol>
                <a:gridCol w="7518913">
                  <a:extLst>
                    <a:ext uri="{9D8B030D-6E8A-4147-A177-3AD203B41FA5}">
                      <a16:colId xmlns:a16="http://schemas.microsoft.com/office/drawing/2014/main" val="248271433"/>
                    </a:ext>
                  </a:extLst>
                </a:gridCol>
                <a:gridCol w="1003696">
                  <a:extLst>
                    <a:ext uri="{9D8B030D-6E8A-4147-A177-3AD203B41FA5}">
                      <a16:colId xmlns:a16="http://schemas.microsoft.com/office/drawing/2014/main" val="2832907905"/>
                    </a:ext>
                  </a:extLst>
                </a:gridCol>
                <a:gridCol w="1232608">
                  <a:extLst>
                    <a:ext uri="{9D8B030D-6E8A-4147-A177-3AD203B41FA5}">
                      <a16:colId xmlns:a16="http://schemas.microsoft.com/office/drawing/2014/main" val="2038863398"/>
                    </a:ext>
                  </a:extLst>
                </a:gridCol>
              </a:tblGrid>
              <a:tr h="200942">
                <a:tc>
                  <a:txBody>
                    <a:bodyPr/>
                    <a:lstStyle/>
                    <a:p>
                      <a:pPr algn="ctr" fontAlgn="t">
                        <a:buNone/>
                      </a:pPr>
                      <a:r>
                        <a:rPr lang="en-US" sz="1800" b="1" u="none" strike="noStrike">
                          <a:solidFill>
                            <a:srgbClr val="FFFFFF"/>
                          </a:solidFill>
                          <a:effectLst/>
                        </a:rPr>
                        <a:t>Error #</a:t>
                      </a:r>
                      <a:endParaRPr lang="en-US" sz="1800" b="1" i="0" u="none" strike="noStrike">
                        <a:solidFill>
                          <a:srgbClr val="FFFFFF"/>
                        </a:solidFill>
                        <a:effectLst/>
                        <a:latin typeface="Arial" panose="020B0604020202020204" pitchFamily="34" charset="0"/>
                      </a:endParaRPr>
                    </a:p>
                  </a:txBody>
                  <a:tcPr marL="6907" marR="6907" marT="6907" marB="0" anchor="ctr"/>
                </a:tc>
                <a:tc>
                  <a:txBody>
                    <a:bodyPr/>
                    <a:lstStyle/>
                    <a:p>
                      <a:pPr algn="l" fontAlgn="t">
                        <a:buNone/>
                      </a:pPr>
                      <a:r>
                        <a:rPr lang="en-US" sz="1800" b="1" u="none" strike="noStrike">
                          <a:solidFill>
                            <a:srgbClr val="FFFFFF"/>
                          </a:solidFill>
                          <a:effectLst/>
                        </a:rPr>
                        <a:t>Error Name</a:t>
                      </a:r>
                      <a:endParaRPr lang="en-US" sz="1800" b="1" i="0" u="none" strike="noStrike">
                        <a:solidFill>
                          <a:srgbClr val="FFFFFF"/>
                        </a:solidFill>
                        <a:effectLst/>
                        <a:latin typeface="Arial" panose="020B0604020202020204" pitchFamily="34" charset="0"/>
                      </a:endParaRPr>
                    </a:p>
                  </a:txBody>
                  <a:tcPr marL="6907" marR="6907" marT="6907" marB="0" anchor="ctr"/>
                </a:tc>
                <a:tc>
                  <a:txBody>
                    <a:bodyPr/>
                    <a:lstStyle/>
                    <a:p>
                      <a:pPr algn="ctr" fontAlgn="t">
                        <a:buNone/>
                      </a:pPr>
                      <a:r>
                        <a:rPr lang="en-US" sz="1800" b="1" u="none" strike="noStrike">
                          <a:solidFill>
                            <a:srgbClr val="FFFFFF"/>
                          </a:solidFill>
                          <a:effectLst/>
                        </a:rPr>
                        <a:t>Severity</a:t>
                      </a:r>
                      <a:endParaRPr lang="en-US" sz="1800" b="1" i="0" u="none" strike="noStrike">
                        <a:solidFill>
                          <a:srgbClr val="FFFFFF"/>
                        </a:solidFill>
                        <a:effectLst/>
                        <a:latin typeface="Arial" panose="020B0604020202020204" pitchFamily="34" charset="0"/>
                      </a:endParaRPr>
                    </a:p>
                  </a:txBody>
                  <a:tcPr marL="6907" marR="6907" marT="6907" marB="0" anchor="ctr"/>
                </a:tc>
                <a:tc>
                  <a:txBody>
                    <a:bodyPr/>
                    <a:lstStyle/>
                    <a:p>
                      <a:pPr algn="ctr" fontAlgn="t">
                        <a:buNone/>
                      </a:pPr>
                      <a:r>
                        <a:rPr lang="en-US" sz="1800" b="1" u="none" strike="noStrike">
                          <a:solidFill>
                            <a:srgbClr val="FFFFFF"/>
                          </a:solidFill>
                          <a:effectLst/>
                        </a:rPr>
                        <a:t>Error Type</a:t>
                      </a:r>
                      <a:endParaRPr lang="en-US" sz="1800" b="1" i="0" u="none" strike="noStrike">
                        <a:solidFill>
                          <a:srgbClr val="FFFFFF"/>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3874147750"/>
                  </a:ext>
                </a:extLst>
              </a:tr>
              <a:tr h="200942">
                <a:tc>
                  <a:txBody>
                    <a:bodyPr/>
                    <a:lstStyle/>
                    <a:p>
                      <a:pPr algn="ctr" fontAlgn="t">
                        <a:buNone/>
                      </a:pPr>
                      <a:r>
                        <a:rPr lang="en-US" sz="1400" b="0" u="none" strike="noStrike">
                          <a:solidFill>
                            <a:srgbClr val="000000"/>
                          </a:solidFill>
                          <a:effectLst/>
                        </a:rPr>
                        <a:t>CERT001</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Enrollment Data Missing for Expected Open School  </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CVR</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1416241451"/>
                  </a:ext>
                </a:extLst>
              </a:tr>
              <a:tr h="195311">
                <a:tc>
                  <a:txBody>
                    <a:bodyPr/>
                    <a:lstStyle/>
                    <a:p>
                      <a:pPr algn="ctr" fontAlgn="t">
                        <a:buNone/>
                      </a:pPr>
                      <a:r>
                        <a:rPr lang="en-US" sz="1400" b="0" u="none" strike="noStrike">
                          <a:solidFill>
                            <a:srgbClr val="000000"/>
                          </a:solidFill>
                          <a:effectLst/>
                        </a:rPr>
                        <a:t>CERT102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No CTE Completer Data</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W</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CVR</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2553031147"/>
                  </a:ext>
                </a:extLst>
              </a:tr>
              <a:tr h="200942">
                <a:tc>
                  <a:txBody>
                    <a:bodyPr/>
                    <a:lstStyle/>
                    <a:p>
                      <a:pPr algn="ctr" fontAlgn="t">
                        <a:buNone/>
                      </a:pPr>
                      <a:r>
                        <a:rPr lang="en-US" sz="1400" b="0" u="none" strike="noStrike">
                          <a:solidFill>
                            <a:srgbClr val="000000"/>
                          </a:solidFill>
                          <a:effectLst/>
                        </a:rPr>
                        <a:t>SASS0121E2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Missing Staff Demographic Record</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1892729906"/>
                  </a:ext>
                </a:extLst>
              </a:tr>
              <a:tr h="200942">
                <a:tc>
                  <a:txBody>
                    <a:bodyPr/>
                    <a:lstStyle/>
                    <a:p>
                      <a:pPr algn="ctr" fontAlgn="t">
                        <a:buNone/>
                      </a:pPr>
                      <a:r>
                        <a:rPr lang="en-US" sz="1400" b="0" u="none" strike="noStrike">
                          <a:solidFill>
                            <a:srgbClr val="000000"/>
                          </a:solidFill>
                          <a:effectLst/>
                        </a:rPr>
                        <a:t>SENR0661E2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Invalid Student Race Missing Indicator and Student Race Code Combination</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2825115567"/>
                  </a:ext>
                </a:extLst>
              </a:tr>
              <a:tr h="386426">
                <a:tc>
                  <a:txBody>
                    <a:bodyPr/>
                    <a:lstStyle/>
                    <a:p>
                      <a:pPr algn="ctr" fontAlgn="t">
                        <a:buNone/>
                      </a:pPr>
                      <a:r>
                        <a:rPr lang="en-US" sz="1400" b="0" u="none" strike="noStrike">
                          <a:solidFill>
                            <a:srgbClr val="000000"/>
                          </a:solidFill>
                          <a:effectLst/>
                        </a:rPr>
                        <a:t>SENR0716E2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Invalid Student Ethnicity Missing Indicator and Student Hispanic Ethnicity Indicator</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205646261"/>
                  </a:ext>
                </a:extLst>
              </a:tr>
              <a:tr h="200942">
                <a:tc>
                  <a:txBody>
                    <a:bodyPr/>
                    <a:lstStyle/>
                    <a:p>
                      <a:pPr algn="ctr" fontAlgn="t">
                        <a:buNone/>
                      </a:pPr>
                      <a:r>
                        <a:rPr lang="en-US" sz="1400" b="0" u="none" strike="noStrike">
                          <a:solidFill>
                            <a:srgbClr val="000000"/>
                          </a:solidFill>
                          <a:effectLst/>
                        </a:rPr>
                        <a:t>SENR0717E2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Missing overlapping SINF record </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1307474302"/>
                  </a:ext>
                </a:extLst>
              </a:tr>
              <a:tr h="386426">
                <a:tc>
                  <a:txBody>
                    <a:bodyPr/>
                    <a:lstStyle/>
                    <a:p>
                      <a:pPr algn="ctr" fontAlgn="t">
                        <a:buNone/>
                      </a:pPr>
                      <a:r>
                        <a:rPr lang="en-US" sz="1400" b="0" u="none" strike="noStrike">
                          <a:solidFill>
                            <a:srgbClr val="000000"/>
                          </a:solidFill>
                          <a:effectLst/>
                        </a:rPr>
                        <a:t>CRSC0545E2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Invalid SEID in Course Section record</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W</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N/A</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2953317914"/>
                  </a:ext>
                </a:extLst>
              </a:tr>
              <a:tr h="579639">
                <a:tc>
                  <a:txBody>
                    <a:bodyPr/>
                    <a:lstStyle/>
                    <a:p>
                      <a:pPr algn="ctr" fontAlgn="t">
                        <a:buNone/>
                      </a:pPr>
                      <a:r>
                        <a:rPr lang="en-US" sz="1400" b="0" u="none" strike="noStrike">
                          <a:solidFill>
                            <a:srgbClr val="000000"/>
                          </a:solidFill>
                          <a:effectLst/>
                        </a:rPr>
                        <a:t>CRSC0548E2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Submitted SEID missing Staff Assignment (SASS) Record</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W</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DD</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471435450"/>
                  </a:ext>
                </a:extLst>
              </a:tr>
              <a:tr h="386426">
                <a:tc>
                  <a:txBody>
                    <a:bodyPr/>
                    <a:lstStyle/>
                    <a:p>
                      <a:pPr algn="ctr" fontAlgn="t">
                        <a:buNone/>
                      </a:pPr>
                      <a:r>
                        <a:rPr lang="en-US" sz="1400" b="0" u="none" strike="noStrike">
                          <a:solidFill>
                            <a:srgbClr val="000000"/>
                          </a:solidFill>
                          <a:effectLst/>
                        </a:rPr>
                        <a:t>CRSC0686E2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No Enrollment for Course Section (CRSC)</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W</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DD</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1609621330"/>
                  </a:ext>
                </a:extLst>
              </a:tr>
              <a:tr h="386426">
                <a:tc>
                  <a:txBody>
                    <a:bodyPr/>
                    <a:lstStyle/>
                    <a:p>
                      <a:pPr algn="ctr" fontAlgn="t">
                        <a:buNone/>
                      </a:pPr>
                      <a:r>
                        <a:rPr lang="en-US" sz="1400" b="1" u="none" strike="noStrike">
                          <a:solidFill>
                            <a:srgbClr val="000000"/>
                          </a:solidFill>
                          <a:effectLst/>
                        </a:rPr>
                        <a:t>SCTE0698E2</a:t>
                      </a:r>
                      <a:endParaRPr lang="en-US" sz="1400" b="1"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1" u="none" strike="noStrike">
                          <a:solidFill>
                            <a:srgbClr val="000000"/>
                          </a:solidFill>
                          <a:effectLst/>
                        </a:rPr>
                        <a:t>Missing or invalid SCSC record for CTE Completer </a:t>
                      </a:r>
                      <a:endParaRPr lang="en-US" sz="1400" b="1"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6907" marR="6907" marT="6907" marB="0" anchor="ctr"/>
                </a:tc>
                <a:tc>
                  <a:txBody>
                    <a:bodyPr/>
                    <a:lstStyle/>
                    <a:p>
                      <a:pPr algn="ctr" fontAlgn="t">
                        <a:buNone/>
                      </a:pPr>
                      <a:r>
                        <a:rPr lang="en-US" sz="1400" b="1" u="none" strike="noStrike">
                          <a:solidFill>
                            <a:srgbClr val="000000"/>
                          </a:solidFill>
                          <a:effectLst/>
                        </a:rPr>
                        <a:t>CVR</a:t>
                      </a:r>
                      <a:endParaRPr lang="en-US" sz="1400" b="1"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597761298"/>
                  </a:ext>
                </a:extLst>
              </a:tr>
              <a:tr h="386426">
                <a:tc>
                  <a:txBody>
                    <a:bodyPr/>
                    <a:lstStyle/>
                    <a:p>
                      <a:pPr algn="ctr" fontAlgn="t">
                        <a:buNone/>
                      </a:pPr>
                      <a:r>
                        <a:rPr lang="en-US" sz="1400" b="0" u="none" strike="noStrike">
                          <a:solidFill>
                            <a:srgbClr val="000000"/>
                          </a:solidFill>
                          <a:effectLst/>
                        </a:rPr>
                        <a:t>SENR0317E2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Student Enrollment Record in Previous AY Not Exited</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2034960631"/>
                  </a:ext>
                </a:extLst>
              </a:tr>
              <a:tr h="579639">
                <a:tc>
                  <a:txBody>
                    <a:bodyPr/>
                    <a:lstStyle/>
                    <a:p>
                      <a:pPr algn="ctr" fontAlgn="t">
                        <a:buNone/>
                      </a:pPr>
                      <a:r>
                        <a:rPr lang="en-US" sz="1400" b="0" u="none" strike="noStrike">
                          <a:solidFill>
                            <a:srgbClr val="000000"/>
                          </a:solidFill>
                          <a:effectLst/>
                        </a:rPr>
                        <a:t>SENR0687E2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No Student Course Section Data for a Secondarily or Short-Term Enrolled Student</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W</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3091165746"/>
                  </a:ext>
                </a:extLst>
              </a:tr>
              <a:tr h="579639">
                <a:tc>
                  <a:txBody>
                    <a:bodyPr/>
                    <a:lstStyle/>
                    <a:p>
                      <a:pPr algn="ctr" fontAlgn="t">
                        <a:buNone/>
                      </a:pPr>
                      <a:r>
                        <a:rPr lang="en-US" sz="1400" b="0" u="none" strike="noStrike">
                          <a:solidFill>
                            <a:srgbClr val="000000"/>
                          </a:solidFill>
                          <a:effectLst/>
                        </a:rPr>
                        <a:t>SENR0713E2</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l" fontAlgn="t">
                        <a:buNone/>
                      </a:pPr>
                      <a:r>
                        <a:rPr lang="en-US" sz="1400" b="0" u="none" strike="noStrike">
                          <a:solidFill>
                            <a:srgbClr val="000000"/>
                          </a:solidFill>
                          <a:effectLst/>
                        </a:rPr>
                        <a:t>No Student Course Section Data for a Primarily Enrolled Student (SCSC)</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W</a:t>
                      </a:r>
                      <a:endParaRPr lang="en-US" sz="1400" b="0" i="0" u="none" strike="noStrike">
                        <a:solidFill>
                          <a:srgbClr val="000000"/>
                        </a:solidFill>
                        <a:effectLst/>
                        <a:latin typeface="Arial" panose="020B0604020202020204" pitchFamily="34" charset="0"/>
                      </a:endParaRPr>
                    </a:p>
                  </a:txBody>
                  <a:tcPr marL="6907" marR="6907" marT="6907" marB="0" anchor="ctr"/>
                </a:tc>
                <a:tc>
                  <a:txBody>
                    <a:bodyPr/>
                    <a:lstStyle/>
                    <a:p>
                      <a:pPr algn="ctr" fontAlgn="t">
                        <a:buNone/>
                      </a:pPr>
                      <a:r>
                        <a:rPr lang="en-US" sz="1400" b="0" u="none" strike="noStrike">
                          <a:solidFill>
                            <a:srgbClr val="000000"/>
                          </a:solidFill>
                          <a:effectLst/>
                        </a:rPr>
                        <a:t>DD</a:t>
                      </a:r>
                      <a:endParaRPr lang="en-US" sz="1400" b="0" i="0" u="none" strike="noStrike">
                        <a:solidFill>
                          <a:srgbClr val="000000"/>
                        </a:solidFill>
                        <a:effectLst/>
                        <a:latin typeface="Arial" panose="020B0604020202020204" pitchFamily="34" charset="0"/>
                      </a:endParaRPr>
                    </a:p>
                  </a:txBody>
                  <a:tcPr marL="6907" marR="6907" marT="6907" marB="0" anchor="ctr"/>
                </a:tc>
                <a:extLst>
                  <a:ext uri="{0D108BD9-81ED-4DB2-BD59-A6C34878D82A}">
                    <a16:rowId xmlns:a16="http://schemas.microsoft.com/office/drawing/2014/main" val="522699141"/>
                  </a:ext>
                </a:extLst>
              </a:tr>
            </a:tbl>
          </a:graphicData>
        </a:graphic>
      </p:graphicFrame>
      <p:sp>
        <p:nvSpPr>
          <p:cNvPr id="2" name="Slide Number Placeholder 1">
            <a:extLst>
              <a:ext uri="{FF2B5EF4-FFF2-40B4-BE49-F238E27FC236}">
                <a16:creationId xmlns:a16="http://schemas.microsoft.com/office/drawing/2014/main" id="{82C76B2E-FC8D-49FF-5945-023E299A6EF3}"/>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spTree>
    <p:extLst>
      <p:ext uri="{BB962C8B-B14F-4D97-AF65-F5344CB8AC3E}">
        <p14:creationId xmlns:p14="http://schemas.microsoft.com/office/powerpoint/2010/main" val="3131320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0000"/>
            </a:schemeClr>
          </a:fgClr>
          <a:bgClr>
            <a:schemeClr val="bg1"/>
          </a:bgClr>
        </a:pattFill>
        <a:effectLst/>
      </p:bgPr>
    </p:bg>
    <p:spTree>
      <p:nvGrpSpPr>
        <p:cNvPr id="1" name="">
          <a:extLst>
            <a:ext uri="{FF2B5EF4-FFF2-40B4-BE49-F238E27FC236}">
              <a16:creationId xmlns:a16="http://schemas.microsoft.com/office/drawing/2014/main" id="{D665CF8A-2378-B74B-7C62-561F0DE75028}"/>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9BCF9BA2-D2EA-1F8F-3A57-5175EF712AF7}"/>
              </a:ext>
            </a:extLst>
          </p:cNvPr>
          <p:cNvSpPr>
            <a:spLocks noGrp="1"/>
          </p:cNvSpPr>
          <p:nvPr>
            <p:ph type="title"/>
          </p:nvPr>
        </p:nvSpPr>
        <p:spPr>
          <a:xfrm>
            <a:off x="426000" y="214049"/>
            <a:ext cx="11340000" cy="432000"/>
          </a:xfrm>
        </p:spPr>
        <p:txBody>
          <a:bodyPr anchor="t">
            <a:normAutofit/>
          </a:bodyPr>
          <a:lstStyle/>
          <a:p>
            <a:r>
              <a:rPr lang="en-US" sz="3000"/>
              <a:t>More EOY 2 Errors</a:t>
            </a:r>
          </a:p>
        </p:txBody>
      </p:sp>
      <p:sp>
        <p:nvSpPr>
          <p:cNvPr id="4" name="Footer Placeholder 3">
            <a:extLst>
              <a:ext uri="{FF2B5EF4-FFF2-40B4-BE49-F238E27FC236}">
                <a16:creationId xmlns:a16="http://schemas.microsoft.com/office/drawing/2014/main" id="{5BDD492E-BBB6-4995-AA4C-6C66804AD2B3}"/>
              </a:ext>
            </a:extLst>
          </p:cNvPr>
          <p:cNvSpPr>
            <a:spLocks noGrp="1"/>
          </p:cNvSpPr>
          <p:nvPr>
            <p:ph type="ftr" sz="quarter"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graphicFrame>
        <p:nvGraphicFramePr>
          <p:cNvPr id="3" name="Table 2">
            <a:extLst>
              <a:ext uri="{FF2B5EF4-FFF2-40B4-BE49-F238E27FC236}">
                <a16:creationId xmlns:a16="http://schemas.microsoft.com/office/drawing/2014/main" id="{7553B6E7-B1C1-2229-000D-B795D347E969}"/>
              </a:ext>
            </a:extLst>
          </p:cNvPr>
          <p:cNvGraphicFramePr>
            <a:graphicFrameLocks noGrp="1"/>
          </p:cNvGraphicFramePr>
          <p:nvPr>
            <p:extLst>
              <p:ext uri="{D42A27DB-BD31-4B8C-83A1-F6EECF244321}">
                <p14:modId xmlns:p14="http://schemas.microsoft.com/office/powerpoint/2010/main" val="3045882347"/>
              </p:ext>
            </p:extLst>
          </p:nvPr>
        </p:nvGraphicFramePr>
        <p:xfrm>
          <a:off x="431999" y="1134586"/>
          <a:ext cx="11334001" cy="4267200"/>
        </p:xfrm>
        <a:graphic>
          <a:graphicData uri="http://schemas.openxmlformats.org/drawingml/2006/table">
            <a:tbl>
              <a:tblPr firstRow="1" bandRow="1">
                <a:tableStyleId>{72833802-FEF1-4C79-8D5D-14CF1EAF98D9}</a:tableStyleId>
              </a:tblPr>
              <a:tblGrid>
                <a:gridCol w="1583944">
                  <a:extLst>
                    <a:ext uri="{9D8B030D-6E8A-4147-A177-3AD203B41FA5}">
                      <a16:colId xmlns:a16="http://schemas.microsoft.com/office/drawing/2014/main" val="383068583"/>
                    </a:ext>
                  </a:extLst>
                </a:gridCol>
                <a:gridCol w="7514935">
                  <a:extLst>
                    <a:ext uri="{9D8B030D-6E8A-4147-A177-3AD203B41FA5}">
                      <a16:colId xmlns:a16="http://schemas.microsoft.com/office/drawing/2014/main" val="3595739039"/>
                    </a:ext>
                  </a:extLst>
                </a:gridCol>
                <a:gridCol w="1003165">
                  <a:extLst>
                    <a:ext uri="{9D8B030D-6E8A-4147-A177-3AD203B41FA5}">
                      <a16:colId xmlns:a16="http://schemas.microsoft.com/office/drawing/2014/main" val="1204978710"/>
                    </a:ext>
                  </a:extLst>
                </a:gridCol>
                <a:gridCol w="1231957">
                  <a:extLst>
                    <a:ext uri="{9D8B030D-6E8A-4147-A177-3AD203B41FA5}">
                      <a16:colId xmlns:a16="http://schemas.microsoft.com/office/drawing/2014/main" val="4211611266"/>
                    </a:ext>
                  </a:extLst>
                </a:gridCol>
              </a:tblGrid>
              <a:tr h="198120">
                <a:tc>
                  <a:txBody>
                    <a:bodyPr/>
                    <a:lstStyle/>
                    <a:p>
                      <a:pPr algn="ctr" fontAlgn="t">
                        <a:buNone/>
                      </a:pPr>
                      <a:r>
                        <a:rPr lang="en-US" sz="1800" b="1" u="none" strike="noStrike">
                          <a:solidFill>
                            <a:srgbClr val="FFFFFF"/>
                          </a:solidFill>
                          <a:effectLst/>
                        </a:rPr>
                        <a:t>Error #</a:t>
                      </a:r>
                      <a:endParaRPr lang="en-US" sz="1800" b="1" i="0" u="none" strike="noStrike">
                        <a:solidFill>
                          <a:srgbClr val="FFFFFF"/>
                        </a:solidFill>
                        <a:effectLst/>
                        <a:latin typeface="Arial" panose="020B0604020202020204" pitchFamily="34" charset="0"/>
                      </a:endParaRPr>
                    </a:p>
                  </a:txBody>
                  <a:tcPr marL="7620" marR="7620" marT="7620" marB="0" anchor="ctr"/>
                </a:tc>
                <a:tc>
                  <a:txBody>
                    <a:bodyPr/>
                    <a:lstStyle/>
                    <a:p>
                      <a:pPr algn="l" fontAlgn="t">
                        <a:buNone/>
                      </a:pPr>
                      <a:r>
                        <a:rPr lang="en-US" sz="1800" b="1" u="none" strike="noStrike">
                          <a:solidFill>
                            <a:srgbClr val="FFFFFF"/>
                          </a:solidFill>
                          <a:effectLst/>
                        </a:rPr>
                        <a:t>Error Name</a:t>
                      </a:r>
                      <a:endParaRPr lang="en-US" sz="1800" b="1" i="0" u="none" strike="noStrike">
                        <a:solidFill>
                          <a:srgbClr val="FFFFFF"/>
                        </a:solidFill>
                        <a:effectLst/>
                        <a:latin typeface="Arial" panose="020B0604020202020204" pitchFamily="34" charset="0"/>
                      </a:endParaRPr>
                    </a:p>
                  </a:txBody>
                  <a:tcPr marL="7620" marR="7620" marT="7620" marB="0" anchor="ctr"/>
                </a:tc>
                <a:tc>
                  <a:txBody>
                    <a:bodyPr/>
                    <a:lstStyle/>
                    <a:p>
                      <a:pPr algn="ctr" fontAlgn="t">
                        <a:buNone/>
                      </a:pPr>
                      <a:r>
                        <a:rPr lang="en-US" sz="1800" b="1" u="none" strike="noStrike">
                          <a:solidFill>
                            <a:srgbClr val="FFFFFF"/>
                          </a:solidFill>
                          <a:effectLst/>
                        </a:rPr>
                        <a:t>Severity</a:t>
                      </a:r>
                      <a:endParaRPr lang="en-US" sz="1800" b="1" i="0" u="none" strike="noStrike">
                        <a:solidFill>
                          <a:srgbClr val="FFFFFF"/>
                        </a:solidFill>
                        <a:effectLst/>
                        <a:latin typeface="Arial" panose="020B0604020202020204" pitchFamily="34" charset="0"/>
                      </a:endParaRPr>
                    </a:p>
                  </a:txBody>
                  <a:tcPr marL="7620" marR="7620" marT="7620" marB="0" anchor="ctr"/>
                </a:tc>
                <a:tc>
                  <a:txBody>
                    <a:bodyPr/>
                    <a:lstStyle/>
                    <a:p>
                      <a:pPr algn="ctr" fontAlgn="t">
                        <a:buNone/>
                      </a:pPr>
                      <a:r>
                        <a:rPr lang="en-US" sz="1800" b="1" u="none" strike="noStrike">
                          <a:solidFill>
                            <a:srgbClr val="FFFFFF"/>
                          </a:solidFill>
                          <a:effectLst/>
                        </a:rPr>
                        <a:t>Error Type</a:t>
                      </a:r>
                      <a:endParaRPr lang="en-US" sz="1800" b="1" i="0" u="none" strike="noStrike">
                        <a:solidFill>
                          <a:srgbClr val="FFFFFF"/>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328147354"/>
                  </a:ext>
                </a:extLst>
              </a:tr>
              <a:tr h="198120">
                <a:tc>
                  <a:txBody>
                    <a:bodyPr/>
                    <a:lstStyle/>
                    <a:p>
                      <a:pPr algn="ctr" fontAlgn="t">
                        <a:buNone/>
                      </a:pPr>
                      <a:r>
                        <a:rPr lang="en-US" sz="1400" b="1" u="none" strike="noStrike">
                          <a:solidFill>
                            <a:srgbClr val="000000"/>
                          </a:solidFill>
                          <a:effectLst/>
                        </a:rPr>
                        <a:t>SCSC0139E2</a:t>
                      </a:r>
                      <a:endParaRPr lang="en-US" sz="14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1" u="none" strike="noStrike">
                          <a:solidFill>
                            <a:srgbClr val="000000"/>
                          </a:solidFill>
                          <a:effectLst/>
                        </a:rPr>
                        <a:t>Missing Course Section Record</a:t>
                      </a:r>
                      <a:endParaRPr lang="en-US" sz="1400" b="1"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000000"/>
                          </a:solidFill>
                          <a:effectLst/>
                        </a:rPr>
                        <a:t>CDD</a:t>
                      </a:r>
                      <a:endParaRPr lang="en-US" sz="1400" b="1"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055468608"/>
                  </a:ext>
                </a:extLst>
              </a:tr>
              <a:tr h="198120">
                <a:tc>
                  <a:txBody>
                    <a:bodyPr/>
                    <a:lstStyle/>
                    <a:p>
                      <a:pPr algn="ctr" fontAlgn="t">
                        <a:buNone/>
                      </a:pPr>
                      <a:r>
                        <a:rPr lang="en-US" sz="1400" b="0" u="none" strike="noStrike">
                          <a:solidFill>
                            <a:srgbClr val="000000"/>
                          </a:solidFill>
                          <a:effectLst/>
                        </a:rPr>
                        <a:t>SCSC0140E2</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Missing Student Credits Attempted</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346016710"/>
                  </a:ext>
                </a:extLst>
              </a:tr>
              <a:tr h="198120">
                <a:tc>
                  <a:txBody>
                    <a:bodyPr/>
                    <a:lstStyle/>
                    <a:p>
                      <a:pPr algn="ctr" fontAlgn="t">
                        <a:buNone/>
                      </a:pPr>
                      <a:r>
                        <a:rPr lang="en-US" sz="1400" b="0" u="none" strike="noStrike">
                          <a:solidFill>
                            <a:srgbClr val="000000"/>
                          </a:solidFill>
                          <a:effectLst/>
                        </a:rPr>
                        <a:t>SCSC0141E2</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Missing Student Credits Earned</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18478666"/>
                  </a:ext>
                </a:extLst>
              </a:tr>
              <a:tr h="198120">
                <a:tc>
                  <a:txBody>
                    <a:bodyPr/>
                    <a:lstStyle/>
                    <a:p>
                      <a:pPr algn="ctr" fontAlgn="t">
                        <a:buNone/>
                      </a:pPr>
                      <a:r>
                        <a:rPr lang="en-US" sz="1400" b="0" u="none" strike="noStrike">
                          <a:solidFill>
                            <a:srgbClr val="000000"/>
                          </a:solidFill>
                          <a:effectLst/>
                        </a:rPr>
                        <a:t>SCSC0512E2</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Missing Carnegie Units Earned</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464137327"/>
                  </a:ext>
                </a:extLst>
              </a:tr>
              <a:tr h="198120">
                <a:tc>
                  <a:txBody>
                    <a:bodyPr/>
                    <a:lstStyle/>
                    <a:p>
                      <a:pPr algn="ctr" fontAlgn="t">
                        <a:buNone/>
                      </a:pPr>
                      <a:r>
                        <a:rPr lang="en-US" sz="1400" b="0" u="none" strike="noStrike">
                          <a:solidFill>
                            <a:srgbClr val="000000"/>
                          </a:solidFill>
                          <a:effectLst/>
                        </a:rPr>
                        <a:t>SCSC0681E2</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Student Course Section for SSID Not Enrolled during Report Period</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57007045"/>
                  </a:ext>
                </a:extLst>
              </a:tr>
              <a:tr h="198120">
                <a:tc>
                  <a:txBody>
                    <a:bodyPr/>
                    <a:lstStyle/>
                    <a:p>
                      <a:pPr algn="ctr" fontAlgn="t">
                        <a:buNone/>
                      </a:pPr>
                      <a:r>
                        <a:rPr lang="en-US" sz="1400" b="0" u="none" strike="noStrike">
                          <a:solidFill>
                            <a:srgbClr val="000000"/>
                          </a:solidFill>
                          <a:effectLst/>
                        </a:rPr>
                        <a:t>WBLR0576E2</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SWDS record must exist for this Work-Based Learning Type</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279291963"/>
                  </a:ext>
                </a:extLst>
              </a:tr>
              <a:tr h="198120">
                <a:tc>
                  <a:txBody>
                    <a:bodyPr/>
                    <a:lstStyle/>
                    <a:p>
                      <a:pPr algn="ctr" fontAlgn="t">
                        <a:buNone/>
                      </a:pPr>
                      <a:r>
                        <a:rPr lang="en-US" sz="1400" b="0" u="none" strike="noStrike">
                          <a:solidFill>
                            <a:srgbClr val="000000"/>
                          </a:solidFill>
                          <a:effectLst/>
                        </a:rPr>
                        <a:t>WBLR0649E2</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Missing State Course Code - Embedded Work-Based Learning for Internships</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891516323"/>
                  </a:ext>
                </a:extLst>
              </a:tr>
              <a:tr h="198120">
                <a:tc>
                  <a:txBody>
                    <a:bodyPr/>
                    <a:lstStyle/>
                    <a:p>
                      <a:pPr algn="ctr" fontAlgn="t">
                        <a:buNone/>
                      </a:pPr>
                      <a:r>
                        <a:rPr lang="en-US" sz="1400" b="0" u="none" strike="noStrike">
                          <a:solidFill>
                            <a:srgbClr val="000000"/>
                          </a:solidFill>
                          <a:effectLst/>
                        </a:rPr>
                        <a:t>SCSC0139E2</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Missing Course Section Record</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40953192"/>
                  </a:ext>
                </a:extLst>
              </a:tr>
              <a:tr h="198120">
                <a:tc>
                  <a:txBody>
                    <a:bodyPr/>
                    <a:lstStyle/>
                    <a:p>
                      <a:pPr algn="ctr" fontAlgn="t">
                        <a:buNone/>
                      </a:pPr>
                      <a:r>
                        <a:rPr lang="en-US" sz="1400" b="0" u="none" strike="noStrike">
                          <a:solidFill>
                            <a:srgbClr val="000000"/>
                          </a:solidFill>
                          <a:effectLst/>
                        </a:rPr>
                        <a:t>SCSC0140E2</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Missing Student Credits Attempted</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209935907"/>
                  </a:ext>
                </a:extLst>
              </a:tr>
              <a:tr h="198120">
                <a:tc>
                  <a:txBody>
                    <a:bodyPr/>
                    <a:lstStyle/>
                    <a:p>
                      <a:pPr algn="ctr" fontAlgn="t">
                        <a:buNone/>
                      </a:pPr>
                      <a:r>
                        <a:rPr lang="en-US" sz="1400" b="0" u="none" strike="noStrike">
                          <a:solidFill>
                            <a:srgbClr val="000000"/>
                          </a:solidFill>
                          <a:effectLst/>
                        </a:rPr>
                        <a:t>SCSC0141E2</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Missing Student Credits Earned</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556694635"/>
                  </a:ext>
                </a:extLst>
              </a:tr>
              <a:tr h="198120">
                <a:tc>
                  <a:txBody>
                    <a:bodyPr/>
                    <a:lstStyle/>
                    <a:p>
                      <a:pPr algn="ctr" fontAlgn="t">
                        <a:buNone/>
                      </a:pPr>
                      <a:r>
                        <a:rPr lang="en-US" sz="1400" b="0" u="none" strike="noStrike">
                          <a:solidFill>
                            <a:srgbClr val="000000"/>
                          </a:solidFill>
                          <a:effectLst/>
                        </a:rPr>
                        <a:t>SCSC0512E2</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Missing Carnegie Units Earned</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679136821"/>
                  </a:ext>
                </a:extLst>
              </a:tr>
              <a:tr h="198120">
                <a:tc>
                  <a:txBody>
                    <a:bodyPr/>
                    <a:lstStyle/>
                    <a:p>
                      <a:pPr algn="ctr" fontAlgn="t">
                        <a:buNone/>
                      </a:pPr>
                      <a:r>
                        <a:rPr lang="en-US" sz="1400" b="1" u="none" strike="noStrike">
                          <a:solidFill>
                            <a:srgbClr val="000000"/>
                          </a:solidFill>
                          <a:effectLst/>
                        </a:rPr>
                        <a:t>SCSC0681E2</a:t>
                      </a:r>
                      <a:endParaRPr lang="en-US" sz="14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1" u="none" strike="noStrike">
                          <a:solidFill>
                            <a:srgbClr val="000000"/>
                          </a:solidFill>
                          <a:effectLst/>
                        </a:rPr>
                        <a:t>Student Course Section for SSID Not Enrolled during Report Period</a:t>
                      </a:r>
                      <a:endParaRPr lang="en-US" sz="1400" b="1"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7620" marR="7620" marT="7620" marB="0" anchor="ctr"/>
                </a:tc>
                <a:tc>
                  <a:txBody>
                    <a:bodyPr/>
                    <a:lstStyle/>
                    <a:p>
                      <a:pPr algn="ctr" fontAlgn="t">
                        <a:buNone/>
                      </a:pPr>
                      <a:r>
                        <a:rPr lang="en-US" sz="1400" b="1" u="none" strike="noStrike">
                          <a:solidFill>
                            <a:srgbClr val="000000"/>
                          </a:solidFill>
                          <a:effectLst/>
                        </a:rPr>
                        <a:t>CDD</a:t>
                      </a:r>
                      <a:endParaRPr lang="en-US" sz="1400" b="1"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18125728"/>
                  </a:ext>
                </a:extLst>
              </a:tr>
              <a:tr h="571500">
                <a:tc>
                  <a:txBody>
                    <a:bodyPr/>
                    <a:lstStyle/>
                    <a:p>
                      <a:pPr algn="ctr" fontAlgn="t">
                        <a:buNone/>
                      </a:pPr>
                      <a:r>
                        <a:rPr lang="en-US" sz="1400" b="0" u="none" strike="noStrike">
                          <a:solidFill>
                            <a:srgbClr val="000000"/>
                          </a:solidFill>
                          <a:effectLst/>
                        </a:rPr>
                        <a:t>CERT055</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High school with No Enrollment in Career Technical Education</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W</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CVR</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274341847"/>
                  </a:ext>
                </a:extLst>
              </a:tr>
              <a:tr h="381000">
                <a:tc>
                  <a:txBody>
                    <a:bodyPr/>
                    <a:lstStyle/>
                    <a:p>
                      <a:pPr algn="ctr" fontAlgn="t">
                        <a:buNone/>
                      </a:pPr>
                      <a:r>
                        <a:rPr lang="en-US" sz="1400" b="0" u="none" strike="noStrike">
                          <a:solidFill>
                            <a:srgbClr val="000000"/>
                          </a:solidFill>
                          <a:effectLst/>
                        </a:rPr>
                        <a:t>CERT169</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No WBLR Data Submitted for a School</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W</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CVR</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361182779"/>
                  </a:ext>
                </a:extLst>
              </a:tr>
              <a:tr h="381000">
                <a:tc>
                  <a:txBody>
                    <a:bodyPr/>
                    <a:lstStyle/>
                    <a:p>
                      <a:pPr algn="ctr" fontAlgn="t">
                        <a:buNone/>
                      </a:pPr>
                      <a:r>
                        <a:rPr lang="en-US" sz="1400" b="0" u="none" strike="noStrike">
                          <a:solidFill>
                            <a:srgbClr val="000000"/>
                          </a:solidFill>
                          <a:effectLst/>
                        </a:rPr>
                        <a:t>CERT175</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t">
                        <a:buNone/>
                      </a:pPr>
                      <a:r>
                        <a:rPr lang="en-US" sz="1400" b="0" u="none" strike="noStrike">
                          <a:solidFill>
                            <a:srgbClr val="000000"/>
                          </a:solidFill>
                          <a:effectLst/>
                        </a:rPr>
                        <a:t>Significant Change in Percent of Graduates</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W</a:t>
                      </a:r>
                      <a:endParaRPr lang="en-US"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t">
                        <a:buNone/>
                      </a:pPr>
                      <a:r>
                        <a:rPr lang="en-US" sz="1400" b="0" u="none" strike="noStrike">
                          <a:solidFill>
                            <a:srgbClr val="000000"/>
                          </a:solidFill>
                          <a:effectLst/>
                        </a:rPr>
                        <a:t>CVR</a:t>
                      </a:r>
                      <a:endParaRPr lang="en-US"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897268447"/>
                  </a:ext>
                </a:extLst>
              </a:tr>
            </a:tbl>
          </a:graphicData>
        </a:graphic>
      </p:graphicFrame>
      <p:sp>
        <p:nvSpPr>
          <p:cNvPr id="2" name="Slide Number Placeholder 1">
            <a:extLst>
              <a:ext uri="{FF2B5EF4-FFF2-40B4-BE49-F238E27FC236}">
                <a16:creationId xmlns:a16="http://schemas.microsoft.com/office/drawing/2014/main" id="{9307D336-871D-56E8-B21C-6FF15A959447}"/>
              </a:ext>
            </a:extLst>
          </p:cNvPr>
          <p:cNvSpPr>
            <a:spLocks noGrp="1"/>
          </p:cNvSpPr>
          <p:nvPr>
            <p:ph type="sldNum" sz="quarter" idx="11"/>
          </p:nvPr>
        </p:nvSpPr>
        <p:spPr/>
        <p:txBody>
          <a:bodyPr/>
          <a:lstStyle/>
          <a:p>
            <a:fld id="{4B73C415-D670-4716-A5EC-CC4D52CA2BAC}" type="slidenum">
              <a:rPr lang="en-US" noProof="0" smtClean="0"/>
              <a:pPr/>
              <a:t>46</a:t>
            </a:fld>
            <a:endParaRPr lang="en-US" noProof="0"/>
          </a:p>
        </p:txBody>
      </p:sp>
    </p:spTree>
    <p:extLst>
      <p:ext uri="{BB962C8B-B14F-4D97-AF65-F5344CB8AC3E}">
        <p14:creationId xmlns:p14="http://schemas.microsoft.com/office/powerpoint/2010/main" val="1088919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01B650C-77E0-ECBC-CD6B-0F3BF36A40E4}"/>
              </a:ext>
              <a:ext uri="{C183D7F6-B498-43B3-948B-1728B52AA6E4}">
                <adec:decorative xmlns:adec="http://schemas.microsoft.com/office/drawing/2017/decorative" val="1"/>
              </a:ext>
            </a:extLst>
          </p:cNvPr>
          <p:cNvSpPr/>
          <p:nvPr/>
        </p:nvSpPr>
        <p:spPr>
          <a:xfrm>
            <a:off x="1031631" y="4864361"/>
            <a:ext cx="10261600" cy="1341054"/>
          </a:xfrm>
          <a:prstGeom prst="roundRect">
            <a:avLst/>
          </a:prstGeom>
          <a:solidFill>
            <a:srgbClr val="F7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426000" y="202042"/>
            <a:ext cx="11340000" cy="432000"/>
          </a:xfrm>
        </p:spPr>
        <p:txBody>
          <a:bodyPr/>
          <a:lstStyle/>
          <a:p>
            <a:r>
              <a:rPr lang="en-US"/>
              <a:t>SCTE0698E2</a:t>
            </a:r>
          </a:p>
        </p:txBody>
      </p:sp>
      <p:pic>
        <p:nvPicPr>
          <p:cNvPr id="7" name="Picture 6">
            <a:extLst>
              <a:ext uri="{FF2B5EF4-FFF2-40B4-BE49-F238E27FC236}">
                <a16:creationId xmlns:a16="http://schemas.microsoft.com/office/drawing/2014/main" id="{291D2D1D-8AAD-4343-9AAA-5DCE011E0E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012" y="1150620"/>
            <a:ext cx="10167806" cy="2621279"/>
          </a:xfrm>
          <a:prstGeom prst="rect">
            <a:avLst/>
          </a:prstGeom>
          <a:effectLst>
            <a:outerShdw blurRad="63500" algn="ctr" rotWithShape="0">
              <a:prstClr val="black">
                <a:alpha val="40000"/>
              </a:prstClr>
            </a:outerShdw>
          </a:effectLst>
        </p:spPr>
      </p:pic>
      <p:sp>
        <p:nvSpPr>
          <p:cNvPr id="6" name="Text Placeholder 3">
            <a:extLst>
              <a:ext uri="{FF2B5EF4-FFF2-40B4-BE49-F238E27FC236}">
                <a16:creationId xmlns:a16="http://schemas.microsoft.com/office/drawing/2014/main" id="{8E3926F3-3390-4E22-9433-007FBD836437}"/>
              </a:ext>
            </a:extLst>
          </p:cNvPr>
          <p:cNvSpPr txBox="1">
            <a:spLocks/>
          </p:cNvSpPr>
          <p:nvPr/>
        </p:nvSpPr>
        <p:spPr>
          <a:xfrm>
            <a:off x="1410491" y="4141320"/>
            <a:ext cx="9205848" cy="56840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No SCSC record submitted to reflect a CTE Capstone Course code for indicated pathway</a:t>
            </a:r>
          </a:p>
        </p:txBody>
      </p:sp>
      <p:sp>
        <p:nvSpPr>
          <p:cNvPr id="4" name="Footer Placeholder 2">
            <a:extLst>
              <a:ext uri="{FF2B5EF4-FFF2-40B4-BE49-F238E27FC236}">
                <a16:creationId xmlns:a16="http://schemas.microsoft.com/office/drawing/2014/main" id="{E9905D85-27C2-8E89-50BE-66A8DDDABC30}"/>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5" name="TextBox 4">
            <a:extLst>
              <a:ext uri="{FF2B5EF4-FFF2-40B4-BE49-F238E27FC236}">
                <a16:creationId xmlns:a16="http://schemas.microsoft.com/office/drawing/2014/main" id="{3A4F82C5-0CEE-4FD1-7F98-F97BDD86356F}"/>
              </a:ext>
            </a:extLst>
          </p:cNvPr>
          <p:cNvSpPr txBox="1"/>
          <p:nvPr/>
        </p:nvSpPr>
        <p:spPr>
          <a:xfrm>
            <a:off x="3783065" y="5004549"/>
            <a:ext cx="7440248" cy="1077218"/>
          </a:xfrm>
          <a:prstGeom prst="rect">
            <a:avLst/>
          </a:prstGeom>
          <a:noFill/>
        </p:spPr>
        <p:txBody>
          <a:bodyPr wrap="square">
            <a:spAutoFit/>
          </a:bodyPr>
          <a:lstStyle/>
          <a:p>
            <a:pPr marL="285750" indent="-285750">
              <a:buFont typeface="Arial" panose="020B0604020202020204" pitchFamily="34" charset="0"/>
              <a:buChar char="•"/>
            </a:pPr>
            <a:r>
              <a:rPr lang="en-US" sz="1600"/>
              <a:t>SCSC file not uploaded</a:t>
            </a:r>
          </a:p>
          <a:p>
            <a:pPr marL="285750" indent="-285750">
              <a:buFont typeface="Arial" panose="020B0604020202020204" pitchFamily="34" charset="0"/>
              <a:buChar char="•"/>
            </a:pPr>
            <a:r>
              <a:rPr lang="en-US" sz="1600"/>
              <a:t>SCSC file uploaded but record rejected.</a:t>
            </a:r>
          </a:p>
          <a:p>
            <a:pPr marL="285750" indent="-285750">
              <a:buFont typeface="Arial" panose="020B0604020202020204" pitchFamily="34" charset="0"/>
              <a:buChar char="•"/>
            </a:pPr>
            <a:r>
              <a:rPr lang="en-US" sz="1600"/>
              <a:t>Posted a SCTE record this year but completed Pathway last year.</a:t>
            </a:r>
          </a:p>
          <a:p>
            <a:pPr marL="285750" indent="-285750">
              <a:buFont typeface="Arial" panose="020B0604020202020204" pitchFamily="34" charset="0"/>
              <a:buChar char="•"/>
            </a:pPr>
            <a:r>
              <a:rPr lang="en-US" sz="1600"/>
              <a:t>Inadvertently posted a SCTE record</a:t>
            </a:r>
          </a:p>
        </p:txBody>
      </p:sp>
      <p:sp>
        <p:nvSpPr>
          <p:cNvPr id="10" name="Text Placeholder 3">
            <a:extLst>
              <a:ext uri="{FF2B5EF4-FFF2-40B4-BE49-F238E27FC236}">
                <a16:creationId xmlns:a16="http://schemas.microsoft.com/office/drawing/2014/main" id="{3629B0C8-AAB8-F48E-EC1B-D1C5F1C18BA5}"/>
              </a:ext>
            </a:extLst>
          </p:cNvPr>
          <p:cNvSpPr txBox="1">
            <a:spLocks/>
          </p:cNvSpPr>
          <p:nvPr/>
        </p:nvSpPr>
        <p:spPr>
          <a:xfrm>
            <a:off x="1477133" y="5037001"/>
            <a:ext cx="2060678" cy="107721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rgbClr val="FF735D"/>
                </a:solidFill>
                <a:latin typeface="Arial" panose="020B0604020202020204" pitchFamily="34" charset="0"/>
                <a:cs typeface="Arial" panose="020B0604020202020204" pitchFamily="34" charset="0"/>
              </a:rPr>
              <a:t>Trigger reasons</a:t>
            </a:r>
          </a:p>
        </p:txBody>
      </p:sp>
      <p:sp>
        <p:nvSpPr>
          <p:cNvPr id="3" name="Slide Number Placeholder 2">
            <a:extLst>
              <a:ext uri="{FF2B5EF4-FFF2-40B4-BE49-F238E27FC236}">
                <a16:creationId xmlns:a16="http://schemas.microsoft.com/office/drawing/2014/main" id="{35D24643-496E-C825-BAA2-6BBF2B775476}"/>
              </a:ext>
            </a:extLst>
          </p:cNvPr>
          <p:cNvSpPr>
            <a:spLocks noGrp="1"/>
          </p:cNvSpPr>
          <p:nvPr>
            <p:ph type="sldNum" sz="quarter" idx="11"/>
          </p:nvPr>
        </p:nvSpPr>
        <p:spPr/>
        <p:txBody>
          <a:bodyPr/>
          <a:lstStyle/>
          <a:p>
            <a:fld id="{4B73C415-D670-4716-A5EC-CC4D52CA2BAC}" type="slidenum">
              <a:rPr lang="en-US" noProof="0" smtClean="0"/>
              <a:pPr/>
              <a:t>47</a:t>
            </a:fld>
            <a:endParaRPr lang="en-US" noProof="0"/>
          </a:p>
        </p:txBody>
      </p:sp>
    </p:spTree>
    <p:extLst>
      <p:ext uri="{BB962C8B-B14F-4D97-AF65-F5344CB8AC3E}">
        <p14:creationId xmlns:p14="http://schemas.microsoft.com/office/powerpoint/2010/main" val="3528902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3856"/>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EOY 2 Reports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a:solidFill>
                  <a:schemeClr val="tx1">
                    <a:lumMod val="75000"/>
                    <a:lumOff val="25000"/>
                  </a:schemeClr>
                </a:solidFill>
              </a:rPr>
              <a:t>Review reports</a:t>
            </a:r>
          </a:p>
        </p:txBody>
      </p:sp>
      <p:sp>
        <p:nvSpPr>
          <p:cNvPr id="4" name="Footer Placeholder 3">
            <a:extLst>
              <a:ext uri="{FF2B5EF4-FFF2-40B4-BE49-F238E27FC236}">
                <a16:creationId xmlns:a16="http://schemas.microsoft.com/office/drawing/2014/main" id="{A388CB94-C2B6-6387-E23A-C0396928FBA0}"/>
              </a:ext>
            </a:extLst>
          </p:cNvPr>
          <p:cNvSpPr>
            <a:spLocks noGrp="1"/>
          </p:cNvSpPr>
          <p:nvPr>
            <p:ph type="ftr" sz="quarter" idx="13"/>
          </p:nvPr>
        </p:nvSpPr>
        <p:spPr/>
        <p:txBody>
          <a:bodyPr/>
          <a:lstStyle/>
          <a:p>
            <a:r>
              <a:rPr lang="en-US" noProof="0"/>
              <a:t>EOY 2 Reporting and Certification v1.0 April 27, 2026</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Document with solid fill">
            <a:extLst>
              <a:ext uri="{FF2B5EF4-FFF2-40B4-BE49-F238E27FC236}">
                <a16:creationId xmlns:a16="http://schemas.microsoft.com/office/drawing/2014/main" id="{5A17BF87-87BC-44A3-A7BF-DD96D6F59B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56473" y="3722422"/>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B5FB3715-1095-D41A-18AD-61D74789FEF1}"/>
              </a:ext>
            </a:extLst>
          </p:cNvPr>
          <p:cNvSpPr>
            <a:spLocks noGrp="1"/>
          </p:cNvSpPr>
          <p:nvPr>
            <p:ph type="sldNum" sz="quarter" idx="12"/>
          </p:nvPr>
        </p:nvSpPr>
        <p:spPr/>
        <p:txBody>
          <a:bodyPr/>
          <a:lstStyle/>
          <a:p>
            <a:fld id="{4B73C415-D670-4716-A5EC-CC4D52CA2BAC}" type="slidenum">
              <a:rPr lang="en-US" noProof="0" smtClean="0"/>
              <a:pPr/>
              <a:t>48</a:t>
            </a:fld>
            <a:endParaRPr lang="en-US" noProof="0"/>
          </a:p>
        </p:txBody>
      </p:sp>
    </p:spTree>
    <p:extLst>
      <p:ext uri="{BB962C8B-B14F-4D97-AF65-F5344CB8AC3E}">
        <p14:creationId xmlns:p14="http://schemas.microsoft.com/office/powerpoint/2010/main" val="8767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E4CA247-74C3-56A6-15C5-EEF2BC391982}"/>
              </a:ext>
            </a:extLst>
          </p:cNvPr>
          <p:cNvGrpSpPr/>
          <p:nvPr/>
        </p:nvGrpSpPr>
        <p:grpSpPr>
          <a:xfrm>
            <a:off x="2818453" y="991781"/>
            <a:ext cx="8111122" cy="2285199"/>
            <a:chOff x="2818453" y="1121137"/>
            <a:chExt cx="8111122" cy="2285199"/>
          </a:xfrm>
        </p:grpSpPr>
        <p:graphicFrame>
          <p:nvGraphicFramePr>
            <p:cNvPr id="17" name="Diagram 16" descr="report 3.9 drill to report 3.10 drill to report 3.11">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3304770083"/>
                </p:ext>
              </p:extLst>
            </p:nvPr>
          </p:nvGraphicFramePr>
          <p:xfrm>
            <a:off x="2818453" y="1121137"/>
            <a:ext cx="7990533" cy="129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descr="report 3.16 drill to report 3.11">
              <a:extLst>
                <a:ext uri="{FF2B5EF4-FFF2-40B4-BE49-F238E27FC236}">
                  <a16:creationId xmlns:a16="http://schemas.microsoft.com/office/drawing/2014/main" id="{A1183759-35D5-422F-BE0E-B456ECF8DCCF}"/>
                </a:ext>
              </a:extLst>
            </p:cNvPr>
            <p:cNvGraphicFramePr/>
            <p:nvPr>
              <p:extLst>
                <p:ext uri="{D42A27DB-BD31-4B8C-83A1-F6EECF244321}">
                  <p14:modId xmlns:p14="http://schemas.microsoft.com/office/powerpoint/2010/main" val="1110324575"/>
                </p:ext>
              </p:extLst>
            </p:nvPr>
          </p:nvGraphicFramePr>
          <p:xfrm>
            <a:off x="8734192" y="2344145"/>
            <a:ext cx="2195383" cy="10621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5" name="Freeform: Shape 44">
              <a:extLst>
                <a:ext uri="{FF2B5EF4-FFF2-40B4-BE49-F238E27FC236}">
                  <a16:creationId xmlns:a16="http://schemas.microsoft.com/office/drawing/2014/main" id="{C4E8E692-FE7D-4B8E-919D-67546986BC4B}"/>
                </a:ext>
                <a:ext uri="{C183D7F6-B498-43B3-948B-1728B52AA6E4}">
                  <adec:decorative xmlns:adec="http://schemas.microsoft.com/office/drawing/2017/decorative" val="1"/>
                </a:ext>
              </a:extLst>
            </p:cNvPr>
            <p:cNvSpPr/>
            <p:nvPr/>
          </p:nvSpPr>
          <p:spPr>
            <a:xfrm rot="16200000">
              <a:off x="10351416" y="2147469"/>
              <a:ext cx="495361" cy="419783"/>
            </a:xfrm>
            <a:custGeom>
              <a:avLst/>
              <a:gdLst>
                <a:gd name="connsiteX0" fmla="*/ 0 w 581020"/>
                <a:gd name="connsiteY0" fmla="*/ 90021 h 450106"/>
                <a:gd name="connsiteX1" fmla="*/ 355967 w 581020"/>
                <a:gd name="connsiteY1" fmla="*/ 90021 h 450106"/>
                <a:gd name="connsiteX2" fmla="*/ 355967 w 581020"/>
                <a:gd name="connsiteY2" fmla="*/ 0 h 450106"/>
                <a:gd name="connsiteX3" fmla="*/ 581020 w 581020"/>
                <a:gd name="connsiteY3" fmla="*/ 225053 h 450106"/>
                <a:gd name="connsiteX4" fmla="*/ 355967 w 581020"/>
                <a:gd name="connsiteY4" fmla="*/ 450106 h 450106"/>
                <a:gd name="connsiteX5" fmla="*/ 355967 w 581020"/>
                <a:gd name="connsiteY5" fmla="*/ 360085 h 450106"/>
                <a:gd name="connsiteX6" fmla="*/ 0 w 581020"/>
                <a:gd name="connsiteY6" fmla="*/ 360085 h 450106"/>
                <a:gd name="connsiteX7" fmla="*/ 0 w 581020"/>
                <a:gd name="connsiteY7" fmla="*/ 90021 h 4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0" h="450106">
                  <a:moveTo>
                    <a:pt x="0" y="90021"/>
                  </a:moveTo>
                  <a:lnTo>
                    <a:pt x="355967" y="90021"/>
                  </a:lnTo>
                  <a:lnTo>
                    <a:pt x="355967" y="0"/>
                  </a:lnTo>
                  <a:lnTo>
                    <a:pt x="581020" y="225053"/>
                  </a:lnTo>
                  <a:lnTo>
                    <a:pt x="355967" y="450106"/>
                  </a:lnTo>
                  <a:lnTo>
                    <a:pt x="355967" y="360085"/>
                  </a:lnTo>
                  <a:lnTo>
                    <a:pt x="0" y="360085"/>
                  </a:lnTo>
                  <a:lnTo>
                    <a:pt x="0" y="90021"/>
                  </a:lnTo>
                  <a:close/>
                </a:path>
              </a:pathLst>
            </a:custGeom>
            <a:solidFill>
              <a:srgbClr val="FF735D"/>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0021" rIns="135032" bIns="90021" numCol="1" spcCol="1270" anchor="ctr" anchorCtr="0">
              <a:noAutofit/>
            </a:bodyPr>
            <a:lstStyle/>
            <a:p>
              <a:pPr marL="0" lvl="0" indent="0" algn="ctr" defTabSz="400050">
                <a:lnSpc>
                  <a:spcPct val="90000"/>
                </a:lnSpc>
                <a:spcBef>
                  <a:spcPct val="0"/>
                </a:spcBef>
                <a:spcAft>
                  <a:spcPct val="35000"/>
                </a:spcAft>
                <a:buNone/>
              </a:pPr>
              <a:endParaRPr lang="en-US" sz="900" kern="1200">
                <a:solidFill>
                  <a:schemeClr val="tx1"/>
                </a:solidFill>
              </a:endParaRPr>
            </a:p>
          </p:txBody>
        </p:sp>
      </p:grpSp>
      <p:sp>
        <p:nvSpPr>
          <p:cNvPr id="46" name="Title 1">
            <a:extLst>
              <a:ext uri="{FF2B5EF4-FFF2-40B4-BE49-F238E27FC236}">
                <a16:creationId xmlns:a16="http://schemas.microsoft.com/office/drawing/2014/main" id="{7561012F-ABF4-405C-9196-071C5CDDDFC8}"/>
              </a:ext>
            </a:extLst>
          </p:cNvPr>
          <p:cNvSpPr txBox="1">
            <a:spLocks noGrp="1"/>
          </p:cNvSpPr>
          <p:nvPr>
            <p:ph type="title"/>
          </p:nvPr>
        </p:nvSpPr>
        <p:spPr>
          <a:xfrm>
            <a:off x="403504" y="264997"/>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2 Reports</a:t>
            </a:r>
            <a:endParaRPr kumimoji="0" lang="en-US" sz="25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endParaRPr>
          </a:p>
        </p:txBody>
      </p:sp>
      <p:sp>
        <p:nvSpPr>
          <p:cNvPr id="2" name="Footer Placeholder 1">
            <a:extLst>
              <a:ext uri="{FF2B5EF4-FFF2-40B4-BE49-F238E27FC236}">
                <a16:creationId xmlns:a16="http://schemas.microsoft.com/office/drawing/2014/main" id="{8BC6709D-F985-A40A-912F-310D351C2087}"/>
              </a:ext>
            </a:extLst>
          </p:cNvPr>
          <p:cNvSpPr>
            <a:spLocks noGrp="1"/>
          </p:cNvSpPr>
          <p:nvPr>
            <p:ph type="ftr" sz="quarter" idx="10"/>
          </p:nvPr>
        </p:nvSpPr>
        <p:spPr/>
        <p:txBody>
          <a:bodyPr/>
          <a:lstStyle/>
          <a:p>
            <a:r>
              <a:rPr lang="en-US" noProof="0"/>
              <a:t>EOY 2 Reporting and Certification v1.0 April 27, 2026</a:t>
            </a:r>
          </a:p>
        </p:txBody>
      </p:sp>
      <p:grpSp>
        <p:nvGrpSpPr>
          <p:cNvPr id="7" name="Group 6">
            <a:extLst>
              <a:ext uri="{FF2B5EF4-FFF2-40B4-BE49-F238E27FC236}">
                <a16:creationId xmlns:a16="http://schemas.microsoft.com/office/drawing/2014/main" id="{DD18F7A6-5E2D-B31B-DF4B-EA746CD07578}"/>
              </a:ext>
              <a:ext uri="{C183D7F6-B498-43B3-948B-1728B52AA6E4}">
                <adec:decorative xmlns:adec="http://schemas.microsoft.com/office/drawing/2017/decorative" val="1"/>
              </a:ext>
            </a:extLst>
          </p:cNvPr>
          <p:cNvGrpSpPr/>
          <p:nvPr/>
        </p:nvGrpSpPr>
        <p:grpSpPr>
          <a:xfrm>
            <a:off x="818518" y="2254140"/>
            <a:ext cx="1074720" cy="2349720"/>
            <a:chOff x="191932" y="3710445"/>
            <a:chExt cx="1074720" cy="2349720"/>
          </a:xfrm>
        </p:grpSpPr>
        <p:sp>
          <p:nvSpPr>
            <p:cNvPr id="16" name="Rectangle: Rounded Corners 15">
              <a:extLst>
                <a:ext uri="{FF2B5EF4-FFF2-40B4-BE49-F238E27FC236}">
                  <a16:creationId xmlns:a16="http://schemas.microsoft.com/office/drawing/2014/main" id="{80FE42B0-2044-4D4A-3940-5214DDC823A1}"/>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8" name="AutoShape 2">
              <a:extLst>
                <a:ext uri="{FF2B5EF4-FFF2-40B4-BE49-F238E27FC236}">
                  <a16:creationId xmlns:a16="http://schemas.microsoft.com/office/drawing/2014/main" id="{CF181443-136E-43CE-E604-9C0AE8F2F3E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9" name="Diagram 18">
              <a:extLst>
                <a:ext uri="{FF2B5EF4-FFF2-40B4-BE49-F238E27FC236}">
                  <a16:creationId xmlns:a16="http://schemas.microsoft.com/office/drawing/2014/main" id="{218852A6-469B-5BD8-26EE-048C417699EE}"/>
                </a:ext>
              </a:extLst>
            </p:cNvPr>
            <p:cNvGraphicFramePr/>
            <p:nvPr>
              <p:extLst>
                <p:ext uri="{D42A27DB-BD31-4B8C-83A1-F6EECF244321}">
                  <p14:modId xmlns:p14="http://schemas.microsoft.com/office/powerpoint/2010/main" val="2282227710"/>
                </p:ext>
              </p:extLst>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grpSp>
        <p:nvGrpSpPr>
          <p:cNvPr id="15" name="Group 14">
            <a:extLst>
              <a:ext uri="{FF2B5EF4-FFF2-40B4-BE49-F238E27FC236}">
                <a16:creationId xmlns:a16="http://schemas.microsoft.com/office/drawing/2014/main" id="{6BECC8EC-56F1-DD4A-DF45-BE4853D49CCD}"/>
              </a:ext>
            </a:extLst>
          </p:cNvPr>
          <p:cNvGrpSpPr/>
          <p:nvPr/>
        </p:nvGrpSpPr>
        <p:grpSpPr>
          <a:xfrm>
            <a:off x="2818451" y="2167858"/>
            <a:ext cx="5469801" cy="1071823"/>
            <a:chOff x="2818454" y="2582231"/>
            <a:chExt cx="5469801" cy="1071823"/>
          </a:xfrm>
        </p:grpSpPr>
        <p:sp>
          <p:nvSpPr>
            <p:cNvPr id="3" name="Freeform: Shape 2">
              <a:extLst>
                <a:ext uri="{FF2B5EF4-FFF2-40B4-BE49-F238E27FC236}">
                  <a16:creationId xmlns:a16="http://schemas.microsoft.com/office/drawing/2014/main" id="{A48572FC-3760-423B-A5BD-08E212294FA9}"/>
                </a:ext>
              </a:extLst>
            </p:cNvPr>
            <p:cNvSpPr/>
            <p:nvPr/>
          </p:nvSpPr>
          <p:spPr>
            <a:xfrm>
              <a:off x="2818454" y="2631516"/>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chemeClr val="accent2"/>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latin typeface="Arial" panose="020B0604020202020204"/>
                </a:rPr>
                <a:t>Report 3.14</a:t>
              </a:r>
            </a:p>
          </p:txBody>
        </p:sp>
        <p:sp>
          <p:nvSpPr>
            <p:cNvPr id="4" name="Freeform: Shape 3">
              <a:extLst>
                <a:ext uri="{FF2B5EF4-FFF2-40B4-BE49-F238E27FC236}">
                  <a16:creationId xmlns:a16="http://schemas.microsoft.com/office/drawing/2014/main" id="{A8BDEB00-2756-4084-92E6-E5C91EBF9DEC}"/>
                </a:ext>
              </a:extLst>
            </p:cNvPr>
            <p:cNvSpPr/>
            <p:nvPr/>
          </p:nvSpPr>
          <p:spPr>
            <a:xfrm>
              <a:off x="3171375" y="2918544"/>
              <a:ext cx="19008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FF735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lvl="1" indent="-57150" algn="l" defTabSz="400050">
                <a:lnSpc>
                  <a:spcPct val="90000"/>
                </a:lnSpc>
                <a:spcBef>
                  <a:spcPct val="0"/>
                </a:spcBef>
                <a:spcAft>
                  <a:spcPct val="15000"/>
                </a:spcAft>
                <a:buChar char="•"/>
              </a:pPr>
              <a:r>
                <a:rPr lang="en-US" sz="1000" kern="1200">
                  <a:solidFill>
                    <a:schemeClr val="tx1"/>
                  </a:solidFill>
                  <a:hlinkClick r:id="rId18">
                    <a:extLst>
                      <a:ext uri="{A12FA001-AC4F-418D-AE19-62706E023703}">
                        <ahyp:hlinkClr xmlns:ahyp="http://schemas.microsoft.com/office/drawing/2018/hyperlinkcolor" val="tx"/>
                      </a:ext>
                    </a:extLst>
                  </a:hlinkClick>
                </a:rPr>
                <a:t>Career Technical Education Noncompleter Participants - Count</a:t>
              </a:r>
              <a:endParaRPr lang="en-US" sz="1000" kern="1200">
                <a:solidFill>
                  <a:schemeClr val="tx1"/>
                </a:solidFill>
              </a:endParaRPr>
            </a:p>
          </p:txBody>
        </p:sp>
        <p:sp>
          <p:nvSpPr>
            <p:cNvPr id="6" name="Freeform: Shape 5">
              <a:extLst>
                <a:ext uri="{FF2B5EF4-FFF2-40B4-BE49-F238E27FC236}">
                  <a16:creationId xmlns:a16="http://schemas.microsoft.com/office/drawing/2014/main" id="{46A8413C-6EE5-4F63-A2D1-5CE157382D5C}"/>
                </a:ext>
              </a:extLst>
            </p:cNvPr>
            <p:cNvSpPr/>
            <p:nvPr/>
          </p:nvSpPr>
          <p:spPr>
            <a:xfrm>
              <a:off x="5722586" y="2631516"/>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rgbClr val="555FAD"/>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63889" numCol="1" spcCol="1270" anchor="t" anchorCtr="0">
              <a:noAutofit/>
            </a:bodyPr>
            <a:lstStyle/>
            <a:p>
              <a:pPr marL="0" lvl="0" indent="0" algn="l" defTabSz="400050">
                <a:lnSpc>
                  <a:spcPct val="90000"/>
                </a:lnSpc>
                <a:spcBef>
                  <a:spcPct val="0"/>
                </a:spcBef>
                <a:spcAft>
                  <a:spcPct val="35000"/>
                </a:spcAft>
                <a:buNone/>
              </a:pPr>
              <a:r>
                <a:rPr lang="en-US" sz="900" kern="1200">
                  <a:solidFill>
                    <a:schemeClr val="tx1"/>
                  </a:solidFill>
                </a:rPr>
                <a:t>Report 3.15</a:t>
              </a:r>
            </a:p>
          </p:txBody>
        </p:sp>
        <p:sp>
          <p:nvSpPr>
            <p:cNvPr id="30" name="Freeform: Shape 29">
              <a:extLst>
                <a:ext uri="{FF2B5EF4-FFF2-40B4-BE49-F238E27FC236}">
                  <a16:creationId xmlns:a16="http://schemas.microsoft.com/office/drawing/2014/main" id="{5A794152-F13D-497D-BC6C-88CE044EB952}"/>
                </a:ext>
              </a:extLst>
            </p:cNvPr>
            <p:cNvSpPr/>
            <p:nvPr/>
          </p:nvSpPr>
          <p:spPr>
            <a:xfrm>
              <a:off x="6092872" y="2918544"/>
              <a:ext cx="21953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555FA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lvl="1" indent="-57150" algn="l" defTabSz="400050">
                <a:lnSpc>
                  <a:spcPct val="90000"/>
                </a:lnSpc>
                <a:spcBef>
                  <a:spcPct val="0"/>
                </a:spcBef>
                <a:spcAft>
                  <a:spcPct val="15000"/>
                </a:spcAft>
                <a:buChar char="•"/>
              </a:pPr>
              <a:r>
                <a:rPr lang="en-US" sz="1000" kern="1200">
                  <a:solidFill>
                    <a:schemeClr val="tx1"/>
                  </a:solidFill>
                  <a:hlinkClick r:id="rId19">
                    <a:extLst>
                      <a:ext uri="{A12FA001-AC4F-418D-AE19-62706E023703}">
                        <ahyp:hlinkClr xmlns:ahyp="http://schemas.microsoft.com/office/drawing/2018/hyperlinkcolor" val="tx"/>
                      </a:ext>
                    </a:extLst>
                  </a:hlinkClick>
                </a:rPr>
                <a:t>Career Technical Education Noncompleter Participants– Student List</a:t>
              </a:r>
              <a:endParaRPr lang="en-US" sz="1000" kern="1200">
                <a:solidFill>
                  <a:schemeClr val="tx1"/>
                </a:solidFill>
              </a:endParaRPr>
            </a:p>
          </p:txBody>
        </p:sp>
        <p:grpSp>
          <p:nvGrpSpPr>
            <p:cNvPr id="21" name="Group 20">
              <a:extLst>
                <a:ext uri="{FF2B5EF4-FFF2-40B4-BE49-F238E27FC236}">
                  <a16:creationId xmlns:a16="http://schemas.microsoft.com/office/drawing/2014/main" id="{049E023E-5B11-A1FC-CB84-17BF6A5204DA}"/>
                </a:ext>
                <a:ext uri="{C183D7F6-B498-43B3-948B-1728B52AA6E4}">
                  <adec:decorative xmlns:adec="http://schemas.microsoft.com/office/drawing/2017/decorative" val="1"/>
                </a:ext>
              </a:extLst>
            </p:cNvPr>
            <p:cNvGrpSpPr/>
            <p:nvPr/>
          </p:nvGrpSpPr>
          <p:grpSpPr>
            <a:xfrm>
              <a:off x="4827439" y="2582231"/>
              <a:ext cx="690756" cy="376924"/>
              <a:chOff x="1918692" y="18493"/>
              <a:chExt cx="690756" cy="376924"/>
            </a:xfrm>
            <a:solidFill>
              <a:srgbClr val="FF735D"/>
            </a:solidFill>
          </p:grpSpPr>
          <p:sp>
            <p:nvSpPr>
              <p:cNvPr id="22" name="Arrow: Right 21">
                <a:extLst>
                  <a:ext uri="{FF2B5EF4-FFF2-40B4-BE49-F238E27FC236}">
                    <a16:creationId xmlns:a16="http://schemas.microsoft.com/office/drawing/2014/main" id="{C53B2C07-660A-D423-337F-06CB8A1AEE5C}"/>
                  </a:ext>
                </a:extLst>
              </p:cNvPr>
              <p:cNvSpPr/>
              <p:nvPr/>
            </p:nvSpPr>
            <p:spPr>
              <a:xfrm rot="21586996">
                <a:off x="1918692" y="18493"/>
                <a:ext cx="690756" cy="37692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solidFill>
                    <a:schemeClr val="tx1"/>
                  </a:solidFill>
                </a:endParaRPr>
              </a:p>
            </p:txBody>
          </p:sp>
          <p:sp>
            <p:nvSpPr>
              <p:cNvPr id="23" name="Arrow: Right 4">
                <a:extLst>
                  <a:ext uri="{FF2B5EF4-FFF2-40B4-BE49-F238E27FC236}">
                    <a16:creationId xmlns:a16="http://schemas.microsoft.com/office/drawing/2014/main" id="{4EB0665F-1E4F-0554-F435-DDE373BE0A16}"/>
                  </a:ext>
                </a:extLst>
              </p:cNvPr>
              <p:cNvSpPr txBox="1"/>
              <p:nvPr/>
            </p:nvSpPr>
            <p:spPr>
              <a:xfrm rot="21586996">
                <a:off x="1918692" y="94092"/>
                <a:ext cx="577679" cy="226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p:txBody>
          </p:sp>
        </p:grpSp>
      </p:grpSp>
      <p:grpSp>
        <p:nvGrpSpPr>
          <p:cNvPr id="12" name="Group 11">
            <a:extLst>
              <a:ext uri="{FF2B5EF4-FFF2-40B4-BE49-F238E27FC236}">
                <a16:creationId xmlns:a16="http://schemas.microsoft.com/office/drawing/2014/main" id="{BC499C58-AAA2-E3A2-8246-E5F735D1A75F}"/>
              </a:ext>
            </a:extLst>
          </p:cNvPr>
          <p:cNvGrpSpPr/>
          <p:nvPr/>
        </p:nvGrpSpPr>
        <p:grpSpPr>
          <a:xfrm>
            <a:off x="2771694" y="3310448"/>
            <a:ext cx="7994370" cy="1127564"/>
            <a:chOff x="2818453" y="3856281"/>
            <a:chExt cx="7994370" cy="1127564"/>
          </a:xfrm>
        </p:grpSpPr>
        <p:sp>
          <p:nvSpPr>
            <p:cNvPr id="36" name="Rectangle 35">
              <a:extLst>
                <a:ext uri="{FF2B5EF4-FFF2-40B4-BE49-F238E27FC236}">
                  <a16:creationId xmlns:a16="http://schemas.microsoft.com/office/drawing/2014/main" id="{5C43050D-11CA-4DD2-8F7D-C83150ECF48D}"/>
                </a:ext>
                <a:ext uri="{C183D7F6-B498-43B3-948B-1728B52AA6E4}">
                  <adec:decorative xmlns:adec="http://schemas.microsoft.com/office/drawing/2017/decorative" val="1"/>
                </a:ext>
              </a:extLst>
            </p:cNvPr>
            <p:cNvSpPr/>
            <p:nvPr/>
          </p:nvSpPr>
          <p:spPr>
            <a:xfrm>
              <a:off x="2818453" y="3909042"/>
              <a:ext cx="7994370" cy="1074803"/>
            </a:xfrm>
            <a:prstGeom prst="rect">
              <a:avLst/>
            </a:prstGeom>
            <a:noFill/>
          </p:spPr>
          <p:txBody>
            <a:bodyPr/>
            <a:lstStyle/>
            <a:p>
              <a:endParaRPr lang="en-US"/>
            </a:p>
          </p:txBody>
        </p:sp>
        <p:sp>
          <p:nvSpPr>
            <p:cNvPr id="37" name="Freeform: Shape 36">
              <a:extLst>
                <a:ext uri="{FF2B5EF4-FFF2-40B4-BE49-F238E27FC236}">
                  <a16:creationId xmlns:a16="http://schemas.microsoft.com/office/drawing/2014/main" id="{5C8D7EAE-CDDC-4722-B498-B02A523A0B45}"/>
                </a:ext>
              </a:extLst>
            </p:cNvPr>
            <p:cNvSpPr/>
            <p:nvPr/>
          </p:nvSpPr>
          <p:spPr>
            <a:xfrm>
              <a:off x="2820511" y="3936580"/>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FF735D"/>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latin typeface="Arial" panose="020B0604020202020204"/>
                </a:rPr>
                <a:t>Report 3.19</a:t>
              </a:r>
            </a:p>
          </p:txBody>
        </p:sp>
        <p:sp>
          <p:nvSpPr>
            <p:cNvPr id="38" name="Freeform: Shape 37">
              <a:extLst>
                <a:ext uri="{FF2B5EF4-FFF2-40B4-BE49-F238E27FC236}">
                  <a16:creationId xmlns:a16="http://schemas.microsoft.com/office/drawing/2014/main" id="{0FD7D260-511F-402C-9A9F-462E086C2F9C}"/>
                </a:ext>
              </a:extLst>
            </p:cNvPr>
            <p:cNvSpPr/>
            <p:nvPr/>
          </p:nvSpPr>
          <p:spPr>
            <a:xfrm>
              <a:off x="3190797" y="4198884"/>
              <a:ext cx="1881461" cy="555292"/>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FF735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solidFill>
                    <a:schemeClr val="tx1"/>
                  </a:solidFill>
                  <a:hlinkClick r:id="rId20">
                    <a:extLst>
                      <a:ext uri="{A12FA001-AC4F-418D-AE19-62706E023703}">
                        <ahyp:hlinkClr xmlns:ahyp="http://schemas.microsoft.com/office/drawing/2018/hyperlinkcolor" val="tx"/>
                      </a:ext>
                    </a:extLst>
                  </a:hlinkClick>
                </a:rPr>
                <a:t>Career Technical Education Completers – Count by Pathway</a:t>
              </a:r>
              <a:endParaRPr lang="en-US" sz="1000" kern="1200">
                <a:solidFill>
                  <a:schemeClr val="tx1"/>
                </a:solidFill>
              </a:endParaRPr>
            </a:p>
            <a:p>
              <a:pPr marL="57150" lvl="1" indent="-57150" algn="l" defTabSz="488950">
                <a:lnSpc>
                  <a:spcPct val="90000"/>
                </a:lnSpc>
                <a:spcBef>
                  <a:spcPct val="0"/>
                </a:spcBef>
                <a:spcAft>
                  <a:spcPct val="15000"/>
                </a:spcAft>
                <a:buChar char="•"/>
              </a:pPr>
              <a:endParaRPr lang="en-US" sz="900" kern="1200">
                <a:solidFill>
                  <a:schemeClr val="tx1"/>
                </a:solidFill>
              </a:endParaRPr>
            </a:p>
          </p:txBody>
        </p:sp>
        <p:sp>
          <p:nvSpPr>
            <p:cNvPr id="40" name="Freeform: Shape 39">
              <a:extLst>
                <a:ext uri="{FF2B5EF4-FFF2-40B4-BE49-F238E27FC236}">
                  <a16:creationId xmlns:a16="http://schemas.microsoft.com/office/drawing/2014/main" id="{BA8257C4-E8A0-46AF-874C-E0B2D6B70F34}"/>
                </a:ext>
              </a:extLst>
            </p:cNvPr>
            <p:cNvSpPr/>
            <p:nvPr/>
          </p:nvSpPr>
          <p:spPr>
            <a:xfrm>
              <a:off x="5724643" y="3936580"/>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555FAD"/>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solidFill>
                    <a:schemeClr val="tx1"/>
                  </a:solidFill>
                </a:rPr>
                <a:t>Report  3.20</a:t>
              </a:r>
            </a:p>
          </p:txBody>
        </p:sp>
        <p:sp>
          <p:nvSpPr>
            <p:cNvPr id="41" name="Freeform: Shape 40">
              <a:extLst>
                <a:ext uri="{FF2B5EF4-FFF2-40B4-BE49-F238E27FC236}">
                  <a16:creationId xmlns:a16="http://schemas.microsoft.com/office/drawing/2014/main" id="{E60F9463-2993-460C-AA4E-BE7AB329BEFB}"/>
                </a:ext>
              </a:extLst>
            </p:cNvPr>
            <p:cNvSpPr/>
            <p:nvPr/>
          </p:nvSpPr>
          <p:spPr>
            <a:xfrm>
              <a:off x="6099937" y="4203479"/>
              <a:ext cx="2292490" cy="550698"/>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555FA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solidFill>
                    <a:schemeClr val="tx1"/>
                  </a:solidFill>
                  <a:hlinkClick r:id="rId21">
                    <a:extLst>
                      <a:ext uri="{A12FA001-AC4F-418D-AE19-62706E023703}">
                        <ahyp:hlinkClr xmlns:ahyp="http://schemas.microsoft.com/office/drawing/2018/hyperlinkcolor" val="tx"/>
                      </a:ext>
                    </a:extLst>
                  </a:hlinkClick>
                </a:rPr>
                <a:t>Career Technical Education Completers</a:t>
              </a:r>
              <a:r>
                <a:rPr lang="fr-FR" sz="1000" kern="1200">
                  <a:solidFill>
                    <a:schemeClr val="tx1"/>
                  </a:solidFill>
                  <a:hlinkClick r:id="rId21">
                    <a:extLst>
                      <a:ext uri="{A12FA001-AC4F-418D-AE19-62706E023703}">
                        <ahyp:hlinkClr xmlns:ahyp="http://schemas.microsoft.com/office/drawing/2018/hyperlinkcolor" val="tx"/>
                      </a:ext>
                    </a:extLst>
                  </a:hlinkClick>
                </a:rPr>
                <a:t>– Student List</a:t>
              </a:r>
              <a:endParaRPr lang="en-US" sz="1000" kern="1200">
                <a:solidFill>
                  <a:schemeClr val="tx1"/>
                </a:solidFill>
              </a:endParaRPr>
            </a:p>
            <a:p>
              <a:pPr marL="57150" lvl="1" indent="-57150" algn="l" defTabSz="488950">
                <a:lnSpc>
                  <a:spcPct val="90000"/>
                </a:lnSpc>
                <a:spcBef>
                  <a:spcPct val="0"/>
                </a:spcBef>
                <a:spcAft>
                  <a:spcPct val="15000"/>
                </a:spcAft>
                <a:buChar char="•"/>
              </a:pPr>
              <a:endParaRPr lang="en-US" sz="900" kern="1200">
                <a:solidFill>
                  <a:schemeClr val="tx1"/>
                </a:solidFill>
              </a:endParaRPr>
            </a:p>
          </p:txBody>
        </p:sp>
        <p:grpSp>
          <p:nvGrpSpPr>
            <p:cNvPr id="24" name="Group 23">
              <a:extLst>
                <a:ext uri="{FF2B5EF4-FFF2-40B4-BE49-F238E27FC236}">
                  <a16:creationId xmlns:a16="http://schemas.microsoft.com/office/drawing/2014/main" id="{1394AD61-232D-1B9B-25AD-BCA47BE06BEE}"/>
                </a:ext>
                <a:ext uri="{C183D7F6-B498-43B3-948B-1728B52AA6E4}">
                  <adec:decorative xmlns:adec="http://schemas.microsoft.com/office/drawing/2017/decorative" val="1"/>
                </a:ext>
              </a:extLst>
            </p:cNvPr>
            <p:cNvGrpSpPr/>
            <p:nvPr/>
          </p:nvGrpSpPr>
          <p:grpSpPr>
            <a:xfrm>
              <a:off x="4820358" y="3856281"/>
              <a:ext cx="690756" cy="376924"/>
              <a:chOff x="1918692" y="18493"/>
              <a:chExt cx="690756" cy="376924"/>
            </a:xfrm>
            <a:solidFill>
              <a:srgbClr val="FF735D"/>
            </a:solidFill>
          </p:grpSpPr>
          <p:sp>
            <p:nvSpPr>
              <p:cNvPr id="25" name="Arrow: Right 24">
                <a:extLst>
                  <a:ext uri="{FF2B5EF4-FFF2-40B4-BE49-F238E27FC236}">
                    <a16:creationId xmlns:a16="http://schemas.microsoft.com/office/drawing/2014/main" id="{78379631-3299-B8AB-6A6D-EA208F8FD215}"/>
                  </a:ext>
                </a:extLst>
              </p:cNvPr>
              <p:cNvSpPr/>
              <p:nvPr/>
            </p:nvSpPr>
            <p:spPr>
              <a:xfrm rot="21586996">
                <a:off x="1918692" y="18493"/>
                <a:ext cx="690756" cy="37692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solidFill>
                    <a:schemeClr val="tx1"/>
                  </a:solidFill>
                </a:endParaRPr>
              </a:p>
            </p:txBody>
          </p:sp>
          <p:sp>
            <p:nvSpPr>
              <p:cNvPr id="26" name="Arrow: Right 4">
                <a:extLst>
                  <a:ext uri="{FF2B5EF4-FFF2-40B4-BE49-F238E27FC236}">
                    <a16:creationId xmlns:a16="http://schemas.microsoft.com/office/drawing/2014/main" id="{E4500003-2A4A-6982-931C-94EFFDE4A79B}"/>
                  </a:ext>
                </a:extLst>
              </p:cNvPr>
              <p:cNvSpPr txBox="1"/>
              <p:nvPr/>
            </p:nvSpPr>
            <p:spPr>
              <a:xfrm rot="21586996">
                <a:off x="1918692" y="94092"/>
                <a:ext cx="577679" cy="226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p:txBody>
          </p:sp>
        </p:grpSp>
      </p:grpSp>
      <p:grpSp>
        <p:nvGrpSpPr>
          <p:cNvPr id="8" name="Group 7">
            <a:extLst>
              <a:ext uri="{FF2B5EF4-FFF2-40B4-BE49-F238E27FC236}">
                <a16:creationId xmlns:a16="http://schemas.microsoft.com/office/drawing/2014/main" id="{82020324-154D-8AE4-A50F-FDE9F07AF94B}"/>
              </a:ext>
            </a:extLst>
          </p:cNvPr>
          <p:cNvGrpSpPr/>
          <p:nvPr/>
        </p:nvGrpSpPr>
        <p:grpSpPr>
          <a:xfrm>
            <a:off x="2771694" y="4307591"/>
            <a:ext cx="7994370" cy="1045924"/>
            <a:chOff x="2956838" y="5069455"/>
            <a:chExt cx="7994370" cy="1045924"/>
          </a:xfrm>
        </p:grpSpPr>
        <p:sp>
          <p:nvSpPr>
            <p:cNvPr id="9" name="Rectangle 8">
              <a:extLst>
                <a:ext uri="{FF2B5EF4-FFF2-40B4-BE49-F238E27FC236}">
                  <a16:creationId xmlns:a16="http://schemas.microsoft.com/office/drawing/2014/main" id="{DC3E42EC-770B-CF7A-1270-FC61C6C1DDB0}"/>
                </a:ext>
                <a:ext uri="{C183D7F6-B498-43B3-948B-1728B52AA6E4}">
                  <adec:decorative xmlns:adec="http://schemas.microsoft.com/office/drawing/2017/decorative" val="1"/>
                </a:ext>
              </a:extLst>
            </p:cNvPr>
            <p:cNvSpPr/>
            <p:nvPr/>
          </p:nvSpPr>
          <p:spPr>
            <a:xfrm>
              <a:off x="2956838" y="5183849"/>
              <a:ext cx="7994370" cy="931530"/>
            </a:xfrm>
            <a:prstGeom prst="rect">
              <a:avLst/>
            </a:prstGeom>
            <a:noFill/>
          </p:spPr>
          <p:txBody>
            <a:bodyPr/>
            <a:lstStyle/>
            <a:p>
              <a:endParaRPr lang="en-US"/>
            </a:p>
          </p:txBody>
        </p:sp>
        <p:sp>
          <p:nvSpPr>
            <p:cNvPr id="10" name="Freeform: Shape 9">
              <a:extLst>
                <a:ext uri="{FF2B5EF4-FFF2-40B4-BE49-F238E27FC236}">
                  <a16:creationId xmlns:a16="http://schemas.microsoft.com/office/drawing/2014/main" id="{57A5703C-5734-659E-70AA-F7CB534FDD3C}"/>
                </a:ext>
              </a:extLst>
            </p:cNvPr>
            <p:cNvSpPr/>
            <p:nvPr/>
          </p:nvSpPr>
          <p:spPr>
            <a:xfrm>
              <a:off x="2960814" y="5187831"/>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FF735D"/>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latin typeface="Arial" panose="020B0604020202020204"/>
                </a:rPr>
                <a:t>Report 18.1</a:t>
              </a:r>
            </a:p>
          </p:txBody>
        </p:sp>
        <p:sp>
          <p:nvSpPr>
            <p:cNvPr id="11" name="Freeform: Shape 10">
              <a:extLst>
                <a:ext uri="{FF2B5EF4-FFF2-40B4-BE49-F238E27FC236}">
                  <a16:creationId xmlns:a16="http://schemas.microsoft.com/office/drawing/2014/main" id="{BBC9700A-5305-02A1-D302-6A8E44BFEC28}"/>
                </a:ext>
              </a:extLst>
            </p:cNvPr>
            <p:cNvSpPr/>
            <p:nvPr/>
          </p:nvSpPr>
          <p:spPr>
            <a:xfrm>
              <a:off x="3190797" y="5390058"/>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FF735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solidFill>
                    <a:schemeClr val="tx1"/>
                  </a:solidFill>
                  <a:hlinkClick r:id="rId22">
                    <a:extLst>
                      <a:ext uri="{A12FA001-AC4F-418D-AE19-62706E023703}">
                        <ahyp:hlinkClr xmlns:ahyp="http://schemas.microsoft.com/office/drawing/2018/hyperlinkcolor" val="tx"/>
                      </a:ext>
                    </a:extLst>
                  </a:hlinkClick>
                </a:rPr>
                <a:t>Work-Based Learning -Count</a:t>
              </a:r>
              <a:endParaRPr lang="en-US" sz="900" kern="1200">
                <a:solidFill>
                  <a:schemeClr val="tx1"/>
                </a:solidFill>
              </a:endParaRPr>
            </a:p>
          </p:txBody>
        </p:sp>
        <p:sp>
          <p:nvSpPr>
            <p:cNvPr id="13" name="Freeform: Shape 12">
              <a:extLst>
                <a:ext uri="{FF2B5EF4-FFF2-40B4-BE49-F238E27FC236}">
                  <a16:creationId xmlns:a16="http://schemas.microsoft.com/office/drawing/2014/main" id="{530C8BB2-8BE5-CEFF-2909-F417DA52EA4C}"/>
                </a:ext>
              </a:extLst>
            </p:cNvPr>
            <p:cNvSpPr/>
            <p:nvPr/>
          </p:nvSpPr>
          <p:spPr>
            <a:xfrm>
              <a:off x="5864946" y="5187831"/>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555FAD"/>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solidFill>
                    <a:schemeClr val="tx1"/>
                  </a:solidFill>
                </a:rPr>
                <a:t>Report 18.2</a:t>
              </a:r>
            </a:p>
          </p:txBody>
        </p:sp>
        <p:sp>
          <p:nvSpPr>
            <p:cNvPr id="14" name="Freeform: Shape 13">
              <a:extLst>
                <a:ext uri="{FF2B5EF4-FFF2-40B4-BE49-F238E27FC236}">
                  <a16:creationId xmlns:a16="http://schemas.microsoft.com/office/drawing/2014/main" id="{4206248F-9AA2-6238-30D7-49675FC2BD62}"/>
                </a:ext>
              </a:extLst>
            </p:cNvPr>
            <p:cNvSpPr/>
            <p:nvPr/>
          </p:nvSpPr>
          <p:spPr>
            <a:xfrm>
              <a:off x="6240240" y="5419152"/>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555FA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fr-FR" sz="1000" kern="1200">
                  <a:solidFill>
                    <a:schemeClr val="tx1"/>
                  </a:solidFill>
                  <a:hlinkClick r:id="rId23">
                    <a:extLst>
                      <a:ext uri="{A12FA001-AC4F-418D-AE19-62706E023703}">
                        <ahyp:hlinkClr xmlns:ahyp="http://schemas.microsoft.com/office/drawing/2018/hyperlinkcolor" val="tx"/>
                      </a:ext>
                    </a:extLst>
                  </a:hlinkClick>
                </a:rPr>
                <a:t>Work-Based Learning – </a:t>
              </a:r>
              <a:r>
                <a:rPr lang="en-US" sz="1000" kern="1200">
                  <a:solidFill>
                    <a:schemeClr val="tx1"/>
                  </a:solidFill>
                  <a:hlinkClick r:id="rId23">
                    <a:extLst>
                      <a:ext uri="{A12FA001-AC4F-418D-AE19-62706E023703}">
                        <ahyp:hlinkClr xmlns:ahyp="http://schemas.microsoft.com/office/drawing/2018/hyperlinkcolor" val="tx"/>
                      </a:ext>
                    </a:extLst>
                  </a:hlinkClick>
                </a:rPr>
                <a:t>Student</a:t>
              </a:r>
              <a:r>
                <a:rPr lang="fr-FR" sz="1000" kern="1200">
                  <a:solidFill>
                    <a:schemeClr val="tx1"/>
                  </a:solidFill>
                  <a:hlinkClick r:id="rId23">
                    <a:extLst>
                      <a:ext uri="{A12FA001-AC4F-418D-AE19-62706E023703}">
                        <ahyp:hlinkClr xmlns:ahyp="http://schemas.microsoft.com/office/drawing/2018/hyperlinkcolor" val="tx"/>
                      </a:ext>
                    </a:extLst>
                  </a:hlinkClick>
                </a:rPr>
                <a:t> List</a:t>
              </a:r>
              <a:endParaRPr lang="en-US" sz="900" kern="1200">
                <a:solidFill>
                  <a:schemeClr val="tx1"/>
                </a:solidFill>
              </a:endParaRPr>
            </a:p>
          </p:txBody>
        </p:sp>
        <p:grpSp>
          <p:nvGrpSpPr>
            <p:cNvPr id="27" name="Group 26">
              <a:extLst>
                <a:ext uri="{FF2B5EF4-FFF2-40B4-BE49-F238E27FC236}">
                  <a16:creationId xmlns:a16="http://schemas.microsoft.com/office/drawing/2014/main" id="{A164A856-F042-0B25-935D-25FF6DEA5EF9}"/>
                </a:ext>
                <a:ext uri="{C183D7F6-B498-43B3-948B-1728B52AA6E4}">
                  <adec:decorative xmlns:adec="http://schemas.microsoft.com/office/drawing/2017/decorative" val="1"/>
                </a:ext>
              </a:extLst>
            </p:cNvPr>
            <p:cNvGrpSpPr/>
            <p:nvPr/>
          </p:nvGrpSpPr>
          <p:grpSpPr>
            <a:xfrm>
              <a:off x="4819647" y="5069455"/>
              <a:ext cx="690756" cy="376924"/>
              <a:chOff x="1918692" y="18493"/>
              <a:chExt cx="690756" cy="376924"/>
            </a:xfrm>
            <a:solidFill>
              <a:srgbClr val="FF735D"/>
            </a:solidFill>
          </p:grpSpPr>
          <p:sp>
            <p:nvSpPr>
              <p:cNvPr id="28" name="Arrow: Right 27">
                <a:extLst>
                  <a:ext uri="{FF2B5EF4-FFF2-40B4-BE49-F238E27FC236}">
                    <a16:creationId xmlns:a16="http://schemas.microsoft.com/office/drawing/2014/main" id="{DBAA97AD-79B1-A977-BBBA-81A40DAE348D}"/>
                  </a:ext>
                </a:extLst>
              </p:cNvPr>
              <p:cNvSpPr/>
              <p:nvPr/>
            </p:nvSpPr>
            <p:spPr>
              <a:xfrm rot="21586996">
                <a:off x="1918692" y="18493"/>
                <a:ext cx="690756" cy="37692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solidFill>
                    <a:schemeClr val="tx1"/>
                  </a:solidFill>
                </a:endParaRPr>
              </a:p>
            </p:txBody>
          </p:sp>
          <p:sp>
            <p:nvSpPr>
              <p:cNvPr id="29" name="Arrow: Right 4">
                <a:extLst>
                  <a:ext uri="{FF2B5EF4-FFF2-40B4-BE49-F238E27FC236}">
                    <a16:creationId xmlns:a16="http://schemas.microsoft.com/office/drawing/2014/main" id="{E0EB3D07-22A6-BDE2-1994-E91069A782DD}"/>
                  </a:ext>
                </a:extLst>
              </p:cNvPr>
              <p:cNvSpPr txBox="1"/>
              <p:nvPr/>
            </p:nvSpPr>
            <p:spPr>
              <a:xfrm rot="21586996">
                <a:off x="1918692" y="94092"/>
                <a:ext cx="577679" cy="226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p:txBody>
          </p:sp>
        </p:grpSp>
      </p:grpSp>
      <p:grpSp>
        <p:nvGrpSpPr>
          <p:cNvPr id="33" name="Group 32">
            <a:extLst>
              <a:ext uri="{FF2B5EF4-FFF2-40B4-BE49-F238E27FC236}">
                <a16:creationId xmlns:a16="http://schemas.microsoft.com/office/drawing/2014/main" id="{E30C0049-AEEC-2374-AA5F-1915E94953B0}"/>
              </a:ext>
            </a:extLst>
          </p:cNvPr>
          <p:cNvGrpSpPr/>
          <p:nvPr/>
        </p:nvGrpSpPr>
        <p:grpSpPr>
          <a:xfrm>
            <a:off x="2771694" y="5211680"/>
            <a:ext cx="7994370" cy="1045924"/>
            <a:chOff x="2956838" y="5069455"/>
            <a:chExt cx="7994370" cy="1045924"/>
          </a:xfrm>
        </p:grpSpPr>
        <p:sp>
          <p:nvSpPr>
            <p:cNvPr id="34" name="Rectangle 33">
              <a:extLst>
                <a:ext uri="{FF2B5EF4-FFF2-40B4-BE49-F238E27FC236}">
                  <a16:creationId xmlns:a16="http://schemas.microsoft.com/office/drawing/2014/main" id="{C3494A72-E951-7E7E-CE5D-664F920F3F65}"/>
                </a:ext>
                <a:ext uri="{C183D7F6-B498-43B3-948B-1728B52AA6E4}">
                  <adec:decorative xmlns:adec="http://schemas.microsoft.com/office/drawing/2017/decorative" val="1"/>
                </a:ext>
              </a:extLst>
            </p:cNvPr>
            <p:cNvSpPr/>
            <p:nvPr/>
          </p:nvSpPr>
          <p:spPr>
            <a:xfrm>
              <a:off x="2956838" y="5183849"/>
              <a:ext cx="7994370" cy="931530"/>
            </a:xfrm>
            <a:prstGeom prst="rect">
              <a:avLst/>
            </a:prstGeom>
            <a:noFill/>
          </p:spPr>
          <p:txBody>
            <a:bodyPr/>
            <a:lstStyle/>
            <a:p>
              <a:endParaRPr lang="en-US"/>
            </a:p>
          </p:txBody>
        </p:sp>
        <p:sp>
          <p:nvSpPr>
            <p:cNvPr id="35" name="Freeform: Shape 34">
              <a:extLst>
                <a:ext uri="{FF2B5EF4-FFF2-40B4-BE49-F238E27FC236}">
                  <a16:creationId xmlns:a16="http://schemas.microsoft.com/office/drawing/2014/main" id="{EECE9D1E-A803-D913-EED3-08D79810D0BE}"/>
                </a:ext>
              </a:extLst>
            </p:cNvPr>
            <p:cNvSpPr/>
            <p:nvPr/>
          </p:nvSpPr>
          <p:spPr>
            <a:xfrm>
              <a:off x="2960814" y="5187831"/>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FF735D"/>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latin typeface="Arial" panose="020B0604020202020204"/>
                </a:rPr>
                <a:t>Report 1.22</a:t>
              </a:r>
            </a:p>
          </p:txBody>
        </p:sp>
        <p:sp>
          <p:nvSpPr>
            <p:cNvPr id="39" name="Freeform: Shape 38">
              <a:extLst>
                <a:ext uri="{FF2B5EF4-FFF2-40B4-BE49-F238E27FC236}">
                  <a16:creationId xmlns:a16="http://schemas.microsoft.com/office/drawing/2014/main" id="{004BDDC4-9319-FA1D-06E2-9F9EF8C9F76D}"/>
                </a:ext>
              </a:extLst>
            </p:cNvPr>
            <p:cNvSpPr/>
            <p:nvPr/>
          </p:nvSpPr>
          <p:spPr>
            <a:xfrm>
              <a:off x="3190797" y="5390058"/>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FF735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lvl="0">
                <a:buFont typeface="Arial" panose="020B0604020202020204" pitchFamily="34" charset="0"/>
                <a:buChar char="•"/>
              </a:pPr>
              <a:r>
                <a:rPr lang="en-US" sz="1000">
                  <a:solidFill>
                    <a:schemeClr val="tx1">
                      <a:lumMod val="85000"/>
                      <a:lumOff val="15000"/>
                    </a:schemeClr>
                  </a:solidFill>
                  <a:hlinkClick r:id="rId24">
                    <a:extLst>
                      <a:ext uri="{A12FA001-AC4F-418D-AE19-62706E023703}">
                        <ahyp:hlinkClr xmlns:ahyp="http://schemas.microsoft.com/office/drawing/2018/hyperlinkcolor" val="tx"/>
                      </a:ext>
                    </a:extLst>
                  </a:hlinkClick>
                </a:rPr>
                <a:t>Graduates and Completers Count</a:t>
              </a:r>
              <a:endParaRPr lang="en-US" sz="1000">
                <a:solidFill>
                  <a:schemeClr val="tx1">
                    <a:lumMod val="85000"/>
                    <a:lumOff val="15000"/>
                  </a:schemeClr>
                </a:solidFill>
              </a:endParaRPr>
            </a:p>
          </p:txBody>
        </p:sp>
        <p:sp>
          <p:nvSpPr>
            <p:cNvPr id="42" name="Freeform: Shape 41">
              <a:extLst>
                <a:ext uri="{FF2B5EF4-FFF2-40B4-BE49-F238E27FC236}">
                  <a16:creationId xmlns:a16="http://schemas.microsoft.com/office/drawing/2014/main" id="{707EC4B3-5648-AD83-F939-77C8284C4357}"/>
                </a:ext>
              </a:extLst>
            </p:cNvPr>
            <p:cNvSpPr/>
            <p:nvPr/>
          </p:nvSpPr>
          <p:spPr>
            <a:xfrm>
              <a:off x="5864946" y="5187831"/>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555FAD"/>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solidFill>
                    <a:schemeClr val="tx1"/>
                  </a:solidFill>
                </a:rPr>
                <a:t>Report 1.23</a:t>
              </a:r>
            </a:p>
          </p:txBody>
        </p:sp>
        <p:sp>
          <p:nvSpPr>
            <p:cNvPr id="43" name="Freeform: Shape 42">
              <a:extLst>
                <a:ext uri="{FF2B5EF4-FFF2-40B4-BE49-F238E27FC236}">
                  <a16:creationId xmlns:a16="http://schemas.microsoft.com/office/drawing/2014/main" id="{7282AF0C-2446-58FF-01B4-6D68E0642CC9}"/>
                </a:ext>
              </a:extLst>
            </p:cNvPr>
            <p:cNvSpPr/>
            <p:nvPr/>
          </p:nvSpPr>
          <p:spPr>
            <a:xfrm>
              <a:off x="6240240" y="5419152"/>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555FA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lvl="0">
                <a:buFont typeface="Arial" panose="020B0604020202020204" pitchFamily="34" charset="0"/>
                <a:buChar char="•"/>
              </a:pPr>
              <a:r>
                <a:rPr lang="en-US" sz="1000">
                  <a:solidFill>
                    <a:schemeClr val="tx1">
                      <a:lumMod val="85000"/>
                      <a:lumOff val="15000"/>
                    </a:schemeClr>
                  </a:solidFill>
                  <a:hlinkClick r:id="rId24">
                    <a:extLst>
                      <a:ext uri="{A12FA001-AC4F-418D-AE19-62706E023703}">
                        <ahyp:hlinkClr xmlns:ahyp="http://schemas.microsoft.com/office/drawing/2018/hyperlinkcolor" val="tx"/>
                      </a:ext>
                    </a:extLst>
                  </a:hlinkClick>
                </a:rPr>
                <a:t>Graduates and Completers Student List</a:t>
              </a:r>
              <a:endParaRPr lang="en-US" sz="1000">
                <a:solidFill>
                  <a:schemeClr val="tx1">
                    <a:lumMod val="85000"/>
                    <a:lumOff val="15000"/>
                  </a:schemeClr>
                </a:solidFill>
              </a:endParaRPr>
            </a:p>
          </p:txBody>
        </p:sp>
        <p:grpSp>
          <p:nvGrpSpPr>
            <p:cNvPr id="44" name="Group 43">
              <a:extLst>
                <a:ext uri="{FF2B5EF4-FFF2-40B4-BE49-F238E27FC236}">
                  <a16:creationId xmlns:a16="http://schemas.microsoft.com/office/drawing/2014/main" id="{2CAA25DE-2EB7-DFAA-7C1F-B868E96512C2}"/>
                </a:ext>
                <a:ext uri="{C183D7F6-B498-43B3-948B-1728B52AA6E4}">
                  <adec:decorative xmlns:adec="http://schemas.microsoft.com/office/drawing/2017/decorative" val="1"/>
                </a:ext>
              </a:extLst>
            </p:cNvPr>
            <p:cNvGrpSpPr/>
            <p:nvPr/>
          </p:nvGrpSpPr>
          <p:grpSpPr>
            <a:xfrm>
              <a:off x="4819647" y="5069455"/>
              <a:ext cx="690756" cy="376924"/>
              <a:chOff x="1918692" y="18493"/>
              <a:chExt cx="690756" cy="376924"/>
            </a:xfrm>
            <a:solidFill>
              <a:srgbClr val="FF735D"/>
            </a:solidFill>
          </p:grpSpPr>
          <p:sp>
            <p:nvSpPr>
              <p:cNvPr id="47" name="Arrow: Right 46">
                <a:extLst>
                  <a:ext uri="{FF2B5EF4-FFF2-40B4-BE49-F238E27FC236}">
                    <a16:creationId xmlns:a16="http://schemas.microsoft.com/office/drawing/2014/main" id="{AB9A57FE-2466-2BC0-477A-F29530FA34FC}"/>
                  </a:ext>
                </a:extLst>
              </p:cNvPr>
              <p:cNvSpPr/>
              <p:nvPr/>
            </p:nvSpPr>
            <p:spPr>
              <a:xfrm rot="21586996">
                <a:off x="1918692" y="18493"/>
                <a:ext cx="690756" cy="37692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solidFill>
                    <a:schemeClr val="tx1"/>
                  </a:solidFill>
                </a:endParaRPr>
              </a:p>
            </p:txBody>
          </p:sp>
          <p:sp>
            <p:nvSpPr>
              <p:cNvPr id="48" name="Arrow: Right 4">
                <a:extLst>
                  <a:ext uri="{FF2B5EF4-FFF2-40B4-BE49-F238E27FC236}">
                    <a16:creationId xmlns:a16="http://schemas.microsoft.com/office/drawing/2014/main" id="{2B87847E-847B-F3D6-AD53-BA4C36BF6EDC}"/>
                  </a:ext>
                </a:extLst>
              </p:cNvPr>
              <p:cNvSpPr txBox="1"/>
              <p:nvPr/>
            </p:nvSpPr>
            <p:spPr>
              <a:xfrm rot="21586996">
                <a:off x="1918692" y="94092"/>
                <a:ext cx="577679" cy="226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p:txBody>
          </p:sp>
        </p:grpSp>
      </p:grpSp>
      <p:sp>
        <p:nvSpPr>
          <p:cNvPr id="5" name="Slide Number Placeholder 4">
            <a:extLst>
              <a:ext uri="{FF2B5EF4-FFF2-40B4-BE49-F238E27FC236}">
                <a16:creationId xmlns:a16="http://schemas.microsoft.com/office/drawing/2014/main" id="{CD3A902B-33A5-4D18-ED22-436A8A18E660}"/>
              </a:ext>
            </a:extLst>
          </p:cNvPr>
          <p:cNvSpPr>
            <a:spLocks noGrp="1"/>
          </p:cNvSpPr>
          <p:nvPr>
            <p:ph type="sldNum" sz="quarter" idx="11"/>
          </p:nvPr>
        </p:nvSpPr>
        <p:spPr/>
        <p:txBody>
          <a:bodyPr/>
          <a:lstStyle/>
          <a:p>
            <a:fld id="{4B73C415-D670-4716-A5EC-CC4D52CA2BAC}" type="slidenum">
              <a:rPr lang="en-US" noProof="0" smtClean="0"/>
              <a:pPr/>
              <a:t>49</a:t>
            </a:fld>
            <a:endParaRPr lang="en-US" noProof="0"/>
          </a:p>
        </p:txBody>
      </p:sp>
    </p:spTree>
    <p:extLst>
      <p:ext uri="{BB962C8B-B14F-4D97-AF65-F5344CB8AC3E}">
        <p14:creationId xmlns:p14="http://schemas.microsoft.com/office/powerpoint/2010/main" val="3607043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Image of an agenda">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Agenda</a:t>
            </a: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4"/>
          </p:nvPr>
        </p:nvSpPr>
        <p:spPr>
          <a:xfrm>
            <a:off x="9882587" y="2344069"/>
            <a:ext cx="2012655" cy="360000"/>
          </a:xfrm>
        </p:spPr>
        <p:txBody>
          <a:bodyPr/>
          <a:lstStyle/>
          <a:p>
            <a:r>
              <a:rPr lang="en-US"/>
              <a:t>Certification Errors</a:t>
            </a:r>
            <a:endParaRPr lang="en-US">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357340" y="2333437"/>
            <a:ext cx="1800000" cy="360000"/>
          </a:xfrm>
        </p:spPr>
        <p:txBody>
          <a:bodyPr/>
          <a:lstStyle/>
          <a:p>
            <a:r>
              <a:rPr lang="en-US" sz="1400">
                <a:solidFill>
                  <a:schemeClr val="tx1">
                    <a:lumMod val="75000"/>
                    <a:lumOff val="25000"/>
                  </a:schemeClr>
                </a:solidFill>
              </a:rPr>
              <a:t>Overview</a:t>
            </a:r>
            <a:r>
              <a:rPr lang="en-US">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8185688" y="2344069"/>
            <a:ext cx="1800000" cy="360000"/>
          </a:xfrm>
        </p:spPr>
        <p:txBody>
          <a:bodyPr/>
          <a:lstStyle/>
          <a:p>
            <a:r>
              <a:rPr lang="en-US"/>
              <a:t>Data Collected</a:t>
            </a:r>
            <a:endParaRPr lang="en-US">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700129" y="108181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9623" y="1275907"/>
            <a:ext cx="780835" cy="780835"/>
          </a:xfrm>
          <a:prstGeom prst="rect">
            <a:avLst/>
          </a:prstGeom>
          <a:effectLst>
            <a:outerShdw blurRad="63500" algn="ctr" rotWithShape="0">
              <a:prstClr val="black">
                <a:alpha val="40000"/>
              </a:prstClr>
            </a:outerShdw>
          </a:effectLst>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483340" y="2830637"/>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8526748" y="109244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Books">
            <a:extLst>
              <a:ext uri="{FF2B5EF4-FFF2-40B4-BE49-F238E27FC236}">
                <a16:creationId xmlns:a16="http://schemas.microsoft.com/office/drawing/2014/main" id="{A67046E4-7EA7-414C-8B67-BE9C73705C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76874" y="1275907"/>
            <a:ext cx="780835" cy="780835"/>
          </a:xfrm>
          <a:prstGeom prst="rect">
            <a:avLst/>
          </a:prstGeom>
          <a:effectLst>
            <a:outerShdw blurRad="63500" algn="ctr" rotWithShape="0">
              <a:prstClr val="black">
                <a:alpha val="40000"/>
              </a:prstClr>
            </a:outerShdw>
          </a:effectLst>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309959" y="2841269"/>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10309279" y="115441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30161" y="1377605"/>
            <a:ext cx="662457" cy="662457"/>
          </a:xfrm>
          <a:prstGeom prst="rect">
            <a:avLst/>
          </a:prstGeom>
          <a:effectLst>
            <a:outerShdw blurRad="63500" algn="ctr" rotWithShape="0">
              <a:prstClr val="black">
                <a:alpha val="40000"/>
              </a:prstClr>
            </a:outerShdw>
          </a:effectLst>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10114915" y="2841269"/>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420269" y="362502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088915" y="4826090"/>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400"/>
              <a:t>Wrap-Up</a:t>
            </a:r>
            <a:r>
              <a:rPr lang="en-US"/>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340915" y="5324475"/>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75341" y="3781732"/>
            <a:ext cx="823478" cy="823478"/>
          </a:xfrm>
          <a:prstGeom prst="rect">
            <a:avLst/>
          </a:prstGeom>
          <a:effectLst>
            <a:outerShdw blurRad="63500" algn="ctr" rotWithShape="0">
              <a:prstClr val="black">
                <a:alpha val="40000"/>
              </a:prstClr>
            </a:outerShdw>
          </a:effectLst>
        </p:spPr>
      </p:pic>
      <p:sp>
        <p:nvSpPr>
          <p:cNvPr id="29" name="Text Placeholder 9">
            <a:extLst>
              <a:ext uri="{FF2B5EF4-FFF2-40B4-BE49-F238E27FC236}">
                <a16:creationId xmlns:a16="http://schemas.microsoft.com/office/drawing/2014/main" id="{F1E38458-33D4-4F0D-8F35-4DED0FAA6514}"/>
              </a:ext>
            </a:extLst>
          </p:cNvPr>
          <p:cNvSpPr txBox="1">
            <a:spLocks/>
          </p:cNvSpPr>
          <p:nvPr/>
        </p:nvSpPr>
        <p:spPr>
          <a:xfrm>
            <a:off x="7377851" y="4826090"/>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Reports Review</a:t>
            </a:r>
            <a:r>
              <a:rPr lang="en-US"/>
              <a:t> </a:t>
            </a:r>
          </a:p>
        </p:txBody>
      </p:sp>
      <p:sp>
        <p:nvSpPr>
          <p:cNvPr id="31" name="Rectangle 30">
            <a:extLst>
              <a:ext uri="{FF2B5EF4-FFF2-40B4-BE49-F238E27FC236}">
                <a16:creationId xmlns:a16="http://schemas.microsoft.com/office/drawing/2014/main" id="{6996D145-05D5-4DF7-A047-5D83CD705635}"/>
              </a:ext>
              <a:ext uri="{C183D7F6-B498-43B3-948B-1728B52AA6E4}">
                <adec:decorative xmlns:adec="http://schemas.microsoft.com/office/drawing/2017/decorative" val="1"/>
              </a:ext>
            </a:extLst>
          </p:cNvPr>
          <p:cNvSpPr/>
          <p:nvPr/>
        </p:nvSpPr>
        <p:spPr>
          <a:xfrm>
            <a:off x="7708584" y="361840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Document">
            <a:extLst>
              <a:ext uri="{FF2B5EF4-FFF2-40B4-BE49-F238E27FC236}">
                <a16:creationId xmlns:a16="http://schemas.microsoft.com/office/drawing/2014/main" id="{970140DA-622F-4AE8-916B-580C760C5E1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890596" y="3781731"/>
            <a:ext cx="826894" cy="826894"/>
          </a:xfrm>
          <a:prstGeom prst="rect">
            <a:avLst/>
          </a:prstGeom>
          <a:effectLst>
            <a:outerShdw blurRad="63500" algn="ctr" rotWithShape="0">
              <a:prstClr val="black">
                <a:alpha val="40000"/>
              </a:prstClr>
            </a:outerShdw>
          </a:effectLst>
        </p:spPr>
      </p:pic>
      <p:cxnSp>
        <p:nvCxnSpPr>
          <p:cNvPr id="35" name="Straight Connector 34">
            <a:extLst>
              <a:ext uri="{FF2B5EF4-FFF2-40B4-BE49-F238E27FC236}">
                <a16:creationId xmlns:a16="http://schemas.microsoft.com/office/drawing/2014/main" id="{36214C2E-9025-44E5-882E-12F9D24A1123}"/>
              </a:ext>
              <a:ext uri="{C183D7F6-B498-43B3-948B-1728B52AA6E4}">
                <adec:decorative xmlns:adec="http://schemas.microsoft.com/office/drawing/2017/decorative" val="1"/>
              </a:ext>
            </a:extLst>
          </p:cNvPr>
          <p:cNvCxnSpPr>
            <a:cxnSpLocks/>
          </p:cNvCxnSpPr>
          <p:nvPr/>
        </p:nvCxnSpPr>
        <p:spPr>
          <a:xfrm>
            <a:off x="7569740" y="5324475"/>
            <a:ext cx="1548000"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3779A15-F498-3648-B8C3-8C14F915DC76}"/>
              </a:ext>
            </a:extLst>
          </p:cNvPr>
          <p:cNvSpPr>
            <a:spLocks noGrp="1"/>
          </p:cNvSpPr>
          <p:nvPr>
            <p:ph type="sldNum" sz="quarter" idx="11"/>
          </p:nvPr>
        </p:nvSpPr>
        <p:spPr/>
        <p:txBody>
          <a:bodyPr/>
          <a:lstStyle/>
          <a:p>
            <a:fld id="{4B73C415-D670-4716-A5EC-CC4D52CA2BAC}" type="slidenum">
              <a:rPr lang="en-US" noProof="0" smtClean="0"/>
              <a:pPr/>
              <a:t>5</a:t>
            </a:fld>
            <a:endParaRPr lang="en-US" noProof="0"/>
          </a:p>
        </p:txBody>
      </p:sp>
    </p:spTree>
    <p:extLst>
      <p:ext uri="{BB962C8B-B14F-4D97-AF65-F5344CB8AC3E}">
        <p14:creationId xmlns:p14="http://schemas.microsoft.com/office/powerpoint/2010/main" val="45286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9943-F183-4DC2-8673-73F79D6E1F68}"/>
              </a:ext>
            </a:extLst>
          </p:cNvPr>
          <p:cNvSpPr>
            <a:spLocks noGrp="1"/>
          </p:cNvSpPr>
          <p:nvPr>
            <p:ph type="title"/>
          </p:nvPr>
        </p:nvSpPr>
        <p:spPr>
          <a:xfrm>
            <a:off x="426000" y="436593"/>
            <a:ext cx="11340000" cy="432000"/>
          </a:xfrm>
        </p:spPr>
        <p:txBody>
          <a:bodyPr/>
          <a:lstStyle/>
          <a:p>
            <a:r>
              <a:rPr lang="en-US"/>
              <a:t>Report 1.22 – Graduates and Completers</a:t>
            </a:r>
          </a:p>
        </p:txBody>
      </p:sp>
      <p:sp>
        <p:nvSpPr>
          <p:cNvPr id="3" name="Footer Placeholder 2">
            <a:extLst>
              <a:ext uri="{FF2B5EF4-FFF2-40B4-BE49-F238E27FC236}">
                <a16:creationId xmlns:a16="http://schemas.microsoft.com/office/drawing/2014/main" id="{C3D8C90B-72A1-4855-866A-369C5E0ED41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grpSp>
        <p:nvGrpSpPr>
          <p:cNvPr id="12" name="Group 11" descr="Report 1.22 – Graduates and Completers">
            <a:extLst>
              <a:ext uri="{FF2B5EF4-FFF2-40B4-BE49-F238E27FC236}">
                <a16:creationId xmlns:a16="http://schemas.microsoft.com/office/drawing/2014/main" id="{54CB994B-11BA-E684-68D1-B8B3307D382F}"/>
              </a:ext>
            </a:extLst>
          </p:cNvPr>
          <p:cNvGrpSpPr/>
          <p:nvPr/>
        </p:nvGrpSpPr>
        <p:grpSpPr>
          <a:xfrm>
            <a:off x="426000" y="1035097"/>
            <a:ext cx="11652069" cy="4787806"/>
            <a:chOff x="426000" y="1035097"/>
            <a:chExt cx="11652069" cy="4787806"/>
          </a:xfrm>
        </p:grpSpPr>
        <p:grpSp>
          <p:nvGrpSpPr>
            <p:cNvPr id="6" name="Group 5" descr="Screen Shot of report 1.22-Graduates and Completers.">
              <a:extLst>
                <a:ext uri="{FF2B5EF4-FFF2-40B4-BE49-F238E27FC236}">
                  <a16:creationId xmlns:a16="http://schemas.microsoft.com/office/drawing/2014/main" id="{792DAF14-A73C-4A66-973F-D88B2EDFA34E}"/>
                </a:ext>
              </a:extLst>
            </p:cNvPr>
            <p:cNvGrpSpPr/>
            <p:nvPr/>
          </p:nvGrpSpPr>
          <p:grpSpPr>
            <a:xfrm>
              <a:off x="1194621" y="1495548"/>
              <a:ext cx="8961905" cy="4076221"/>
              <a:chOff x="1194621" y="1495548"/>
              <a:chExt cx="8961905" cy="4076221"/>
            </a:xfrm>
          </p:grpSpPr>
          <p:pic>
            <p:nvPicPr>
              <p:cNvPr id="7" name="Picture 6">
                <a:extLst>
                  <a:ext uri="{FF2B5EF4-FFF2-40B4-BE49-F238E27FC236}">
                    <a16:creationId xmlns:a16="http://schemas.microsoft.com/office/drawing/2014/main" id="{1D88AC79-7424-439F-903F-EFB12EFC73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4621" y="1495548"/>
                <a:ext cx="8961905" cy="4076221"/>
              </a:xfrm>
              <a:prstGeom prst="rect">
                <a:avLst/>
              </a:prstGeom>
              <a:ln>
                <a:noFill/>
              </a:ln>
              <a:effectLst>
                <a:outerShdw blurRad="63500" algn="ctr" rotWithShape="0">
                  <a:prstClr val="black">
                    <a:alpha val="40000"/>
                  </a:prstClr>
                </a:outerShdw>
              </a:effectLst>
            </p:spPr>
          </p:pic>
          <p:sp>
            <p:nvSpPr>
              <p:cNvPr id="5" name="Rectangle 4">
                <a:extLst>
                  <a:ext uri="{FF2B5EF4-FFF2-40B4-BE49-F238E27FC236}">
                    <a16:creationId xmlns:a16="http://schemas.microsoft.com/office/drawing/2014/main" id="{193219AA-5A40-47D4-A9C2-33DE4CD312AA}"/>
                  </a:ext>
                </a:extLst>
              </p:cNvPr>
              <p:cNvSpPr/>
              <p:nvPr/>
            </p:nvSpPr>
            <p:spPr>
              <a:xfrm>
                <a:off x="4829175" y="2457449"/>
                <a:ext cx="2057400" cy="1071563"/>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pic>
          <p:nvPicPr>
            <p:cNvPr id="9" name="Picture 8" descr="Report 1.22 – Graduates and Completers">
              <a:extLst>
                <a:ext uri="{FF2B5EF4-FFF2-40B4-BE49-F238E27FC236}">
                  <a16:creationId xmlns:a16="http://schemas.microsoft.com/office/drawing/2014/main" id="{B8C1018E-AEAE-CCF5-757C-A5784909ECF1}"/>
                </a:ext>
              </a:extLst>
            </p:cNvPr>
            <p:cNvPicPr>
              <a:picLocks noChangeAspect="1"/>
            </p:cNvPicPr>
            <p:nvPr/>
          </p:nvPicPr>
          <p:blipFill>
            <a:blip r:embed="rId4"/>
            <a:stretch>
              <a:fillRect/>
            </a:stretch>
          </p:blipFill>
          <p:spPr>
            <a:xfrm>
              <a:off x="426000" y="1035097"/>
              <a:ext cx="11652069" cy="4787806"/>
            </a:xfrm>
            <a:prstGeom prst="rect">
              <a:avLst/>
            </a:prstGeom>
          </p:spPr>
        </p:pic>
      </p:grpSp>
      <p:sp>
        <p:nvSpPr>
          <p:cNvPr id="4" name="Slide Number Placeholder 3">
            <a:extLst>
              <a:ext uri="{FF2B5EF4-FFF2-40B4-BE49-F238E27FC236}">
                <a16:creationId xmlns:a16="http://schemas.microsoft.com/office/drawing/2014/main" id="{05551E3F-CE0B-D6AD-1425-2A93A84971E0}"/>
              </a:ext>
            </a:extLst>
          </p:cNvPr>
          <p:cNvSpPr>
            <a:spLocks noGrp="1"/>
          </p:cNvSpPr>
          <p:nvPr>
            <p:ph type="sldNum" sz="quarter" idx="11"/>
          </p:nvPr>
        </p:nvSpPr>
        <p:spPr/>
        <p:txBody>
          <a:bodyPr/>
          <a:lstStyle/>
          <a:p>
            <a:fld id="{4B73C415-D670-4716-A5EC-CC4D52CA2BAC}" type="slidenum">
              <a:rPr lang="en-US" noProof="0" smtClean="0"/>
              <a:pPr/>
              <a:t>50</a:t>
            </a:fld>
            <a:endParaRPr lang="en-US" noProof="0"/>
          </a:p>
        </p:txBody>
      </p:sp>
    </p:spTree>
    <p:extLst>
      <p:ext uri="{BB962C8B-B14F-4D97-AF65-F5344CB8AC3E}">
        <p14:creationId xmlns:p14="http://schemas.microsoft.com/office/powerpoint/2010/main" val="2237970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5988E-68F7-4982-BF56-C812D6699E01}"/>
              </a:ext>
            </a:extLst>
          </p:cNvPr>
          <p:cNvSpPr>
            <a:spLocks noGrp="1"/>
          </p:cNvSpPr>
          <p:nvPr>
            <p:ph type="title"/>
          </p:nvPr>
        </p:nvSpPr>
        <p:spPr>
          <a:xfrm>
            <a:off x="426000" y="420414"/>
            <a:ext cx="11340000" cy="432000"/>
          </a:xfrm>
        </p:spPr>
        <p:txBody>
          <a:bodyPr/>
          <a:lstStyle/>
          <a:p>
            <a:r>
              <a:rPr lang="en-US"/>
              <a:t>Report 1.23 – Graduates and Completers Student List</a:t>
            </a:r>
          </a:p>
        </p:txBody>
      </p:sp>
      <p:sp>
        <p:nvSpPr>
          <p:cNvPr id="3" name="Footer Placeholder 2">
            <a:extLst>
              <a:ext uri="{FF2B5EF4-FFF2-40B4-BE49-F238E27FC236}">
                <a16:creationId xmlns:a16="http://schemas.microsoft.com/office/drawing/2014/main" id="{0F95B856-C3CA-4609-AE85-3D6063F3E42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pic>
        <p:nvPicPr>
          <p:cNvPr id="6" name="Picture 5" descr="Report 1.23 – Graduates and Completers Student List">
            <a:extLst>
              <a:ext uri="{FF2B5EF4-FFF2-40B4-BE49-F238E27FC236}">
                <a16:creationId xmlns:a16="http://schemas.microsoft.com/office/drawing/2014/main" id="{45A41488-111C-43F9-DB74-A0DA6382A3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40327" y="1173113"/>
            <a:ext cx="8448505" cy="487155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3E1EE4D0-DEF7-8327-4A5A-346414D01C00}"/>
              </a:ext>
            </a:extLst>
          </p:cNvPr>
          <p:cNvSpPr>
            <a:spLocks noGrp="1"/>
          </p:cNvSpPr>
          <p:nvPr>
            <p:ph type="sldNum" sz="quarter" idx="11"/>
          </p:nvPr>
        </p:nvSpPr>
        <p:spPr/>
        <p:txBody>
          <a:bodyPr/>
          <a:lstStyle/>
          <a:p>
            <a:fld id="{4B73C415-D670-4716-A5EC-CC4D52CA2BAC}" type="slidenum">
              <a:rPr lang="en-US" noProof="0" smtClean="0"/>
              <a:pPr/>
              <a:t>51</a:t>
            </a:fld>
            <a:endParaRPr lang="en-US" noProof="0"/>
          </a:p>
        </p:txBody>
      </p:sp>
    </p:spTree>
    <p:extLst>
      <p:ext uri="{BB962C8B-B14F-4D97-AF65-F5344CB8AC3E}">
        <p14:creationId xmlns:p14="http://schemas.microsoft.com/office/powerpoint/2010/main" val="4293315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of Report 3.9 Course Sections Completed&#10;Count by Content Area for Departmentalized Courses&#10;">
            <a:extLst>
              <a:ext uri="{FF2B5EF4-FFF2-40B4-BE49-F238E27FC236}">
                <a16:creationId xmlns:a16="http://schemas.microsoft.com/office/drawing/2014/main" id="{908ECCEB-2D5A-463C-B2D6-9BFCF8FFD7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150" y="1228473"/>
            <a:ext cx="9294115" cy="4904462"/>
          </a:xfrm>
          <a:prstGeom prst="rect">
            <a:avLst/>
          </a:prstGeom>
          <a:ln>
            <a:noFill/>
          </a:ln>
          <a:effectLst>
            <a:outerShdw blurRad="63500" algn="ctr" rotWithShape="0">
              <a:prstClr val="black">
                <a:alpha val="40000"/>
              </a:prstClr>
            </a:outerShdw>
          </a:effectLst>
        </p:spPr>
      </p:pic>
      <p:sp>
        <p:nvSpPr>
          <p:cNvPr id="5" name="Title 1">
            <a:extLst>
              <a:ext uri="{FF2B5EF4-FFF2-40B4-BE49-F238E27FC236}">
                <a16:creationId xmlns:a16="http://schemas.microsoft.com/office/drawing/2014/main" id="{F79FFB94-52B9-46A1-800F-2F73429C9FC1}"/>
              </a:ext>
            </a:extLst>
          </p:cNvPr>
          <p:cNvSpPr txBox="1">
            <a:spLocks noGrp="1"/>
          </p:cNvSpPr>
          <p:nvPr>
            <p:ph type="title" idx="4294967295"/>
          </p:nvPr>
        </p:nvSpPr>
        <p:spPr>
          <a:xfrm>
            <a:off x="332156" y="293065"/>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Arial Black" panose="020B0A04020102020204" pitchFamily="34" charset="0"/>
                <a:ea typeface="+mj-ea"/>
                <a:cs typeface="+mj-cs"/>
              </a:rPr>
              <a:t>Report</a:t>
            </a:r>
            <a:r>
              <a:rPr kumimoji="0" lang="en-US" sz="3600" b="0" i="0" u="none" strike="noStrike" kern="1200" cap="none" spc="-150" normalizeH="0" baseline="0" noProof="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a:ln>
                  <a:noFill/>
                </a:ln>
                <a:solidFill>
                  <a:schemeClr val="tx1">
                    <a:lumMod val="75000"/>
                    <a:lumOff val="25000"/>
                  </a:schemeClr>
                </a:solidFill>
                <a:effectLst/>
                <a:uLnTx/>
                <a:uFillTx/>
                <a:latin typeface="Arial Black" panose="020B0A04020102020204" pitchFamily="34" charset="0"/>
                <a:ea typeface="+mj-ea"/>
                <a:cs typeface="+mj-cs"/>
              </a:rPr>
              <a:t>3.9</a:t>
            </a:r>
            <a:r>
              <a:rPr kumimoji="0" lang="en-US" sz="3600" b="0" i="0" u="none" strike="noStrike" kern="1200" cap="none" spc="-150" normalizeH="0" baseline="0" noProof="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a:ln>
                  <a:noFill/>
                </a:ln>
                <a:solidFill>
                  <a:schemeClr val="tx1">
                    <a:lumMod val="75000"/>
                    <a:lumOff val="25000"/>
                  </a:schemeClr>
                </a:solidFill>
                <a:effectLst/>
                <a:uLnTx/>
                <a:uFillTx/>
                <a:latin typeface="Arial Black" panose="020B0A04020102020204" pitchFamily="34" charset="0"/>
                <a:ea typeface="+mj-ea"/>
                <a:cs typeface="+mj-cs"/>
              </a:rPr>
              <a:t>Course</a:t>
            </a:r>
            <a:r>
              <a:rPr kumimoji="0" lang="en-US" sz="3600" b="0" i="0" u="none" strike="noStrike" kern="1200" cap="none" spc="-150" normalizeH="0" baseline="0" noProof="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a:ln>
                  <a:noFill/>
                </a:ln>
                <a:solidFill>
                  <a:schemeClr val="tx1">
                    <a:lumMod val="75000"/>
                    <a:lumOff val="25000"/>
                  </a:schemeClr>
                </a:solidFill>
                <a:effectLst/>
                <a:uLnTx/>
                <a:uFillTx/>
                <a:latin typeface="Arial Black" panose="020B0A04020102020204" pitchFamily="34" charset="0"/>
                <a:ea typeface="+mj-ea"/>
                <a:cs typeface="+mj-cs"/>
              </a:rPr>
              <a:t>Sections</a:t>
            </a:r>
            <a:r>
              <a:rPr kumimoji="0" lang="en-US" sz="3600" b="0" i="0" u="none" strike="noStrike" kern="1200" cap="none" spc="-150" normalizeH="0" baseline="0" noProof="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a:ln>
                  <a:noFill/>
                </a:ln>
                <a:solidFill>
                  <a:schemeClr val="tx1">
                    <a:lumMod val="75000"/>
                    <a:lumOff val="25000"/>
                  </a:schemeClr>
                </a:solidFill>
                <a:effectLst/>
                <a:uLnTx/>
                <a:uFillTx/>
                <a:latin typeface="Arial Black" panose="020B0A04020102020204" pitchFamily="34" charset="0"/>
                <a:ea typeface="+mj-ea"/>
                <a:cs typeface="+mj-cs"/>
              </a:rPr>
              <a:t>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a:ln>
                  <a:noFill/>
                </a:ln>
                <a:solidFill>
                  <a:schemeClr val="tx1">
                    <a:lumMod val="75000"/>
                    <a:lumOff val="25000"/>
                  </a:schemeClr>
                </a:solidFill>
                <a:effectLst/>
                <a:uLnTx/>
                <a:uFillTx/>
                <a:latin typeface="+mj-lt"/>
                <a:ea typeface="+mj-ea"/>
                <a:cs typeface="+mj-cs"/>
              </a:rPr>
              <a:t>Count by Content Area for Departmentalized Courses</a:t>
            </a:r>
            <a:endParaRPr kumimoji="0" lang="en-US" sz="4000" b="0" i="0" u="none" strike="noStrike" kern="1200" cap="none" spc="-150" normalizeH="0" baseline="0" noProof="0">
              <a:ln>
                <a:noFill/>
              </a:ln>
              <a:solidFill>
                <a:schemeClr val="tx1">
                  <a:lumMod val="75000"/>
                  <a:lumOff val="25000"/>
                </a:schemeClr>
              </a:solidFill>
              <a:effectLst/>
              <a:uLnTx/>
              <a:uFillTx/>
              <a:latin typeface="+mj-lt"/>
              <a:ea typeface="+mj-ea"/>
              <a:cs typeface="+mj-cs"/>
            </a:endParaRPr>
          </a:p>
        </p:txBody>
      </p:sp>
      <p:sp>
        <p:nvSpPr>
          <p:cNvPr id="2" name="Footer Placeholder 2">
            <a:extLst>
              <a:ext uri="{FF2B5EF4-FFF2-40B4-BE49-F238E27FC236}">
                <a16:creationId xmlns:a16="http://schemas.microsoft.com/office/drawing/2014/main" id="{DAC84A67-BC51-6754-302D-83CBE6AA93DB}"/>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3" name="Slide Number Placeholder 2">
            <a:extLst>
              <a:ext uri="{FF2B5EF4-FFF2-40B4-BE49-F238E27FC236}">
                <a16:creationId xmlns:a16="http://schemas.microsoft.com/office/drawing/2014/main" id="{EF884065-BA46-7C12-82CF-7AAE7F42550D}"/>
              </a:ext>
            </a:extLst>
          </p:cNvPr>
          <p:cNvSpPr>
            <a:spLocks noGrp="1"/>
          </p:cNvSpPr>
          <p:nvPr>
            <p:ph type="sldNum" sz="quarter" idx="11"/>
          </p:nvPr>
        </p:nvSpPr>
        <p:spPr/>
        <p:txBody>
          <a:bodyPr/>
          <a:lstStyle/>
          <a:p>
            <a:fld id="{4B73C415-D670-4716-A5EC-CC4D52CA2BAC}" type="slidenum">
              <a:rPr lang="en-US" noProof="0" smtClean="0"/>
              <a:pPr/>
              <a:t>52</a:t>
            </a:fld>
            <a:endParaRPr lang="en-US" noProof="0"/>
          </a:p>
        </p:txBody>
      </p:sp>
    </p:spTree>
    <p:extLst>
      <p:ext uri="{BB962C8B-B14F-4D97-AF65-F5344CB8AC3E}">
        <p14:creationId xmlns:p14="http://schemas.microsoft.com/office/powerpoint/2010/main" val="1160602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08CDD0-819C-414D-87A6-ECDD685325B6}"/>
              </a:ext>
            </a:extLst>
          </p:cNvPr>
          <p:cNvSpPr txBox="1">
            <a:spLocks noGrp="1"/>
          </p:cNvSpPr>
          <p:nvPr>
            <p:ph type="title" idx="4294967295"/>
          </p:nvPr>
        </p:nvSpPr>
        <p:spPr>
          <a:xfrm>
            <a:off x="248952" y="184039"/>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Report 3.10 Course Sections 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a:ln>
                  <a:noFill/>
                </a:ln>
                <a:solidFill>
                  <a:schemeClr val="tx1">
                    <a:lumMod val="75000"/>
                    <a:lumOff val="25000"/>
                  </a:schemeClr>
                </a:solidFill>
                <a:effectLst/>
                <a:uLnTx/>
                <a:uFillTx/>
                <a:latin typeface="+mj-lt"/>
                <a:ea typeface="+mj-ea"/>
                <a:cs typeface="+mj-cs"/>
              </a:rPr>
              <a:t>Count and Details for Departmentalized Courses</a:t>
            </a:r>
            <a:endParaRPr kumimoji="0" lang="en-US" sz="4000" b="0" i="0" u="none" strike="noStrike" kern="1200" cap="none" spc="-150" normalizeH="0" baseline="0" noProof="0">
              <a:ln>
                <a:noFill/>
              </a:ln>
              <a:solidFill>
                <a:schemeClr val="tx1">
                  <a:lumMod val="75000"/>
                  <a:lumOff val="25000"/>
                </a:schemeClr>
              </a:solidFill>
              <a:effectLst/>
              <a:uLnTx/>
              <a:uFillTx/>
              <a:latin typeface="+mj-lt"/>
              <a:ea typeface="+mj-ea"/>
              <a:cs typeface="+mj-cs"/>
            </a:endParaRPr>
          </a:p>
        </p:txBody>
      </p:sp>
      <p:grpSp>
        <p:nvGrpSpPr>
          <p:cNvPr id="4" name="Group 3" descr="Screen shot of Report 3.10 Course Sections Completed&#10;Count and Details for Departmentalized Courses">
            <a:extLst>
              <a:ext uri="{FF2B5EF4-FFF2-40B4-BE49-F238E27FC236}">
                <a16:creationId xmlns:a16="http://schemas.microsoft.com/office/drawing/2014/main" id="{E5DFB252-3890-4D29-A1A8-B2520C8D8C4B}"/>
              </a:ext>
            </a:extLst>
          </p:cNvPr>
          <p:cNvGrpSpPr/>
          <p:nvPr/>
        </p:nvGrpSpPr>
        <p:grpSpPr>
          <a:xfrm>
            <a:off x="432000" y="1167729"/>
            <a:ext cx="10523931" cy="5242912"/>
            <a:chOff x="432000" y="1167729"/>
            <a:chExt cx="10523931" cy="5242912"/>
          </a:xfrm>
        </p:grpSpPr>
        <p:pic>
          <p:nvPicPr>
            <p:cNvPr id="6" name="Picture 5">
              <a:extLst>
                <a:ext uri="{FF2B5EF4-FFF2-40B4-BE49-F238E27FC236}">
                  <a16:creationId xmlns:a16="http://schemas.microsoft.com/office/drawing/2014/main" id="{E2884448-8CB3-45F2-9754-DA6B3F9B480B}"/>
                </a:ext>
              </a:extLst>
            </p:cNvPr>
            <p:cNvPicPr>
              <a:picLocks noChangeAspect="1"/>
            </p:cNvPicPr>
            <p:nvPr/>
          </p:nvPicPr>
          <p:blipFill>
            <a:blip r:embed="rId3"/>
            <a:stretch>
              <a:fillRect/>
            </a:stretch>
          </p:blipFill>
          <p:spPr>
            <a:xfrm>
              <a:off x="432000" y="1167729"/>
              <a:ext cx="5838095" cy="3590476"/>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861561A2-307F-41BC-AF05-BD9EE23279FE}"/>
                </a:ext>
              </a:extLst>
            </p:cNvPr>
            <p:cNvPicPr>
              <a:picLocks noChangeAspect="1"/>
            </p:cNvPicPr>
            <p:nvPr/>
          </p:nvPicPr>
          <p:blipFill>
            <a:blip r:embed="rId4"/>
            <a:stretch>
              <a:fillRect/>
            </a:stretch>
          </p:blipFill>
          <p:spPr>
            <a:xfrm>
              <a:off x="6484502" y="1167729"/>
              <a:ext cx="4471429" cy="2961905"/>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6193CE77-C21D-49AC-93B7-F53548D0CD5A}"/>
                </a:ext>
              </a:extLst>
            </p:cNvPr>
            <p:cNvPicPr>
              <a:picLocks noChangeAspect="1"/>
            </p:cNvPicPr>
            <p:nvPr/>
          </p:nvPicPr>
          <p:blipFill>
            <a:blip r:embed="rId5"/>
            <a:stretch>
              <a:fillRect/>
            </a:stretch>
          </p:blipFill>
          <p:spPr>
            <a:xfrm>
              <a:off x="6484502" y="3453280"/>
              <a:ext cx="4471416" cy="2957361"/>
            </a:xfrm>
            <a:prstGeom prst="rect">
              <a:avLst/>
            </a:prstGeom>
            <a:effectLst>
              <a:outerShdw blurRad="63500" algn="ctr" rotWithShape="0">
                <a:prstClr val="black">
                  <a:alpha val="40000"/>
                </a:prstClr>
              </a:outerShdw>
            </a:effectLst>
          </p:spPr>
        </p:pic>
      </p:grpSp>
      <p:sp>
        <p:nvSpPr>
          <p:cNvPr id="9" name="Footer Placeholder 2">
            <a:extLst>
              <a:ext uri="{FF2B5EF4-FFF2-40B4-BE49-F238E27FC236}">
                <a16:creationId xmlns:a16="http://schemas.microsoft.com/office/drawing/2014/main" id="{86B10BD3-0292-C361-24AE-0A47E1CCE5A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F31DAAC9-4911-3013-8E07-ACE3806D9003}"/>
              </a:ext>
            </a:extLst>
          </p:cNvPr>
          <p:cNvSpPr>
            <a:spLocks noGrp="1"/>
          </p:cNvSpPr>
          <p:nvPr>
            <p:ph type="sldNum" sz="quarter" idx="11"/>
          </p:nvPr>
        </p:nvSpPr>
        <p:spPr/>
        <p:txBody>
          <a:bodyPr/>
          <a:lstStyle/>
          <a:p>
            <a:fld id="{4B73C415-D670-4716-A5EC-CC4D52CA2BAC}" type="slidenum">
              <a:rPr lang="en-US" noProof="0" smtClean="0"/>
              <a:pPr/>
              <a:t>53</a:t>
            </a:fld>
            <a:endParaRPr lang="en-US" noProof="0"/>
          </a:p>
        </p:txBody>
      </p:sp>
    </p:spTree>
    <p:extLst>
      <p:ext uri="{BB962C8B-B14F-4D97-AF65-F5344CB8AC3E}">
        <p14:creationId xmlns:p14="http://schemas.microsoft.com/office/powerpoint/2010/main" val="2148376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dirty="0"/>
              <a:t>EOY 2 - Reviewing CTE Data</a:t>
            </a:r>
          </a:p>
        </p:txBody>
      </p:sp>
      <p:sp>
        <p:nvSpPr>
          <p:cNvPr id="5" name="Footer Placeholder 2">
            <a:extLst>
              <a:ext uri="{FF2B5EF4-FFF2-40B4-BE49-F238E27FC236}">
                <a16:creationId xmlns:a16="http://schemas.microsoft.com/office/drawing/2014/main" id="{EEA25AA1-4D8B-7D23-C964-8338917D4AD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58373" name="TextBox 5" descr="Screen shot of Review Report 3.10 - Course Sections Completed - Count and Details for Departmentalized Courses&#10;"/>
          <p:cNvSpPr txBox="1">
            <a:spLocks noChangeArrowheads="1"/>
          </p:cNvSpPr>
          <p:nvPr/>
        </p:nvSpPr>
        <p:spPr bwMode="auto">
          <a:xfrm>
            <a:off x="244442" y="624541"/>
            <a:ext cx="115275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Review Report 3.10 - Course Sections Completed - Count and Details for Departmentalized Courses</a:t>
            </a:r>
          </a:p>
        </p:txBody>
      </p:sp>
      <p:grpSp>
        <p:nvGrpSpPr>
          <p:cNvPr id="4" name="Group 3" descr="Screen shot of Review Report 3.10 - Course Sections Completed - Count and Details for Departmentalized Courses&#10;">
            <a:extLst>
              <a:ext uri="{FF2B5EF4-FFF2-40B4-BE49-F238E27FC236}">
                <a16:creationId xmlns:a16="http://schemas.microsoft.com/office/drawing/2014/main" id="{BB2F71E3-3C77-48F8-A6C5-2C08231B163F}"/>
              </a:ext>
            </a:extLst>
          </p:cNvPr>
          <p:cNvGrpSpPr/>
          <p:nvPr/>
        </p:nvGrpSpPr>
        <p:grpSpPr>
          <a:xfrm>
            <a:off x="293914" y="1081863"/>
            <a:ext cx="11424285" cy="5133952"/>
            <a:chOff x="293914" y="1081863"/>
            <a:chExt cx="11424285" cy="5133952"/>
          </a:xfrm>
        </p:grpSpPr>
        <p:pic>
          <p:nvPicPr>
            <p:cNvPr id="13" name="Picture 12">
              <a:extLst>
                <a:ext uri="{FF2B5EF4-FFF2-40B4-BE49-F238E27FC236}">
                  <a16:creationId xmlns:a16="http://schemas.microsoft.com/office/drawing/2014/main" id="{8CDBF39C-8370-4B30-AA57-1D7654CA1AD9}"/>
                </a:ext>
              </a:extLst>
            </p:cNvPr>
            <p:cNvPicPr>
              <a:picLocks noChangeAspect="1"/>
            </p:cNvPicPr>
            <p:nvPr/>
          </p:nvPicPr>
          <p:blipFill>
            <a:blip r:embed="rId3"/>
            <a:stretch>
              <a:fillRect/>
            </a:stretch>
          </p:blipFill>
          <p:spPr>
            <a:xfrm>
              <a:off x="293914" y="1081863"/>
              <a:ext cx="7676191" cy="2884762"/>
            </a:xfrm>
            <a:prstGeom prst="rect">
              <a:avLst/>
            </a:prstGeom>
            <a:effectLst>
              <a:outerShdw blurRad="63500" algn="ctr" rotWithShape="0">
                <a:prstClr val="black">
                  <a:alpha val="40000"/>
                </a:prstClr>
              </a:outerShdw>
            </a:effectLst>
          </p:spPr>
        </p:pic>
        <p:pic>
          <p:nvPicPr>
            <p:cNvPr id="15" name="Picture 14">
              <a:extLst>
                <a:ext uri="{FF2B5EF4-FFF2-40B4-BE49-F238E27FC236}">
                  <a16:creationId xmlns:a16="http://schemas.microsoft.com/office/drawing/2014/main" id="{0C9821DD-DCD2-4FD8-A2E2-BFCEA59DF7BF}"/>
                </a:ext>
              </a:extLst>
            </p:cNvPr>
            <p:cNvPicPr>
              <a:picLocks noChangeAspect="1"/>
            </p:cNvPicPr>
            <p:nvPr/>
          </p:nvPicPr>
          <p:blipFill>
            <a:blip r:embed="rId4"/>
            <a:stretch>
              <a:fillRect/>
            </a:stretch>
          </p:blipFill>
          <p:spPr>
            <a:xfrm>
              <a:off x="293914" y="4062958"/>
              <a:ext cx="11424285" cy="2152857"/>
            </a:xfrm>
            <a:prstGeom prst="rect">
              <a:avLst/>
            </a:prstGeom>
            <a:effectLst>
              <a:outerShdw blurRad="63500" algn="ctr" rotWithShape="0">
                <a:prstClr val="black">
                  <a:alpha val="40000"/>
                </a:prstClr>
              </a:outerShdw>
            </a:effectLst>
          </p:spPr>
        </p:pic>
      </p:grpSp>
      <p:sp>
        <p:nvSpPr>
          <p:cNvPr id="16" name="Rectangle: Rounded Corners 15">
            <a:extLst>
              <a:ext uri="{FF2B5EF4-FFF2-40B4-BE49-F238E27FC236}">
                <a16:creationId xmlns:a16="http://schemas.microsoft.com/office/drawing/2014/main" id="{490AA48F-D52A-4BBE-977D-727D58CB9BA9}"/>
              </a:ext>
              <a:ext uri="{C183D7F6-B498-43B3-948B-1728B52AA6E4}">
                <adec:decorative xmlns:adec="http://schemas.microsoft.com/office/drawing/2017/decorative" val="1"/>
              </a:ext>
            </a:extLst>
          </p:cNvPr>
          <p:cNvSpPr/>
          <p:nvPr/>
        </p:nvSpPr>
        <p:spPr>
          <a:xfrm>
            <a:off x="293914" y="2915733"/>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4" name="Rectangle: Rounded Corners 23">
            <a:extLst>
              <a:ext uri="{FF2B5EF4-FFF2-40B4-BE49-F238E27FC236}">
                <a16:creationId xmlns:a16="http://schemas.microsoft.com/office/drawing/2014/main" id="{2A76066F-634B-4AF6-8645-7441C4E3AD20}"/>
              </a:ext>
              <a:ext uri="{C183D7F6-B498-43B3-948B-1728B52AA6E4}">
                <adec:decorative xmlns:adec="http://schemas.microsoft.com/office/drawing/2017/decorative" val="1"/>
              </a:ext>
            </a:extLst>
          </p:cNvPr>
          <p:cNvSpPr/>
          <p:nvPr/>
        </p:nvSpPr>
        <p:spPr>
          <a:xfrm>
            <a:off x="2589439" y="3286125"/>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Rounded Corners 24">
            <a:extLst>
              <a:ext uri="{FF2B5EF4-FFF2-40B4-BE49-F238E27FC236}">
                <a16:creationId xmlns:a16="http://schemas.microsoft.com/office/drawing/2014/main" id="{8819F836-83E3-4CA6-BC29-63524C75EA7E}"/>
              </a:ext>
              <a:ext uri="{C183D7F6-B498-43B3-948B-1728B52AA6E4}">
                <adec:decorative xmlns:adec="http://schemas.microsoft.com/office/drawing/2017/decorative" val="1"/>
              </a:ext>
            </a:extLst>
          </p:cNvPr>
          <p:cNvSpPr/>
          <p:nvPr/>
        </p:nvSpPr>
        <p:spPr>
          <a:xfrm>
            <a:off x="2256065"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Rectangle: Rounded Corners 25">
            <a:extLst>
              <a:ext uri="{FF2B5EF4-FFF2-40B4-BE49-F238E27FC236}">
                <a16:creationId xmlns:a16="http://schemas.microsoft.com/office/drawing/2014/main" id="{2C3F7D77-D0E7-4C22-ACE1-8AF89CF3B40D}"/>
              </a:ext>
              <a:ext uri="{C183D7F6-B498-43B3-948B-1728B52AA6E4}">
                <adec:decorative xmlns:adec="http://schemas.microsoft.com/office/drawing/2017/decorative" val="1"/>
              </a:ext>
            </a:extLst>
          </p:cNvPr>
          <p:cNvSpPr/>
          <p:nvPr/>
        </p:nvSpPr>
        <p:spPr>
          <a:xfrm>
            <a:off x="6494690"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7" name="Rectangle: Rounded Corners 26">
            <a:extLst>
              <a:ext uri="{FF2B5EF4-FFF2-40B4-BE49-F238E27FC236}">
                <a16:creationId xmlns:a16="http://schemas.microsoft.com/office/drawing/2014/main" id="{4AFD71D7-BD22-4111-A1F3-146264187708}"/>
              </a:ext>
              <a:ext uri="{C183D7F6-B498-43B3-948B-1728B52AA6E4}">
                <adec:decorative xmlns:adec="http://schemas.microsoft.com/office/drawing/2017/decorative" val="1"/>
              </a:ext>
            </a:extLst>
          </p:cNvPr>
          <p:cNvSpPr/>
          <p:nvPr/>
        </p:nvSpPr>
        <p:spPr>
          <a:xfrm>
            <a:off x="8161565" y="4850784"/>
            <a:ext cx="725260"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TextBox 13">
            <a:extLst>
              <a:ext uri="{FF2B5EF4-FFF2-40B4-BE49-F238E27FC236}">
                <a16:creationId xmlns:a16="http://schemas.microsoft.com/office/drawing/2014/main" id="{17D1F911-4404-46B5-88E6-C1DC1192D7FA}"/>
              </a:ext>
            </a:extLst>
          </p:cNvPr>
          <p:cNvSpPr txBox="1"/>
          <p:nvPr/>
        </p:nvSpPr>
        <p:spPr>
          <a:xfrm>
            <a:off x="8200676" y="1120984"/>
            <a:ext cx="3419338" cy="2492990"/>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rPr>
              <a:t>The report should be requested twice with different filters.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rPr>
              <a:t>To find college credit courses and Leadership/Military Science in the 9x series select the </a:t>
            </a:r>
            <a:r>
              <a:rPr kumimoji="0" lang="en-US" sz="1200" b="1" i="0" u="none" strike="noStrike" kern="1200" cap="none" spc="0" normalizeH="0" baseline="0" noProof="0">
                <a:ln>
                  <a:noFill/>
                </a:ln>
                <a:solidFill>
                  <a:prstClr val="black">
                    <a:lumMod val="95000"/>
                    <a:lumOff val="5000"/>
                  </a:prstClr>
                </a:solidFill>
                <a:effectLst/>
                <a:uLnTx/>
                <a:uFillTx/>
                <a:latin typeface="Tahoma"/>
                <a:ea typeface="+mn-ea"/>
                <a:cs typeface="+mn-cs"/>
              </a:rPr>
              <a:t>State Course </a:t>
            </a:r>
            <a:r>
              <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rPr>
              <a:t>codes of 9020, 9082, 9096, 9120, 9154, 9200, 9227, 9273, 9303, 9358, 9373</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rPr>
              <a:t>To find the CTE courses with the Non Standard Instructional codes of 23 and 24 select the CTE Course = Y and Non Standard Instructional Level to 23 and 24</a:t>
            </a:r>
          </a:p>
        </p:txBody>
      </p:sp>
      <p:sp>
        <p:nvSpPr>
          <p:cNvPr id="2" name="Slide Number Placeholder 1">
            <a:extLst>
              <a:ext uri="{FF2B5EF4-FFF2-40B4-BE49-F238E27FC236}">
                <a16:creationId xmlns:a16="http://schemas.microsoft.com/office/drawing/2014/main" id="{683DC4E2-7411-4154-B6F1-D4ECF2935FAE}"/>
              </a:ext>
            </a:extLst>
          </p:cNvPr>
          <p:cNvSpPr>
            <a:spLocks noGrp="1"/>
          </p:cNvSpPr>
          <p:nvPr>
            <p:ph type="sldNum" sz="quarter" idx="11"/>
          </p:nvPr>
        </p:nvSpPr>
        <p:spPr/>
        <p:txBody>
          <a:bodyPr/>
          <a:lstStyle/>
          <a:p>
            <a:fld id="{4B73C415-D670-4716-A5EC-CC4D52CA2BAC}" type="slidenum">
              <a:rPr lang="en-US" noProof="0" smtClean="0"/>
              <a:pPr/>
              <a:t>54</a:t>
            </a:fld>
            <a:endParaRPr lang="en-US" noProof="0"/>
          </a:p>
        </p:txBody>
      </p:sp>
    </p:spTree>
    <p:extLst>
      <p:ext uri="{BB962C8B-B14F-4D97-AF65-F5344CB8AC3E}">
        <p14:creationId xmlns:p14="http://schemas.microsoft.com/office/powerpoint/2010/main" val="183748427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85DA9B-42F2-4B56-BF12-30729241EC82}"/>
              </a:ext>
            </a:extLst>
          </p:cNvPr>
          <p:cNvSpPr txBox="1">
            <a:spLocks noGrp="1"/>
          </p:cNvSpPr>
          <p:nvPr>
            <p:ph type="title" idx="4294967295"/>
          </p:nvPr>
        </p:nvSpPr>
        <p:spPr>
          <a:xfrm>
            <a:off x="417949" y="276637"/>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a:ln>
                  <a:noFill/>
                </a:ln>
                <a:solidFill>
                  <a:schemeClr val="tx1">
                    <a:lumMod val="75000"/>
                    <a:lumOff val="25000"/>
                  </a:schemeClr>
                </a:solidFill>
                <a:effectLst/>
                <a:uLnTx/>
                <a:uFillTx/>
                <a:latin typeface="+mj-lt"/>
                <a:ea typeface="+mj-ea"/>
                <a:cs typeface="+mj-cs"/>
              </a:rPr>
              <a:t>Report 3.11 Course Sections 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a:ln>
                  <a:noFill/>
                </a:ln>
                <a:solidFill>
                  <a:schemeClr val="tx1">
                    <a:lumMod val="75000"/>
                    <a:lumOff val="25000"/>
                  </a:schemeClr>
                </a:solidFill>
                <a:effectLst/>
                <a:uLnTx/>
                <a:uFillTx/>
                <a:latin typeface="+mj-lt"/>
                <a:ea typeface="+mj-ea"/>
                <a:cs typeface="+mj-cs"/>
              </a:rPr>
              <a:t>Student List for Departmentalized Courses</a:t>
            </a:r>
            <a:endParaRPr kumimoji="0" lang="en-US" sz="4000" b="0" i="0" u="none" strike="noStrike" kern="1200" cap="none" spc="-150" normalizeH="0" baseline="0" noProof="0">
              <a:ln>
                <a:noFill/>
              </a:ln>
              <a:solidFill>
                <a:schemeClr val="tx1">
                  <a:lumMod val="75000"/>
                  <a:lumOff val="25000"/>
                </a:schemeClr>
              </a:solidFill>
              <a:effectLst/>
              <a:uLnTx/>
              <a:uFillTx/>
              <a:latin typeface="+mj-lt"/>
              <a:ea typeface="+mj-ea"/>
              <a:cs typeface="+mj-cs"/>
            </a:endParaRPr>
          </a:p>
        </p:txBody>
      </p:sp>
      <p:grpSp>
        <p:nvGrpSpPr>
          <p:cNvPr id="4" name="Group 3" descr="Screen shot of Report 3.11 Course Sections Completed&#10;Student List for Departmentalized Courses&#10;">
            <a:extLst>
              <a:ext uri="{FF2B5EF4-FFF2-40B4-BE49-F238E27FC236}">
                <a16:creationId xmlns:a16="http://schemas.microsoft.com/office/drawing/2014/main" id="{753DF691-05F1-4D66-BFB3-844E505B39D5}"/>
              </a:ext>
            </a:extLst>
          </p:cNvPr>
          <p:cNvGrpSpPr/>
          <p:nvPr/>
        </p:nvGrpSpPr>
        <p:grpSpPr>
          <a:xfrm>
            <a:off x="432000" y="1297306"/>
            <a:ext cx="11187810" cy="3766667"/>
            <a:chOff x="432000" y="1297306"/>
            <a:chExt cx="11187810" cy="3766667"/>
          </a:xfrm>
        </p:grpSpPr>
        <p:pic>
          <p:nvPicPr>
            <p:cNvPr id="9" name="Picture 8">
              <a:extLst>
                <a:ext uri="{FF2B5EF4-FFF2-40B4-BE49-F238E27FC236}">
                  <a16:creationId xmlns:a16="http://schemas.microsoft.com/office/drawing/2014/main" id="{058A9B9B-D20A-41FD-92AA-91319EEDEEB6}"/>
                </a:ext>
              </a:extLst>
            </p:cNvPr>
            <p:cNvPicPr>
              <a:picLocks noChangeAspect="1"/>
            </p:cNvPicPr>
            <p:nvPr/>
          </p:nvPicPr>
          <p:blipFill>
            <a:blip r:embed="rId3"/>
            <a:stretch>
              <a:fillRect/>
            </a:stretch>
          </p:blipFill>
          <p:spPr>
            <a:xfrm>
              <a:off x="432000" y="1297306"/>
              <a:ext cx="5485714" cy="3766667"/>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35560A62-5F4C-4964-A55A-F09FE6D63385}"/>
                </a:ext>
              </a:extLst>
            </p:cNvPr>
            <p:cNvPicPr>
              <a:picLocks noChangeAspect="1"/>
            </p:cNvPicPr>
            <p:nvPr/>
          </p:nvPicPr>
          <p:blipFill>
            <a:blip r:embed="rId4"/>
            <a:stretch>
              <a:fillRect/>
            </a:stretch>
          </p:blipFill>
          <p:spPr>
            <a:xfrm>
              <a:off x="6096000" y="1311592"/>
              <a:ext cx="5523810" cy="3752381"/>
            </a:xfrm>
            <a:prstGeom prst="rect">
              <a:avLst/>
            </a:prstGeom>
            <a:effectLst>
              <a:outerShdw blurRad="63500" algn="ctr" rotWithShape="0">
                <a:prstClr val="black">
                  <a:alpha val="40000"/>
                </a:prstClr>
              </a:outerShdw>
            </a:effectLst>
          </p:spPr>
        </p:pic>
      </p:grpSp>
      <p:sp>
        <p:nvSpPr>
          <p:cNvPr id="6" name="Footer Placeholder 2">
            <a:extLst>
              <a:ext uri="{FF2B5EF4-FFF2-40B4-BE49-F238E27FC236}">
                <a16:creationId xmlns:a16="http://schemas.microsoft.com/office/drawing/2014/main" id="{8CE8D516-215B-5B11-7738-473FBA1BC54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F5C95144-5455-F348-3179-15D8D540D3A7}"/>
              </a:ext>
            </a:extLst>
          </p:cNvPr>
          <p:cNvSpPr>
            <a:spLocks noGrp="1"/>
          </p:cNvSpPr>
          <p:nvPr>
            <p:ph type="sldNum" sz="quarter" idx="11"/>
          </p:nvPr>
        </p:nvSpPr>
        <p:spPr/>
        <p:txBody>
          <a:bodyPr/>
          <a:lstStyle/>
          <a:p>
            <a:fld id="{4B73C415-D670-4716-A5EC-CC4D52CA2BAC}" type="slidenum">
              <a:rPr lang="en-US" noProof="0" smtClean="0"/>
              <a:pPr/>
              <a:t>55</a:t>
            </a:fld>
            <a:endParaRPr lang="en-US" noProof="0"/>
          </a:p>
        </p:txBody>
      </p:sp>
    </p:spTree>
    <p:extLst>
      <p:ext uri="{BB962C8B-B14F-4D97-AF65-F5344CB8AC3E}">
        <p14:creationId xmlns:p14="http://schemas.microsoft.com/office/powerpoint/2010/main" val="2045577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CB927-63A8-4B4B-AB5A-B4F18DC5C3FB}"/>
              </a:ext>
            </a:extLst>
          </p:cNvPr>
          <p:cNvSpPr>
            <a:spLocks noGrp="1"/>
          </p:cNvSpPr>
          <p:nvPr>
            <p:ph type="title" idx="4294967295"/>
          </p:nvPr>
        </p:nvSpPr>
        <p:spPr>
          <a:xfrm>
            <a:off x="327521" y="283222"/>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Report 3.14 CTE </a:t>
            </a:r>
            <a:r>
              <a:rPr kumimoji="0" lang="en-US" sz="3200" b="0" i="0" u="none" strike="noStrike" kern="1200" cap="none" spc="-150" normalizeH="0" baseline="0" noProof="0" err="1">
                <a:ln>
                  <a:noFill/>
                </a:ln>
                <a:solidFill>
                  <a:schemeClr val="tx1">
                    <a:lumMod val="75000"/>
                    <a:lumOff val="25000"/>
                  </a:schemeClr>
                </a:solidFill>
                <a:effectLst/>
                <a:uLnTx/>
                <a:uFillTx/>
                <a:latin typeface="+mj-lt"/>
                <a:ea typeface="+mj-ea"/>
                <a:cs typeface="+mj-cs"/>
              </a:rPr>
              <a:t>Noncompleter</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 Participants – Count</a:t>
            </a:r>
            <a:endParaRPr kumimoji="0" lang="en-US" sz="2400" b="0" i="0" u="none" strike="noStrike" kern="1200" cap="none" spc="-150" normalizeH="0" baseline="0" noProof="0">
              <a:ln>
                <a:noFill/>
              </a:ln>
              <a:solidFill>
                <a:schemeClr val="tx1">
                  <a:lumMod val="75000"/>
                  <a:lumOff val="25000"/>
                </a:schemeClr>
              </a:solidFill>
              <a:effectLst/>
              <a:uLnTx/>
              <a:uFillTx/>
              <a:latin typeface="+mj-lt"/>
              <a:ea typeface="+mj-ea"/>
              <a:cs typeface="+mj-cs"/>
            </a:endParaRPr>
          </a:p>
        </p:txBody>
      </p:sp>
      <p:sp>
        <p:nvSpPr>
          <p:cNvPr id="8" name="Rectangle 7">
            <a:extLst>
              <a:ext uri="{FF2B5EF4-FFF2-40B4-BE49-F238E27FC236}">
                <a16:creationId xmlns:a16="http://schemas.microsoft.com/office/drawing/2014/main" id="{EB1B699A-6AE2-49F3-A94C-21DA2B33948A}"/>
              </a:ext>
            </a:extLst>
          </p:cNvPr>
          <p:cNvSpPr/>
          <p:nvPr/>
        </p:nvSpPr>
        <p:spPr>
          <a:xfrm>
            <a:off x="732900" y="5276617"/>
            <a:ext cx="10747579" cy="830997"/>
          </a:xfrm>
          <a:prstGeom prst="rect">
            <a:avLst/>
          </a:prstGeom>
        </p:spPr>
        <p:txBody>
          <a:bodyPr wrap="square">
            <a:spAutoFit/>
          </a:bodyPr>
          <a:lstStyle/>
          <a:p>
            <a:r>
              <a:rPr lang="en-US" sz="1600"/>
              <a:t>Report defaults to counting Perkins/CTEIG fundable students in courses flagged with a High Quality CTE Course Indicator equal to Y.  Switching the Perkins/CTEIG Fundable filter to ALL will include all other CTE courses not flagged.</a:t>
            </a:r>
          </a:p>
        </p:txBody>
      </p:sp>
      <p:pic>
        <p:nvPicPr>
          <p:cNvPr id="1026" name="Picture 2">
            <a:extLst>
              <a:ext uri="{FF2B5EF4-FFF2-40B4-BE49-F238E27FC236}">
                <a16:creationId xmlns:a16="http://schemas.microsoft.com/office/drawing/2014/main" id="{8E19D874-73DE-B9C9-D99A-83D4D0AFBDA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2" y="949349"/>
            <a:ext cx="8903437" cy="419667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2">
            <a:extLst>
              <a:ext uri="{FF2B5EF4-FFF2-40B4-BE49-F238E27FC236}">
                <a16:creationId xmlns:a16="http://schemas.microsoft.com/office/drawing/2014/main" id="{3D203770-FD3C-CED1-ACCD-4A600559100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49BBDD46-239B-AC03-3A22-8A99A58F21C8}"/>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spTree>
    <p:extLst>
      <p:ext uri="{BB962C8B-B14F-4D97-AF65-F5344CB8AC3E}">
        <p14:creationId xmlns:p14="http://schemas.microsoft.com/office/powerpoint/2010/main" val="2795758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dirty="0"/>
              <a:t>EOY 2 - Reviewing CTE Data</a:t>
            </a:r>
          </a:p>
        </p:txBody>
      </p:sp>
      <p:sp>
        <p:nvSpPr>
          <p:cNvPr id="7" name="Footer Placeholder 2">
            <a:extLst>
              <a:ext uri="{FF2B5EF4-FFF2-40B4-BE49-F238E27FC236}">
                <a16:creationId xmlns:a16="http://schemas.microsoft.com/office/drawing/2014/main" id="{6DA0FC1D-5BBD-3584-FC7C-6F827A3336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58373" name="TextBox 5"/>
          <p:cNvSpPr txBox="1">
            <a:spLocks noChangeArrowheads="1"/>
          </p:cNvSpPr>
          <p:nvPr/>
        </p:nvSpPr>
        <p:spPr bwMode="auto">
          <a:xfrm>
            <a:off x="216214" y="652095"/>
            <a:ext cx="113755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Review Report 3.14 Career Technical Education </a:t>
            </a:r>
            <a:r>
              <a:rPr kumimoji="0" lang="en-US" altLang="en-US" sz="2000" b="0" i="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mn-cs"/>
              </a:rPr>
              <a:t>Noncompleter</a:t>
            </a:r>
            <a:r>
              <a:rPr kumimoji="0" lang="en-US" altLang="en-US" sz="2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Participants – Count </a:t>
            </a:r>
          </a:p>
        </p:txBody>
      </p:sp>
      <p:grpSp>
        <p:nvGrpSpPr>
          <p:cNvPr id="6" name="Group 5" descr="Screen shot of Review Report 3.14 Career Technical Education Participants- Count  &#10;&#10;">
            <a:extLst>
              <a:ext uri="{FF2B5EF4-FFF2-40B4-BE49-F238E27FC236}">
                <a16:creationId xmlns:a16="http://schemas.microsoft.com/office/drawing/2014/main" id="{1B521018-3AC4-46D4-B70A-393A5A58998D}"/>
              </a:ext>
            </a:extLst>
          </p:cNvPr>
          <p:cNvGrpSpPr/>
          <p:nvPr/>
        </p:nvGrpSpPr>
        <p:grpSpPr>
          <a:xfrm>
            <a:off x="293914" y="1146131"/>
            <a:ext cx="10895352" cy="4987860"/>
            <a:chOff x="293914" y="1146131"/>
            <a:chExt cx="10895352" cy="4987860"/>
          </a:xfrm>
        </p:grpSpPr>
        <p:pic>
          <p:nvPicPr>
            <p:cNvPr id="13" name="Picture 12">
              <a:extLst>
                <a:ext uri="{FF2B5EF4-FFF2-40B4-BE49-F238E27FC236}">
                  <a16:creationId xmlns:a16="http://schemas.microsoft.com/office/drawing/2014/main" id="{8CDBF39C-8370-4B30-AA57-1D7654CA1A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914" y="1146131"/>
              <a:ext cx="7676191" cy="2395363"/>
            </a:xfrm>
            <a:prstGeom prst="rect">
              <a:avLst/>
            </a:prstGeom>
            <a:effectLst>
              <a:outerShdw blurRad="63500" algn="ctr" rotWithShape="0">
                <a:prstClr val="black">
                  <a:alpha val="40000"/>
                </a:prstClr>
              </a:outerShdw>
            </a:effectLst>
          </p:spPr>
        </p:pic>
        <p:pic>
          <p:nvPicPr>
            <p:cNvPr id="15" name="Picture 14">
              <a:extLst>
                <a:ext uri="{FF2B5EF4-FFF2-40B4-BE49-F238E27FC236}">
                  <a16:creationId xmlns:a16="http://schemas.microsoft.com/office/drawing/2014/main" id="{0C9821DD-DCD2-4FD8-A2E2-BFCEA59DF7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3799" y="3635420"/>
              <a:ext cx="10455467" cy="2498571"/>
            </a:xfrm>
            <a:prstGeom prst="rect">
              <a:avLst/>
            </a:prstGeom>
            <a:effectLst>
              <a:outerShdw blurRad="63500" algn="ctr" rotWithShape="0">
                <a:prstClr val="black">
                  <a:alpha val="40000"/>
                </a:prstClr>
              </a:outerShdw>
            </a:effectLst>
          </p:spPr>
        </p:pic>
      </p:grpSp>
      <p:grpSp>
        <p:nvGrpSpPr>
          <p:cNvPr id="4" name="Group 3">
            <a:extLst>
              <a:ext uri="{FF2B5EF4-FFF2-40B4-BE49-F238E27FC236}">
                <a16:creationId xmlns:a16="http://schemas.microsoft.com/office/drawing/2014/main" id="{F7A95893-B87F-4447-83F3-F202581E0A14}"/>
              </a:ext>
              <a:ext uri="{C183D7F6-B498-43B3-948B-1728B52AA6E4}">
                <adec:decorative xmlns:adec="http://schemas.microsoft.com/office/drawing/2017/decorative" val="1"/>
              </a:ext>
            </a:extLst>
          </p:cNvPr>
          <p:cNvGrpSpPr/>
          <p:nvPr/>
        </p:nvGrpSpPr>
        <p:grpSpPr>
          <a:xfrm>
            <a:off x="2508309" y="2286041"/>
            <a:ext cx="2206304" cy="3802289"/>
            <a:chOff x="2508309" y="2286041"/>
            <a:chExt cx="2206304" cy="3802289"/>
          </a:xfrm>
        </p:grpSpPr>
        <p:sp>
          <p:nvSpPr>
            <p:cNvPr id="25" name="Rectangle: Rounded Corners 24">
              <a:extLst>
                <a:ext uri="{FF2B5EF4-FFF2-40B4-BE49-F238E27FC236}">
                  <a16:creationId xmlns:a16="http://schemas.microsoft.com/office/drawing/2014/main" id="{8819F836-83E3-4CA6-BC29-63524C75EA7E}"/>
                </a:ext>
              </a:extLst>
            </p:cNvPr>
            <p:cNvSpPr/>
            <p:nvPr/>
          </p:nvSpPr>
          <p:spPr>
            <a:xfrm>
              <a:off x="2747856" y="3884990"/>
              <a:ext cx="1024044" cy="2203340"/>
            </a:xfrm>
            <a:prstGeom prst="roundRect">
              <a:avLst>
                <a:gd name="adj" fmla="val 9492"/>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Rounded Corners 16">
              <a:extLst>
                <a:ext uri="{FF2B5EF4-FFF2-40B4-BE49-F238E27FC236}">
                  <a16:creationId xmlns:a16="http://schemas.microsoft.com/office/drawing/2014/main" id="{F9A70BC8-31B7-4A6D-B259-74AF8880ACC7}"/>
                </a:ext>
              </a:extLst>
            </p:cNvPr>
            <p:cNvSpPr/>
            <p:nvPr/>
          </p:nvSpPr>
          <p:spPr>
            <a:xfrm>
              <a:off x="2508309" y="2286041"/>
              <a:ext cx="2206304" cy="287236"/>
            </a:xfrm>
            <a:prstGeom prst="roundRect">
              <a:avLst>
                <a:gd name="adj" fmla="val 6912"/>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14" name="TextBox 13">
            <a:extLst>
              <a:ext uri="{FF2B5EF4-FFF2-40B4-BE49-F238E27FC236}">
                <a16:creationId xmlns:a16="http://schemas.microsoft.com/office/drawing/2014/main" id="{FB3B17F2-89E8-47BF-B03A-45133627163C}"/>
              </a:ext>
            </a:extLst>
          </p:cNvPr>
          <p:cNvSpPr txBox="1"/>
          <p:nvPr/>
        </p:nvSpPr>
        <p:spPr>
          <a:xfrm>
            <a:off x="8209814" y="1168266"/>
            <a:ext cx="3419338" cy="1569660"/>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rPr>
              <a:t>Set Perkins/CTEIG Fundable to ALL to capture all students. Otherwise, it will default to courses only flagged a HQ CTE.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rPr>
              <a:t>Filter for other specific sub-groups that comprise the core indicators (optional)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Tahoma"/>
              <a:ea typeface="+mn-ea"/>
              <a:cs typeface="+mn-cs"/>
            </a:endParaRPr>
          </a:p>
        </p:txBody>
      </p:sp>
      <p:grpSp>
        <p:nvGrpSpPr>
          <p:cNvPr id="5" name="Group 4">
            <a:extLst>
              <a:ext uri="{FF2B5EF4-FFF2-40B4-BE49-F238E27FC236}">
                <a16:creationId xmlns:a16="http://schemas.microsoft.com/office/drawing/2014/main" id="{078D2D29-BAFF-4741-847E-78B28B84D26E}"/>
              </a:ext>
              <a:ext uri="{C183D7F6-B498-43B3-948B-1728B52AA6E4}">
                <adec:decorative xmlns:adec="http://schemas.microsoft.com/office/drawing/2017/decorative" val="1"/>
              </a:ext>
            </a:extLst>
          </p:cNvPr>
          <p:cNvGrpSpPr/>
          <p:nvPr/>
        </p:nvGrpSpPr>
        <p:grpSpPr>
          <a:xfrm>
            <a:off x="293913" y="2573277"/>
            <a:ext cx="10760530" cy="3542516"/>
            <a:chOff x="293913" y="2573277"/>
            <a:chExt cx="10760530" cy="3542516"/>
          </a:xfrm>
        </p:grpSpPr>
        <p:sp>
          <p:nvSpPr>
            <p:cNvPr id="19" name="Rectangle: Rounded Corners 18">
              <a:extLst>
                <a:ext uri="{FF2B5EF4-FFF2-40B4-BE49-F238E27FC236}">
                  <a16:creationId xmlns:a16="http://schemas.microsoft.com/office/drawing/2014/main" id="{F9B151FA-FEB0-4DC1-933A-B15E3C201858}"/>
                </a:ext>
              </a:extLst>
            </p:cNvPr>
            <p:cNvSpPr/>
            <p:nvPr/>
          </p:nvSpPr>
          <p:spPr>
            <a:xfrm>
              <a:off x="293913" y="2573277"/>
              <a:ext cx="2080171"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Rounded Corners 19">
              <a:extLst>
                <a:ext uri="{FF2B5EF4-FFF2-40B4-BE49-F238E27FC236}">
                  <a16:creationId xmlns:a16="http://schemas.microsoft.com/office/drawing/2014/main" id="{B979F8ED-4BB8-4F8F-858B-12B45729A4A5}"/>
                </a:ext>
              </a:extLst>
            </p:cNvPr>
            <p:cNvSpPr/>
            <p:nvPr/>
          </p:nvSpPr>
          <p:spPr>
            <a:xfrm>
              <a:off x="5127172" y="3883961"/>
              <a:ext cx="5927271" cy="2231832"/>
            </a:xfrm>
            <a:prstGeom prst="roundRect">
              <a:avLst>
                <a:gd name="adj" fmla="val 430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Rounded Corners 20">
              <a:extLst>
                <a:ext uri="{FF2B5EF4-FFF2-40B4-BE49-F238E27FC236}">
                  <a16:creationId xmlns:a16="http://schemas.microsoft.com/office/drawing/2014/main" id="{8B083B94-356B-428F-86AA-94F3AB754FC9}"/>
                </a:ext>
              </a:extLst>
            </p:cNvPr>
            <p:cNvSpPr/>
            <p:nvPr/>
          </p:nvSpPr>
          <p:spPr>
            <a:xfrm>
              <a:off x="2508309" y="2616469"/>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2" name="Rectangle: Rounded Corners 21">
              <a:extLst>
                <a:ext uri="{FF2B5EF4-FFF2-40B4-BE49-F238E27FC236}">
                  <a16:creationId xmlns:a16="http://schemas.microsoft.com/office/drawing/2014/main" id="{D169247D-F349-4090-8383-38A9EA484E85}"/>
                </a:ext>
              </a:extLst>
            </p:cNvPr>
            <p:cNvSpPr/>
            <p:nvPr/>
          </p:nvSpPr>
          <p:spPr>
            <a:xfrm>
              <a:off x="4800848" y="2581014"/>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2" name="Slide Number Placeholder 1">
            <a:extLst>
              <a:ext uri="{FF2B5EF4-FFF2-40B4-BE49-F238E27FC236}">
                <a16:creationId xmlns:a16="http://schemas.microsoft.com/office/drawing/2014/main" id="{90F787F3-E452-08EE-C625-ADAA8F60BF20}"/>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spTree>
    <p:extLst>
      <p:ext uri="{BB962C8B-B14F-4D97-AF65-F5344CB8AC3E}">
        <p14:creationId xmlns:p14="http://schemas.microsoft.com/office/powerpoint/2010/main" val="554345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CA709-5401-4784-A1EB-C42CA4D22A01}"/>
              </a:ext>
            </a:extLst>
          </p:cNvPr>
          <p:cNvSpPr>
            <a:spLocks noGrp="1"/>
          </p:cNvSpPr>
          <p:nvPr>
            <p:ph type="title"/>
          </p:nvPr>
        </p:nvSpPr>
        <p:spPr/>
        <p:txBody>
          <a:bodyPr>
            <a:noAutofit/>
          </a:bodyPr>
          <a:lstStyle/>
          <a:p>
            <a:r>
              <a:rPr lang="en-US">
                <a:latin typeface="Arial Black" panose="020B0A04020102020204" pitchFamily="34" charset="0"/>
              </a:rPr>
              <a:t>CTE Core Indicators</a:t>
            </a:r>
            <a:br>
              <a:rPr lang="en-US">
                <a:latin typeface="Arial Black" panose="020B0A04020102020204" pitchFamily="34" charset="0"/>
              </a:rPr>
            </a:br>
            <a:endParaRPr lang="en-US">
              <a:solidFill>
                <a:schemeClr val="accent1"/>
              </a:solidFill>
            </a:endParaRPr>
          </a:p>
        </p:txBody>
      </p:sp>
      <p:sp>
        <p:nvSpPr>
          <p:cNvPr id="4" name="Footer Placeholder 3">
            <a:extLst>
              <a:ext uri="{FF2B5EF4-FFF2-40B4-BE49-F238E27FC236}">
                <a16:creationId xmlns:a16="http://schemas.microsoft.com/office/drawing/2014/main" id="{A0AF45E7-812F-AC0B-4176-3D237A54202C}"/>
              </a:ext>
            </a:extLst>
          </p:cNvPr>
          <p:cNvSpPr>
            <a:spLocks noGrp="1"/>
          </p:cNvSpPr>
          <p:nvPr>
            <p:ph type="ftr" sz="quarter" idx="10"/>
          </p:nvPr>
        </p:nvSpPr>
        <p:spPr/>
        <p:txBody>
          <a:bodyPr/>
          <a:lstStyle/>
          <a:p>
            <a:r>
              <a:rPr lang="en-US"/>
              <a:t>EOY 2 Reporting and Certification v1.0 April 27, 2026</a:t>
            </a:r>
          </a:p>
        </p:txBody>
      </p:sp>
      <p:sp>
        <p:nvSpPr>
          <p:cNvPr id="3" name="Content Placeholder 2">
            <a:extLst>
              <a:ext uri="{FF2B5EF4-FFF2-40B4-BE49-F238E27FC236}">
                <a16:creationId xmlns:a16="http://schemas.microsoft.com/office/drawing/2014/main" id="{01C0644B-5E95-40BA-96B9-736D8EA64B85}"/>
              </a:ext>
            </a:extLst>
          </p:cNvPr>
          <p:cNvSpPr>
            <a:spLocks noGrp="1"/>
          </p:cNvSpPr>
          <p:nvPr>
            <p:ph idx="4294967295"/>
          </p:nvPr>
        </p:nvSpPr>
        <p:spPr>
          <a:xfrm>
            <a:off x="4670946" y="1150087"/>
            <a:ext cx="7101054" cy="4929188"/>
          </a:xfrm>
        </p:spPr>
        <p:txBody>
          <a:bodyPr anchor="ctr">
            <a:normAutofit/>
          </a:bodyPr>
          <a:lstStyle/>
          <a:p>
            <a:pPr marL="342900" marR="0" indent="-342900">
              <a:spcBef>
                <a:spcPts val="0"/>
              </a:spcBef>
              <a:spcAft>
                <a:spcPts val="0"/>
              </a:spcAft>
              <a:buFont typeface="+mj-lt"/>
              <a:buAutoNum type="arabicPeriod"/>
            </a:pPr>
            <a:r>
              <a:rPr lang="en-US" sz="2200">
                <a:effectLst/>
              </a:rPr>
              <a:t>Individuals with Disabilities</a:t>
            </a:r>
            <a:endParaRPr lang="en-US" sz="2200"/>
          </a:p>
          <a:p>
            <a:pPr marL="457200" marR="0" indent="-457200">
              <a:spcBef>
                <a:spcPts val="0"/>
              </a:spcBef>
              <a:spcAft>
                <a:spcPts val="0"/>
              </a:spcAft>
              <a:buFont typeface="+mj-lt"/>
              <a:buAutoNum type="arabicPeriod"/>
            </a:pPr>
            <a:endParaRPr lang="en-US" sz="2200">
              <a:effectLst/>
            </a:endParaRPr>
          </a:p>
          <a:p>
            <a:pPr marL="342900" marR="0" indent="-342900">
              <a:spcBef>
                <a:spcPts val="0"/>
              </a:spcBef>
              <a:spcAft>
                <a:spcPts val="0"/>
              </a:spcAft>
              <a:buFont typeface="+mj-lt"/>
              <a:buAutoNum type="arabicPeriod"/>
            </a:pPr>
            <a:r>
              <a:rPr lang="en-US" sz="2200">
                <a:effectLst/>
              </a:rPr>
              <a:t>Economically Disadvantaged:</a:t>
            </a:r>
            <a:r>
              <a:rPr lang="en-US" sz="2200" baseline="0">
                <a:effectLst/>
              </a:rPr>
              <a:t> </a:t>
            </a:r>
            <a:r>
              <a:rPr lang="en-US" sz="2200"/>
              <a:t>includes students with a qualifying: Free or Reduced Meal program record (181, 182), Migrant program record (135), Homeless program record (191), Direct Certification result = Y, or a record in the Foster Match table</a:t>
            </a:r>
          </a:p>
          <a:p>
            <a:pPr marL="457200" marR="0" indent="-457200">
              <a:spcBef>
                <a:spcPts val="0"/>
              </a:spcBef>
              <a:spcAft>
                <a:spcPts val="0"/>
              </a:spcAft>
              <a:buFont typeface="+mj-lt"/>
              <a:buAutoNum type="arabicPeriod"/>
            </a:pPr>
            <a:endParaRPr lang="en-US" sz="2200">
              <a:effectLst/>
            </a:endParaRPr>
          </a:p>
          <a:p>
            <a:pPr marL="342900" marR="0" indent="-342900">
              <a:spcBef>
                <a:spcPts val="0"/>
              </a:spcBef>
              <a:spcAft>
                <a:spcPts val="0"/>
              </a:spcAft>
              <a:buFont typeface="+mj-lt"/>
              <a:buAutoNum type="arabicPeriod"/>
            </a:pPr>
            <a:r>
              <a:rPr lang="en-US" sz="2200">
                <a:effectLst/>
              </a:rPr>
              <a:t>Single Parents:</a:t>
            </a:r>
            <a:r>
              <a:rPr lang="en-US" sz="2200" baseline="0">
                <a:effectLst/>
              </a:rPr>
              <a:t> </a:t>
            </a:r>
            <a:r>
              <a:rPr lang="en-US" sz="2200"/>
              <a:t>is the federal category equivalent to Pregnant or Parenting program code (162) </a:t>
            </a:r>
          </a:p>
          <a:p>
            <a:pPr marL="342900" marR="0" indent="-342900">
              <a:spcBef>
                <a:spcPts val="0"/>
              </a:spcBef>
              <a:spcAft>
                <a:spcPts val="0"/>
              </a:spcAft>
              <a:buFont typeface="+mj-lt"/>
              <a:buAutoNum type="arabicPeriod"/>
            </a:pPr>
            <a:endParaRPr lang="en-US" sz="2200"/>
          </a:p>
          <a:p>
            <a:pPr marL="342900" lvl="0" indent="-342900">
              <a:spcBef>
                <a:spcPts val="0"/>
              </a:spcBef>
              <a:buFont typeface="+mj-lt"/>
              <a:buAutoNum type="arabicPeriod"/>
              <a:defRPr/>
            </a:pPr>
            <a:r>
              <a:rPr lang="en-US" sz="2200"/>
              <a:t>Non-traditional Gender: gender less commonly associated with a field</a:t>
            </a:r>
          </a:p>
          <a:p>
            <a:endParaRPr lang="en-US" sz="2200"/>
          </a:p>
        </p:txBody>
      </p:sp>
      <p:pic>
        <p:nvPicPr>
          <p:cNvPr id="7" name="Picture 6" descr="Image of a girl welding">
            <a:extLst>
              <a:ext uri="{FF2B5EF4-FFF2-40B4-BE49-F238E27FC236}">
                <a16:creationId xmlns:a16="http://schemas.microsoft.com/office/drawing/2014/main" id="{1F8B065A-637E-40E5-B978-56789DE61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61" y="1848385"/>
            <a:ext cx="3759301" cy="3161230"/>
          </a:xfrm>
          <a:prstGeom prst="rect">
            <a:avLst/>
          </a:prstGeom>
        </p:spPr>
      </p:pic>
      <p:sp>
        <p:nvSpPr>
          <p:cNvPr id="5" name="Slide Number Placeholder 4">
            <a:extLst>
              <a:ext uri="{FF2B5EF4-FFF2-40B4-BE49-F238E27FC236}">
                <a16:creationId xmlns:a16="http://schemas.microsoft.com/office/drawing/2014/main" id="{E1527CB9-7DC1-A56C-F5B7-55D53D020962}"/>
              </a:ext>
            </a:extLst>
          </p:cNvPr>
          <p:cNvSpPr>
            <a:spLocks noGrp="1"/>
          </p:cNvSpPr>
          <p:nvPr>
            <p:ph type="sldNum" sz="quarter" idx="11"/>
          </p:nvPr>
        </p:nvSpPr>
        <p:spPr/>
        <p:txBody>
          <a:bodyPr/>
          <a:lstStyle/>
          <a:p>
            <a:fld id="{4B73C415-D670-4716-A5EC-CC4D52CA2BAC}" type="slidenum">
              <a:rPr lang="en-US" noProof="0" smtClean="0"/>
              <a:pPr/>
              <a:t>58</a:t>
            </a:fld>
            <a:endParaRPr lang="en-US" noProof="0"/>
          </a:p>
        </p:txBody>
      </p:sp>
    </p:spTree>
    <p:extLst>
      <p:ext uri="{BB962C8B-B14F-4D97-AF65-F5344CB8AC3E}">
        <p14:creationId xmlns:p14="http://schemas.microsoft.com/office/powerpoint/2010/main" val="51155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50DA94-7415-4646-999E-48E1F6A1DA09}"/>
              </a:ext>
            </a:extLst>
          </p:cNvPr>
          <p:cNvSpPr>
            <a:spLocks noGrp="1"/>
          </p:cNvSpPr>
          <p:nvPr>
            <p:ph type="title" idx="4294967295"/>
          </p:nvPr>
        </p:nvSpPr>
        <p:spPr>
          <a:xfrm>
            <a:off x="327521" y="204458"/>
            <a:ext cx="11152958" cy="978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150" normalizeH="0" baseline="0" noProof="0">
                <a:ln>
                  <a:noFill/>
                </a:ln>
                <a:solidFill>
                  <a:schemeClr val="tx1">
                    <a:lumMod val="75000"/>
                    <a:lumOff val="25000"/>
                  </a:schemeClr>
                </a:solidFill>
                <a:effectLst/>
                <a:uLnTx/>
                <a:uFillTx/>
                <a:latin typeface="+mj-lt"/>
                <a:ea typeface="+mj-ea"/>
                <a:cs typeface="+mj-cs"/>
              </a:rPr>
              <a:t>Report 3.15 CTE </a:t>
            </a:r>
            <a:r>
              <a:rPr kumimoji="0" lang="en-US" b="0" i="0" u="none" strike="noStrike" kern="1200" cap="none" spc="-150" normalizeH="0" baseline="0" noProof="0" err="1">
                <a:ln>
                  <a:noFill/>
                </a:ln>
                <a:solidFill>
                  <a:schemeClr val="tx1">
                    <a:lumMod val="75000"/>
                    <a:lumOff val="25000"/>
                  </a:schemeClr>
                </a:solidFill>
                <a:effectLst/>
                <a:uLnTx/>
                <a:uFillTx/>
                <a:latin typeface="+mj-lt"/>
                <a:ea typeface="+mj-ea"/>
                <a:cs typeface="+mj-cs"/>
              </a:rPr>
              <a:t>Noncompleter</a:t>
            </a:r>
            <a:r>
              <a:rPr kumimoji="0" lang="en-US" b="0" i="0" u="none" strike="noStrike" kern="1200" cap="none" spc="-150" normalizeH="0" baseline="0" noProof="0">
                <a:ln>
                  <a:noFill/>
                </a:ln>
                <a:solidFill>
                  <a:schemeClr val="tx1">
                    <a:lumMod val="75000"/>
                    <a:lumOff val="25000"/>
                  </a:schemeClr>
                </a:solidFill>
                <a:effectLst/>
                <a:uLnTx/>
                <a:uFillTx/>
                <a:latin typeface="+mj-lt"/>
                <a:ea typeface="+mj-ea"/>
                <a:cs typeface="+mj-cs"/>
              </a:rPr>
              <a:t> Participants– Student List </a:t>
            </a:r>
          </a:p>
        </p:txBody>
      </p:sp>
      <p:sp>
        <p:nvSpPr>
          <p:cNvPr id="9" name="Rectangle 8">
            <a:extLst>
              <a:ext uri="{FF2B5EF4-FFF2-40B4-BE49-F238E27FC236}">
                <a16:creationId xmlns:a16="http://schemas.microsoft.com/office/drawing/2014/main" id="{EA72913F-E570-493F-BB39-08784B83D204}"/>
              </a:ext>
            </a:extLst>
          </p:cNvPr>
          <p:cNvSpPr/>
          <p:nvPr/>
        </p:nvSpPr>
        <p:spPr>
          <a:xfrm>
            <a:off x="432000" y="4874631"/>
            <a:ext cx="9928013" cy="830997"/>
          </a:xfrm>
          <a:prstGeom prst="rect">
            <a:avLst/>
          </a:prstGeom>
        </p:spPr>
        <p:txBody>
          <a:bodyPr wrap="square">
            <a:spAutoFit/>
          </a:bodyPr>
          <a:lstStyle/>
          <a:p>
            <a:r>
              <a:rPr lang="en-US" sz="1600"/>
              <a:t>Report defaults to counting Perkins/CTEIG fundable students in courses flagged with a High Quality CTE Course Indicator equal to Y.  Switching the Perkins/CTEIG Fundable filter to ALL will include all other CTE courses not flagged.</a:t>
            </a:r>
          </a:p>
        </p:txBody>
      </p:sp>
      <p:pic>
        <p:nvPicPr>
          <p:cNvPr id="2050" name="Picture 2">
            <a:extLst>
              <a:ext uri="{FF2B5EF4-FFF2-40B4-BE49-F238E27FC236}">
                <a16:creationId xmlns:a16="http://schemas.microsoft.com/office/drawing/2014/main" id="{AC729F52-E608-0951-1A7D-EC6F059E964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1411743"/>
            <a:ext cx="11305908" cy="302963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2">
            <a:extLst>
              <a:ext uri="{FF2B5EF4-FFF2-40B4-BE49-F238E27FC236}">
                <a16:creationId xmlns:a16="http://schemas.microsoft.com/office/drawing/2014/main" id="{F22C7607-43FA-76AE-CE85-6B601BD1560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845190DE-F857-3561-F8DB-AA970D5BF1CF}"/>
              </a:ext>
            </a:extLst>
          </p:cNvPr>
          <p:cNvSpPr>
            <a:spLocks noGrp="1"/>
          </p:cNvSpPr>
          <p:nvPr>
            <p:ph type="sldNum" sz="quarter" idx="11"/>
          </p:nvPr>
        </p:nvSpPr>
        <p:spPr/>
        <p:txBody>
          <a:bodyPr/>
          <a:lstStyle/>
          <a:p>
            <a:fld id="{4B73C415-D670-4716-A5EC-CC4D52CA2BAC}" type="slidenum">
              <a:rPr lang="en-US" noProof="0" smtClean="0"/>
              <a:pPr/>
              <a:t>59</a:t>
            </a:fld>
            <a:endParaRPr lang="en-US" noProof="0"/>
          </a:p>
        </p:txBody>
      </p:sp>
    </p:spTree>
    <p:extLst>
      <p:ext uri="{BB962C8B-B14F-4D97-AF65-F5344CB8AC3E}">
        <p14:creationId xmlns:p14="http://schemas.microsoft.com/office/powerpoint/2010/main" val="2711044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18339" y="-23818"/>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chemeClr val="tx1">
                    <a:lumMod val="75000"/>
                    <a:lumOff val="25000"/>
                  </a:schemeClr>
                </a:solidFill>
              </a:rPr>
              <a:t>Overview</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a:solidFill>
                  <a:schemeClr val="tx1">
                    <a:lumMod val="75000"/>
                    <a:lumOff val="25000"/>
                  </a:schemeClr>
                </a:solidFill>
              </a:rPr>
              <a:t>Discuss the big picture of EOY 2 submission</a:t>
            </a:r>
          </a:p>
        </p:txBody>
      </p:sp>
      <p:sp>
        <p:nvSpPr>
          <p:cNvPr id="4" name="Footer Placeholder 3">
            <a:extLst>
              <a:ext uri="{FF2B5EF4-FFF2-40B4-BE49-F238E27FC236}">
                <a16:creationId xmlns:a16="http://schemas.microsoft.com/office/drawing/2014/main" id="{5AEC9916-8C6F-CCDD-F20E-F5D1C6FC54D2}"/>
              </a:ext>
            </a:extLst>
          </p:cNvPr>
          <p:cNvSpPr>
            <a:spLocks noGrp="1"/>
          </p:cNvSpPr>
          <p:nvPr>
            <p:ph type="ftr" sz="quarter" idx="13"/>
          </p:nvPr>
        </p:nvSpPr>
        <p:spPr/>
        <p:txBody>
          <a:bodyPr/>
          <a:lstStyle/>
          <a:p>
            <a:r>
              <a:rPr lang="en-US" noProof="0"/>
              <a:t>EOY 2 Reporting and Certification v1.0 April 27, 2026</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D045C50D-E444-4FEF-BCAC-F619A26696FD}"/>
              </a:ext>
            </a:extLst>
          </p:cNvPr>
          <p:cNvSpPr>
            <a:spLocks noGrp="1"/>
          </p:cNvSpPr>
          <p:nvPr>
            <p:ph type="sldNum" sz="quarter" idx="12"/>
          </p:nvPr>
        </p:nvSpPr>
        <p:spPr/>
        <p:txBody>
          <a:bodyPr/>
          <a:lstStyle/>
          <a:p>
            <a:fld id="{4B73C415-D670-4716-A5EC-CC4D52CA2BAC}" type="slidenum">
              <a:rPr lang="en-US" noProof="0" smtClean="0"/>
              <a:pPr/>
              <a:t>6</a:t>
            </a:fld>
            <a:endParaRPr lang="en-US" noProof="0"/>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97055"/>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Report 3.16 – Educational Options Course Completion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a:ln>
                  <a:noFill/>
                </a:ln>
                <a:solidFill>
                  <a:schemeClr val="tx1">
                    <a:lumMod val="75000"/>
                    <a:lumOff val="25000"/>
                  </a:schemeClr>
                </a:solidFill>
                <a:effectLst/>
                <a:uLnTx/>
                <a:uFillTx/>
                <a:latin typeface="+mj-lt"/>
                <a:ea typeface="+mj-ea"/>
                <a:cs typeface="+mj-cs"/>
              </a:rPr>
              <a:t>Student Count</a:t>
            </a:r>
          </a:p>
        </p:txBody>
      </p:sp>
      <p:pic>
        <p:nvPicPr>
          <p:cNvPr id="4" name="Picture 3" descr="Screen shot Report 3.16 – Educational Options Course Completion&#10;Student Count&#10;">
            <a:extLst>
              <a:ext uri="{FF2B5EF4-FFF2-40B4-BE49-F238E27FC236}">
                <a16:creationId xmlns:a16="http://schemas.microsoft.com/office/drawing/2014/main" id="{D1281C2D-0E20-44A2-9AC5-7E4495E538C8}"/>
              </a:ext>
            </a:extLst>
          </p:cNvPr>
          <p:cNvPicPr>
            <a:picLocks noChangeAspect="1"/>
          </p:cNvPicPr>
          <p:nvPr/>
        </p:nvPicPr>
        <p:blipFill>
          <a:blip r:embed="rId3"/>
          <a:stretch>
            <a:fillRect/>
          </a:stretch>
        </p:blipFill>
        <p:spPr>
          <a:xfrm>
            <a:off x="1254095" y="1833864"/>
            <a:ext cx="9683810" cy="3847619"/>
          </a:xfrm>
          <a:prstGeom prst="rect">
            <a:avLst/>
          </a:prstGeom>
          <a:effectLst>
            <a:outerShdw blurRad="63500" algn="ctr" rotWithShape="0">
              <a:prstClr val="black">
                <a:alpha val="40000"/>
              </a:prstClr>
            </a:outerShdw>
          </a:effectLst>
        </p:spPr>
      </p:pic>
      <p:sp>
        <p:nvSpPr>
          <p:cNvPr id="5" name="Footer Placeholder 2">
            <a:extLst>
              <a:ext uri="{FF2B5EF4-FFF2-40B4-BE49-F238E27FC236}">
                <a16:creationId xmlns:a16="http://schemas.microsoft.com/office/drawing/2014/main" id="{077207E3-B769-7F34-6E57-90D7F1E54E0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0A597216-3E12-B8F6-7CD8-C6980E49020F}"/>
              </a:ext>
            </a:extLst>
          </p:cNvPr>
          <p:cNvSpPr>
            <a:spLocks noGrp="1"/>
          </p:cNvSpPr>
          <p:nvPr>
            <p:ph type="sldNum" sz="quarter" idx="11"/>
          </p:nvPr>
        </p:nvSpPr>
        <p:spPr/>
        <p:txBody>
          <a:bodyPr/>
          <a:lstStyle/>
          <a:p>
            <a:fld id="{4B73C415-D670-4716-A5EC-CC4D52CA2BAC}" type="slidenum">
              <a:rPr lang="en-US" noProof="0" smtClean="0"/>
              <a:pPr/>
              <a:t>60</a:t>
            </a:fld>
            <a:endParaRPr lang="en-US" noProof="0"/>
          </a:p>
        </p:txBody>
      </p:sp>
    </p:spTree>
    <p:extLst>
      <p:ext uri="{BB962C8B-B14F-4D97-AF65-F5344CB8AC3E}">
        <p14:creationId xmlns:p14="http://schemas.microsoft.com/office/powerpoint/2010/main" val="353833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Screenshot of Report 3.19 Career Technical Education Completers – Count by Pathway ">
            <a:extLst>
              <a:ext uri="{FF2B5EF4-FFF2-40B4-BE49-F238E27FC236}">
                <a16:creationId xmlns:a16="http://schemas.microsoft.com/office/drawing/2014/main" id="{0EC3A3D8-D42F-4565-A447-899EEB39C764}"/>
              </a:ext>
            </a:extLst>
          </p:cNvPr>
          <p:cNvSpPr>
            <a:spLocks noGrp="1"/>
          </p:cNvSpPr>
          <p:nvPr>
            <p:ph type="title" idx="4294967295"/>
          </p:nvPr>
        </p:nvSpPr>
        <p:spPr>
          <a:xfrm>
            <a:off x="368753" y="272562"/>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Report 3.19 CTE </a:t>
            </a:r>
            <a:r>
              <a:rPr kumimoji="0" lang="en-US" b="0" i="0" u="none" strike="noStrike" kern="1200" cap="none" spc="-150" normalizeH="0" baseline="0" noProof="0">
                <a:ln>
                  <a:noFill/>
                </a:ln>
                <a:solidFill>
                  <a:schemeClr val="tx1">
                    <a:lumMod val="75000"/>
                    <a:lumOff val="25000"/>
                  </a:schemeClr>
                </a:solidFill>
                <a:effectLst/>
                <a:uLnTx/>
                <a:uFillTx/>
                <a:latin typeface="+mj-lt"/>
                <a:ea typeface="+mj-ea"/>
                <a:cs typeface="+mj-cs"/>
              </a:rPr>
              <a:t>Completers – Count by Pathway </a:t>
            </a:r>
          </a:p>
        </p:txBody>
      </p:sp>
      <p:pic>
        <p:nvPicPr>
          <p:cNvPr id="3074" name="Picture 2">
            <a:extLst>
              <a:ext uri="{FF2B5EF4-FFF2-40B4-BE49-F238E27FC236}">
                <a16:creationId xmlns:a16="http://schemas.microsoft.com/office/drawing/2014/main" id="{C8847D50-E8D3-82DF-5CE6-FFA29CAB49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53" y="1236538"/>
            <a:ext cx="11454493" cy="43849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FA1FF7-00D7-ED4A-5A8D-D9E9FD01EAA9}"/>
              </a:ext>
            </a:extLst>
          </p:cNvPr>
          <p:cNvSpPr txBox="1"/>
          <p:nvPr/>
        </p:nvSpPr>
        <p:spPr>
          <a:xfrm>
            <a:off x="432000" y="5697415"/>
            <a:ext cx="11089711" cy="369332"/>
          </a:xfrm>
          <a:prstGeom prst="rect">
            <a:avLst/>
          </a:prstGeom>
          <a:noFill/>
        </p:spPr>
        <p:txBody>
          <a:bodyPr wrap="square" rtlCol="0">
            <a:spAutoFit/>
          </a:bodyPr>
          <a:lstStyle/>
          <a:p>
            <a:pPr algn="ctr"/>
            <a:r>
              <a:rPr lang="en-US" b="1"/>
              <a:t>*NEW* in AY2023-2024: report 3.19 restricted to grades 9 -12</a:t>
            </a:r>
          </a:p>
        </p:txBody>
      </p:sp>
      <p:sp>
        <p:nvSpPr>
          <p:cNvPr id="5" name="Footer Placeholder 2">
            <a:extLst>
              <a:ext uri="{FF2B5EF4-FFF2-40B4-BE49-F238E27FC236}">
                <a16:creationId xmlns:a16="http://schemas.microsoft.com/office/drawing/2014/main" id="{2F3F0035-71E7-DB4F-B653-4F6BDC532A0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85B76127-2559-B17B-7704-E11FD9980D18}"/>
              </a:ext>
            </a:extLst>
          </p:cNvPr>
          <p:cNvSpPr>
            <a:spLocks noGrp="1"/>
          </p:cNvSpPr>
          <p:nvPr>
            <p:ph type="sldNum" sz="quarter" idx="11"/>
          </p:nvPr>
        </p:nvSpPr>
        <p:spPr/>
        <p:txBody>
          <a:bodyPr/>
          <a:lstStyle/>
          <a:p>
            <a:fld id="{4B73C415-D670-4716-A5EC-CC4D52CA2BAC}" type="slidenum">
              <a:rPr lang="en-US" noProof="0" smtClean="0"/>
              <a:pPr/>
              <a:t>61</a:t>
            </a:fld>
            <a:endParaRPr lang="en-US" noProof="0"/>
          </a:p>
        </p:txBody>
      </p:sp>
    </p:spTree>
    <p:extLst>
      <p:ext uri="{BB962C8B-B14F-4D97-AF65-F5344CB8AC3E}">
        <p14:creationId xmlns:p14="http://schemas.microsoft.com/office/powerpoint/2010/main" val="1357592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97055"/>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50" normalizeH="0" baseline="0" noProof="0">
                <a:ln>
                  <a:noFill/>
                </a:ln>
                <a:solidFill>
                  <a:schemeClr val="tx1">
                    <a:lumMod val="75000"/>
                    <a:lumOff val="25000"/>
                  </a:schemeClr>
                </a:solidFill>
                <a:effectLst/>
                <a:uLnTx/>
                <a:uFillTx/>
                <a:latin typeface="+mj-lt"/>
                <a:ea typeface="+mj-ea"/>
                <a:cs typeface="+mj-cs"/>
              </a:rPr>
              <a:t>Report 3.20 - Career Technical Education Completers - Student List </a:t>
            </a:r>
          </a:p>
        </p:txBody>
      </p:sp>
      <p:pic>
        <p:nvPicPr>
          <p:cNvPr id="5" name="Picture 4" descr="Screenshot of Report 3.20 - Career Technical Education Completers - Student List ">
            <a:extLst>
              <a:ext uri="{FF2B5EF4-FFF2-40B4-BE49-F238E27FC236}">
                <a16:creationId xmlns:a16="http://schemas.microsoft.com/office/drawing/2014/main" id="{A443C024-D90C-C851-A298-EFE7509B67A5}"/>
              </a:ext>
            </a:extLst>
          </p:cNvPr>
          <p:cNvPicPr>
            <a:picLocks noChangeAspect="1"/>
          </p:cNvPicPr>
          <p:nvPr/>
        </p:nvPicPr>
        <p:blipFill>
          <a:blip r:embed="rId3"/>
          <a:stretch>
            <a:fillRect/>
          </a:stretch>
        </p:blipFill>
        <p:spPr>
          <a:xfrm>
            <a:off x="432000" y="1631637"/>
            <a:ext cx="11240398" cy="2718213"/>
          </a:xfrm>
          <a:prstGeom prst="rect">
            <a:avLst/>
          </a:prstGeom>
          <a:effectLst>
            <a:outerShdw blurRad="63500" algn="ctr" rotWithShape="0">
              <a:prstClr val="black">
                <a:alpha val="40000"/>
              </a:prstClr>
            </a:outerShdw>
          </a:effectLst>
        </p:spPr>
      </p:pic>
      <p:sp>
        <p:nvSpPr>
          <p:cNvPr id="8" name="TextBox 7">
            <a:extLst>
              <a:ext uri="{FF2B5EF4-FFF2-40B4-BE49-F238E27FC236}">
                <a16:creationId xmlns:a16="http://schemas.microsoft.com/office/drawing/2014/main" id="{A1A83953-3BE7-7441-6768-F777EF6B3C44}"/>
              </a:ext>
            </a:extLst>
          </p:cNvPr>
          <p:cNvSpPr txBox="1"/>
          <p:nvPr/>
        </p:nvSpPr>
        <p:spPr>
          <a:xfrm>
            <a:off x="605801" y="4578611"/>
            <a:ext cx="10596398" cy="646331"/>
          </a:xfrm>
          <a:prstGeom prst="rect">
            <a:avLst/>
          </a:prstGeom>
          <a:noFill/>
        </p:spPr>
        <p:txBody>
          <a:bodyPr wrap="square">
            <a:spAutoFit/>
          </a:bodyPr>
          <a:lstStyle/>
          <a:p>
            <a:r>
              <a:rPr lang="en-US" sz="1800">
                <a:effectLst/>
                <a:latin typeface="Arial" panose="020B0604020202020204" pitchFamily="34" charset="0"/>
                <a:ea typeface="Times New Roman" panose="02020603050405020304" pitchFamily="18" charset="0"/>
              </a:rPr>
              <a:t>Lists Career Technical Education (CTE) Completers and the Pathway they are pursuing. Also provides core indicators on these students. </a:t>
            </a:r>
            <a:endParaRPr lang="en-US"/>
          </a:p>
        </p:txBody>
      </p:sp>
      <p:sp>
        <p:nvSpPr>
          <p:cNvPr id="4" name="TextBox 3">
            <a:extLst>
              <a:ext uri="{FF2B5EF4-FFF2-40B4-BE49-F238E27FC236}">
                <a16:creationId xmlns:a16="http://schemas.microsoft.com/office/drawing/2014/main" id="{DC6E935D-DF84-4D7A-923A-1D6350663563}"/>
              </a:ext>
            </a:extLst>
          </p:cNvPr>
          <p:cNvSpPr txBox="1"/>
          <p:nvPr/>
        </p:nvSpPr>
        <p:spPr>
          <a:xfrm>
            <a:off x="359144" y="5425820"/>
            <a:ext cx="11089711" cy="369332"/>
          </a:xfrm>
          <a:prstGeom prst="rect">
            <a:avLst/>
          </a:prstGeom>
          <a:noFill/>
        </p:spPr>
        <p:txBody>
          <a:bodyPr wrap="square" rtlCol="0">
            <a:spAutoFit/>
          </a:bodyPr>
          <a:lstStyle/>
          <a:p>
            <a:pPr algn="ctr"/>
            <a:r>
              <a:rPr lang="en-US" b="1">
                <a:solidFill>
                  <a:schemeClr val="tx1">
                    <a:lumMod val="75000"/>
                    <a:lumOff val="25000"/>
                  </a:schemeClr>
                </a:solidFill>
              </a:rPr>
              <a:t>*Starting AY2023-2024: report 3.20 restricted to grades 9 -12</a:t>
            </a:r>
          </a:p>
        </p:txBody>
      </p:sp>
      <p:sp>
        <p:nvSpPr>
          <p:cNvPr id="7" name="Footer Placeholder 2">
            <a:extLst>
              <a:ext uri="{FF2B5EF4-FFF2-40B4-BE49-F238E27FC236}">
                <a16:creationId xmlns:a16="http://schemas.microsoft.com/office/drawing/2014/main" id="{0CF0E1C3-8BDF-F72A-09B9-484E4DBAABC4}"/>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CA92A92A-E7E5-3D67-9135-325EBF678A4B}"/>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spTree>
    <p:extLst>
      <p:ext uri="{BB962C8B-B14F-4D97-AF65-F5344CB8AC3E}">
        <p14:creationId xmlns:p14="http://schemas.microsoft.com/office/powerpoint/2010/main" val="603730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07643"/>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Report 18.1 Work-Based Learning - Count </a:t>
            </a:r>
          </a:p>
        </p:txBody>
      </p:sp>
      <p:grpSp>
        <p:nvGrpSpPr>
          <p:cNvPr id="4" name="Group 3" descr="Screen shot of Report 18.1 Work-Based Learning - Count &#10;">
            <a:extLst>
              <a:ext uri="{FF2B5EF4-FFF2-40B4-BE49-F238E27FC236}">
                <a16:creationId xmlns:a16="http://schemas.microsoft.com/office/drawing/2014/main" id="{F7689066-68BD-4683-B53A-0BF040100805}"/>
              </a:ext>
            </a:extLst>
          </p:cNvPr>
          <p:cNvGrpSpPr/>
          <p:nvPr/>
        </p:nvGrpSpPr>
        <p:grpSpPr>
          <a:xfrm>
            <a:off x="570571" y="1190847"/>
            <a:ext cx="11201429" cy="3965238"/>
            <a:chOff x="570571" y="1190847"/>
            <a:chExt cx="11201429" cy="3965238"/>
          </a:xfrm>
        </p:grpSpPr>
        <p:pic>
          <p:nvPicPr>
            <p:cNvPr id="9" name="Picture 8">
              <a:extLst>
                <a:ext uri="{FF2B5EF4-FFF2-40B4-BE49-F238E27FC236}">
                  <a16:creationId xmlns:a16="http://schemas.microsoft.com/office/drawing/2014/main" id="{3F7896BD-5DBC-4189-8CFE-E63C0BAEF733}"/>
                </a:ext>
              </a:extLst>
            </p:cNvPr>
            <p:cNvPicPr>
              <a:picLocks noChangeAspect="1"/>
            </p:cNvPicPr>
            <p:nvPr/>
          </p:nvPicPr>
          <p:blipFill>
            <a:blip r:embed="rId3"/>
            <a:stretch>
              <a:fillRect/>
            </a:stretch>
          </p:blipFill>
          <p:spPr>
            <a:xfrm>
              <a:off x="570571" y="1190847"/>
              <a:ext cx="5531429" cy="3965238"/>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75434323-D387-4693-8446-2EAC21380D55}"/>
                </a:ext>
              </a:extLst>
            </p:cNvPr>
            <p:cNvPicPr>
              <a:picLocks noChangeAspect="1"/>
            </p:cNvPicPr>
            <p:nvPr/>
          </p:nvPicPr>
          <p:blipFill>
            <a:blip r:embed="rId4"/>
            <a:stretch>
              <a:fillRect/>
            </a:stretch>
          </p:blipFill>
          <p:spPr>
            <a:xfrm>
              <a:off x="6240571" y="1190847"/>
              <a:ext cx="5531429" cy="3965238"/>
            </a:xfrm>
            <a:prstGeom prst="rect">
              <a:avLst/>
            </a:prstGeom>
            <a:effectLst>
              <a:outerShdw blurRad="63500" algn="ctr" rotWithShape="0">
                <a:prstClr val="black">
                  <a:alpha val="40000"/>
                </a:prstClr>
              </a:outerShdw>
            </a:effectLst>
          </p:spPr>
        </p:pic>
      </p:grpSp>
      <p:sp>
        <p:nvSpPr>
          <p:cNvPr id="5" name="Footer Placeholder 2">
            <a:extLst>
              <a:ext uri="{FF2B5EF4-FFF2-40B4-BE49-F238E27FC236}">
                <a16:creationId xmlns:a16="http://schemas.microsoft.com/office/drawing/2014/main" id="{D99173E5-3E86-CAA0-7023-18149C369C2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674EF88B-7676-ABF0-17DD-3D357297F4FB}"/>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spTree>
    <p:extLst>
      <p:ext uri="{BB962C8B-B14F-4D97-AF65-F5344CB8AC3E}">
        <p14:creationId xmlns:p14="http://schemas.microsoft.com/office/powerpoint/2010/main" val="2856234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87090"/>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Report 18.2 Work-Based Learning – Student List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150" normalizeH="0" baseline="0" noProof="0">
              <a:ln>
                <a:noFill/>
              </a:ln>
              <a:solidFill>
                <a:schemeClr val="tx1">
                  <a:lumMod val="75000"/>
                  <a:lumOff val="25000"/>
                </a:schemeClr>
              </a:solidFill>
              <a:effectLst/>
              <a:uLnTx/>
              <a:uFillTx/>
              <a:latin typeface="+mj-lt"/>
              <a:ea typeface="+mj-ea"/>
              <a:cs typeface="+mj-cs"/>
            </a:endParaRPr>
          </a:p>
        </p:txBody>
      </p:sp>
      <p:grpSp>
        <p:nvGrpSpPr>
          <p:cNvPr id="4" name="Group 3" descr="Screen shot of Report 18.2 Work-Based Learning – Student List &#10;">
            <a:extLst>
              <a:ext uri="{FF2B5EF4-FFF2-40B4-BE49-F238E27FC236}">
                <a16:creationId xmlns:a16="http://schemas.microsoft.com/office/drawing/2014/main" id="{1CACC6F8-4BD5-4F4E-A411-D076C5E73CF8}"/>
              </a:ext>
            </a:extLst>
          </p:cNvPr>
          <p:cNvGrpSpPr/>
          <p:nvPr/>
        </p:nvGrpSpPr>
        <p:grpSpPr>
          <a:xfrm>
            <a:off x="567051" y="1082808"/>
            <a:ext cx="11085432" cy="4692382"/>
            <a:chOff x="567051" y="1082808"/>
            <a:chExt cx="11085432" cy="4692382"/>
          </a:xfrm>
        </p:grpSpPr>
        <p:pic>
          <p:nvPicPr>
            <p:cNvPr id="9" name="Picture 8">
              <a:extLst>
                <a:ext uri="{FF2B5EF4-FFF2-40B4-BE49-F238E27FC236}">
                  <a16:creationId xmlns:a16="http://schemas.microsoft.com/office/drawing/2014/main" id="{00184B05-D18D-4D81-999E-057386E5803C}"/>
                </a:ext>
              </a:extLst>
            </p:cNvPr>
            <p:cNvPicPr>
              <a:picLocks noChangeAspect="1"/>
            </p:cNvPicPr>
            <p:nvPr/>
          </p:nvPicPr>
          <p:blipFill>
            <a:blip r:embed="rId3"/>
            <a:stretch>
              <a:fillRect/>
            </a:stretch>
          </p:blipFill>
          <p:spPr>
            <a:xfrm>
              <a:off x="567051" y="1082809"/>
              <a:ext cx="5441428" cy="4692381"/>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8F58B962-8157-4CE6-BFE2-8E02B7E498A1}"/>
                </a:ext>
              </a:extLst>
            </p:cNvPr>
            <p:cNvPicPr>
              <a:picLocks noChangeAspect="1"/>
            </p:cNvPicPr>
            <p:nvPr/>
          </p:nvPicPr>
          <p:blipFill>
            <a:blip r:embed="rId4"/>
            <a:stretch>
              <a:fillRect/>
            </a:stretch>
          </p:blipFill>
          <p:spPr>
            <a:xfrm>
              <a:off x="6211055" y="1082808"/>
              <a:ext cx="5441428" cy="4692381"/>
            </a:xfrm>
            <a:prstGeom prst="rect">
              <a:avLst/>
            </a:prstGeom>
            <a:effectLst>
              <a:outerShdw blurRad="63500" algn="ctr" rotWithShape="0">
                <a:prstClr val="black">
                  <a:alpha val="40000"/>
                </a:prstClr>
              </a:outerShdw>
            </a:effectLst>
          </p:spPr>
        </p:pic>
      </p:grpSp>
      <p:sp>
        <p:nvSpPr>
          <p:cNvPr id="5" name="Footer Placeholder 2">
            <a:extLst>
              <a:ext uri="{FF2B5EF4-FFF2-40B4-BE49-F238E27FC236}">
                <a16:creationId xmlns:a16="http://schemas.microsoft.com/office/drawing/2014/main" id="{DF630866-6F2A-7147-AD34-CEC8BA71A72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2" name="Slide Number Placeholder 1">
            <a:extLst>
              <a:ext uri="{FF2B5EF4-FFF2-40B4-BE49-F238E27FC236}">
                <a16:creationId xmlns:a16="http://schemas.microsoft.com/office/drawing/2014/main" id="{544408D4-33C6-47B6-4735-2A9979B60AF3}"/>
              </a:ext>
            </a:extLst>
          </p:cNvPr>
          <p:cNvSpPr>
            <a:spLocks noGrp="1"/>
          </p:cNvSpPr>
          <p:nvPr>
            <p:ph type="sldNum" sz="quarter" idx="11"/>
          </p:nvPr>
        </p:nvSpPr>
        <p:spPr/>
        <p:txBody>
          <a:bodyPr/>
          <a:lstStyle/>
          <a:p>
            <a:fld id="{4B73C415-D670-4716-A5EC-CC4D52CA2BAC}" type="slidenum">
              <a:rPr lang="en-US" noProof="0" smtClean="0"/>
              <a:pPr/>
              <a:t>64</a:t>
            </a:fld>
            <a:endParaRPr lang="en-US" noProof="0"/>
          </a:p>
        </p:txBody>
      </p:sp>
    </p:spTree>
    <p:extLst>
      <p:ext uri="{BB962C8B-B14F-4D97-AF65-F5344CB8AC3E}">
        <p14:creationId xmlns:p14="http://schemas.microsoft.com/office/powerpoint/2010/main" val="15119351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t>Key Points, Resources and Support</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5191" y="3706319"/>
            <a:ext cx="1046542" cy="1046542"/>
          </a:xfrm>
          <a:prstGeom prst="rect">
            <a:avLst/>
          </a:prstGeom>
        </p:spPr>
      </p:pic>
      <p:sp>
        <p:nvSpPr>
          <p:cNvPr id="4" name="Footer Placeholder 3">
            <a:extLst>
              <a:ext uri="{FF2B5EF4-FFF2-40B4-BE49-F238E27FC236}">
                <a16:creationId xmlns:a16="http://schemas.microsoft.com/office/drawing/2014/main" id="{E6614CD6-BDA7-A7AA-6368-ADC301EA7DFC}"/>
              </a:ext>
            </a:extLst>
          </p:cNvPr>
          <p:cNvSpPr>
            <a:spLocks noGrp="1"/>
          </p:cNvSpPr>
          <p:nvPr>
            <p:ph type="ftr" sz="quarter" idx="13"/>
          </p:nvPr>
        </p:nvSpPr>
        <p:spPr>
          <a:xfrm>
            <a:off x="349191" y="6379650"/>
            <a:ext cx="5472000" cy="412431"/>
          </a:xfrm>
        </p:spPr>
        <p:txBody>
          <a:bodyPr/>
          <a:lstStyle/>
          <a:p>
            <a:r>
              <a:rPr lang="en-US" noProof="0"/>
              <a:t>EOY 2 Reporting and Certification v1.0 April 27, 2026</a:t>
            </a:r>
          </a:p>
        </p:txBody>
      </p:sp>
      <p:sp>
        <p:nvSpPr>
          <p:cNvPr id="5" name="Slide Number Placeholder 4">
            <a:extLst>
              <a:ext uri="{FF2B5EF4-FFF2-40B4-BE49-F238E27FC236}">
                <a16:creationId xmlns:a16="http://schemas.microsoft.com/office/drawing/2014/main" id="{618B9DC1-AE29-7067-D0B8-4DA97D522D26}"/>
              </a:ext>
            </a:extLst>
          </p:cNvPr>
          <p:cNvSpPr>
            <a:spLocks noGrp="1"/>
          </p:cNvSpPr>
          <p:nvPr>
            <p:ph type="sldNum" sz="quarter" idx="12"/>
          </p:nvPr>
        </p:nvSpPr>
        <p:spPr/>
        <p:txBody>
          <a:bodyPr/>
          <a:lstStyle/>
          <a:p>
            <a:fld id="{4B73C415-D670-4716-A5EC-CC4D52CA2BAC}" type="slidenum">
              <a:rPr lang="en-US" noProof="0" smtClean="0"/>
              <a:pPr/>
              <a:t>65</a:t>
            </a:fld>
            <a:endParaRPr lang="en-US" noProof="0"/>
          </a:p>
        </p:txBody>
      </p:sp>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323851" y="259805"/>
            <a:ext cx="4898389" cy="5958016"/>
          </a:xfrm>
        </p:spPr>
        <p:txBody>
          <a:bodyPr>
            <a:noAutofit/>
          </a:bodyPr>
          <a:lstStyle/>
          <a:p>
            <a:pPr>
              <a:defRPr/>
            </a:pPr>
            <a:r>
              <a:rPr lang="en-US" sz="1600" b="1" dirty="0">
                <a:solidFill>
                  <a:srgbClr val="FD7C62"/>
                </a:solidFill>
              </a:rPr>
              <a:t>EOY 2 </a:t>
            </a:r>
            <a:r>
              <a:rPr lang="en-US" sz="1600" dirty="0"/>
              <a:t>requires the </a:t>
            </a:r>
            <a:r>
              <a:rPr lang="en-US" sz="1600" b="1" dirty="0">
                <a:solidFill>
                  <a:srgbClr val="FD7C62"/>
                </a:solidFill>
              </a:rPr>
              <a:t>SDEM, CRSC, SCSC, SCTE </a:t>
            </a:r>
            <a:r>
              <a:rPr lang="en-US" sz="1600" dirty="0">
                <a:solidFill>
                  <a:schemeClr val="tx1">
                    <a:lumMod val="85000"/>
                    <a:lumOff val="15000"/>
                  </a:schemeClr>
                </a:solidFill>
              </a:rPr>
              <a:t>and</a:t>
            </a:r>
            <a:r>
              <a:rPr lang="en-US" sz="1600" b="1" dirty="0">
                <a:solidFill>
                  <a:srgbClr val="FD7C62"/>
                </a:solidFill>
              </a:rPr>
              <a:t> WBLR </a:t>
            </a:r>
            <a:r>
              <a:rPr lang="en-US" sz="1600" dirty="0"/>
              <a:t>records be posted</a:t>
            </a:r>
          </a:p>
          <a:p>
            <a:pPr>
              <a:defRPr/>
            </a:pPr>
            <a:r>
              <a:rPr lang="en-US" sz="1600" b="1" dirty="0">
                <a:solidFill>
                  <a:srgbClr val="FD7C62"/>
                </a:solidFill>
              </a:rPr>
              <a:t>Course completion (CRSC) data </a:t>
            </a:r>
            <a:r>
              <a:rPr lang="en-US" sz="1600" dirty="0"/>
              <a:t>is required  for students in </a:t>
            </a:r>
            <a:r>
              <a:rPr lang="en-US" sz="1600" b="1" dirty="0">
                <a:solidFill>
                  <a:srgbClr val="FD7C62"/>
                </a:solidFill>
              </a:rPr>
              <a:t>departmentalized</a:t>
            </a:r>
            <a:r>
              <a:rPr lang="en-US" sz="1600" dirty="0"/>
              <a:t> classroom settings in grades </a:t>
            </a:r>
            <a:r>
              <a:rPr lang="en-US" sz="1600" b="1" dirty="0">
                <a:solidFill>
                  <a:srgbClr val="FD7C62"/>
                </a:solidFill>
              </a:rPr>
              <a:t>9–12 </a:t>
            </a:r>
            <a:r>
              <a:rPr lang="en-US" sz="1600" dirty="0">
                <a:solidFill>
                  <a:schemeClr val="tx1">
                    <a:lumMod val="75000"/>
                    <a:lumOff val="25000"/>
                  </a:schemeClr>
                </a:solidFill>
              </a:rPr>
              <a:t>a</a:t>
            </a:r>
            <a:r>
              <a:rPr lang="en-US" sz="1600" dirty="0"/>
              <a:t>ttending traditional schools. </a:t>
            </a:r>
            <a:r>
              <a:rPr lang="en-US" sz="1600" b="1" dirty="0">
                <a:solidFill>
                  <a:schemeClr val="accent1"/>
                </a:solidFill>
              </a:rPr>
              <a:t>Optional for 7-8 </a:t>
            </a:r>
            <a:r>
              <a:rPr lang="en-US" sz="1600" dirty="0"/>
              <a:t>grades </a:t>
            </a:r>
          </a:p>
          <a:p>
            <a:pPr>
              <a:defRPr/>
            </a:pPr>
            <a:r>
              <a:rPr lang="en-US" sz="1600" b="1" dirty="0">
                <a:solidFill>
                  <a:srgbClr val="FD7C62"/>
                </a:solidFill>
              </a:rPr>
              <a:t>Grades, credits attempted</a:t>
            </a:r>
            <a:r>
              <a:rPr lang="en-US" sz="1600" dirty="0"/>
              <a:t>, and </a:t>
            </a:r>
            <a:r>
              <a:rPr lang="en-US" sz="1600" b="1" dirty="0">
                <a:solidFill>
                  <a:srgbClr val="FD7C62"/>
                </a:solidFill>
              </a:rPr>
              <a:t>credits </a:t>
            </a:r>
            <a:r>
              <a:rPr lang="en-US" sz="1600" dirty="0"/>
              <a:t>earned are required for grade levels </a:t>
            </a:r>
            <a:r>
              <a:rPr lang="en-US" sz="1600" b="1" dirty="0">
                <a:solidFill>
                  <a:srgbClr val="FD7C62"/>
                </a:solidFill>
              </a:rPr>
              <a:t>9–12. </a:t>
            </a:r>
            <a:r>
              <a:rPr lang="en-US" sz="1600" b="1" dirty="0">
                <a:solidFill>
                  <a:schemeClr val="accent1"/>
                </a:solidFill>
              </a:rPr>
              <a:t>Only grades </a:t>
            </a:r>
            <a:r>
              <a:rPr lang="en-US" sz="1600" dirty="0"/>
              <a:t>are required for </a:t>
            </a:r>
            <a:r>
              <a:rPr lang="en-US" sz="1600" b="1" dirty="0">
                <a:solidFill>
                  <a:schemeClr val="accent1"/>
                </a:solidFill>
              </a:rPr>
              <a:t>7–8 </a:t>
            </a:r>
            <a:r>
              <a:rPr lang="en-US" sz="1600" dirty="0">
                <a:solidFill>
                  <a:schemeClr val="tx1">
                    <a:lumMod val="75000"/>
                    <a:lumOff val="25000"/>
                  </a:schemeClr>
                </a:solidFill>
              </a:rPr>
              <a:t>should you opt to report.</a:t>
            </a:r>
            <a:endParaRPr lang="en-US" sz="1600" b="1" dirty="0">
              <a:solidFill>
                <a:schemeClr val="accent1"/>
              </a:solidFill>
            </a:endParaRPr>
          </a:p>
          <a:p>
            <a:pPr>
              <a:defRPr/>
            </a:pPr>
            <a:r>
              <a:rPr lang="en-US" sz="1600" dirty="0"/>
              <a:t>Submit</a:t>
            </a:r>
            <a:r>
              <a:rPr lang="en-US" sz="1600" b="1" dirty="0">
                <a:solidFill>
                  <a:srgbClr val="FD7C62"/>
                </a:solidFill>
              </a:rPr>
              <a:t> student course completion (SCSC) </a:t>
            </a:r>
            <a:r>
              <a:rPr lang="en-US" sz="1600" dirty="0"/>
              <a:t>data from </a:t>
            </a:r>
            <a:r>
              <a:rPr lang="en-US" sz="1600" b="1" dirty="0">
                <a:solidFill>
                  <a:srgbClr val="FD7C62"/>
                </a:solidFill>
              </a:rPr>
              <a:t>all official grading periods </a:t>
            </a:r>
            <a:r>
              <a:rPr lang="en-US" sz="1600" dirty="0"/>
              <a:t>for the school year</a:t>
            </a:r>
          </a:p>
          <a:p>
            <a:pPr>
              <a:defRPr/>
            </a:pPr>
            <a:r>
              <a:rPr lang="en-US" sz="1600" dirty="0"/>
              <a:t>LEAs identify CTE participants by submitting </a:t>
            </a:r>
            <a:r>
              <a:rPr lang="en-US" sz="1600" b="1" dirty="0">
                <a:solidFill>
                  <a:srgbClr val="FD7C62"/>
                </a:solidFill>
              </a:rPr>
              <a:t>course completion (SCSC) </a:t>
            </a:r>
            <a:r>
              <a:rPr lang="en-US" sz="1600" dirty="0"/>
              <a:t>data </a:t>
            </a:r>
          </a:p>
          <a:p>
            <a:pPr>
              <a:defRPr/>
            </a:pPr>
            <a:r>
              <a:rPr lang="en-US" sz="1600" b="1" dirty="0">
                <a:solidFill>
                  <a:srgbClr val="FD7C62"/>
                </a:solidFill>
              </a:rPr>
              <a:t>SCTE</a:t>
            </a:r>
            <a:r>
              <a:rPr lang="en-US" sz="1600" dirty="0"/>
              <a:t> records must only be submitted for </a:t>
            </a:r>
            <a:r>
              <a:rPr lang="en-US" sz="1600" b="1" dirty="0">
                <a:solidFill>
                  <a:srgbClr val="FD7C62"/>
                </a:solidFill>
              </a:rPr>
              <a:t>CTE Pathway completers</a:t>
            </a:r>
            <a:r>
              <a:rPr lang="en-US" sz="1600" dirty="0"/>
              <a:t> who finished the </a:t>
            </a:r>
            <a:r>
              <a:rPr lang="en-US" sz="1600" b="1" dirty="0">
                <a:solidFill>
                  <a:srgbClr val="FD7C62"/>
                </a:solidFill>
              </a:rPr>
              <a:t>capstone course in </a:t>
            </a:r>
            <a:r>
              <a:rPr lang="en-US" sz="1600" dirty="0"/>
              <a:t>the </a:t>
            </a:r>
            <a:r>
              <a:rPr lang="en-US" sz="1600" b="1" dirty="0">
                <a:solidFill>
                  <a:srgbClr val="FD7C62"/>
                </a:solidFill>
              </a:rPr>
              <a:t>current academic year</a:t>
            </a:r>
            <a:r>
              <a:rPr lang="en-US" sz="1600" dirty="0"/>
              <a:t>.</a:t>
            </a:r>
          </a:p>
          <a:p>
            <a:pPr>
              <a:defRPr/>
            </a:pPr>
            <a:r>
              <a:rPr lang="en-US" sz="1600" b="1" dirty="0"/>
              <a:t>One-Year Grad and Completers</a:t>
            </a:r>
            <a:r>
              <a:rPr lang="en-US" sz="1600" dirty="0"/>
              <a:t> are now certified in EOY 2</a:t>
            </a:r>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a:t>Submission</a:t>
            </a:r>
            <a:br>
              <a:rPr lang="en-US"/>
            </a:br>
            <a:r>
              <a:rPr lang="en-US"/>
              <a:t>Summary</a:t>
            </a:r>
          </a:p>
        </p:txBody>
      </p:sp>
      <p:pic>
        <p:nvPicPr>
          <p:cNvPr id="12" name="Picture Placeholder 11" descr="Picture of post it notes">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p:blipFill>
        <p:spPr/>
      </p:pic>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B85AD70-4E8E-F1E6-63CD-5A2773EE789D}"/>
              </a:ext>
            </a:extLst>
          </p:cNvPr>
          <p:cNvSpPr>
            <a:spLocks noGrp="1"/>
          </p:cNvSpPr>
          <p:nvPr>
            <p:ph type="ftr" sz="quarter" idx="13"/>
          </p:nvPr>
        </p:nvSpPr>
        <p:spPr/>
        <p:txBody>
          <a:bodyPr/>
          <a:lstStyle/>
          <a:p>
            <a:r>
              <a:rPr lang="en-US" noProof="0"/>
              <a:t>EOY 2 Reporting and Certification v1.0 April 27, 2026</a:t>
            </a:r>
          </a:p>
        </p:txBody>
      </p:sp>
      <p:sp>
        <p:nvSpPr>
          <p:cNvPr id="2" name="Slide Number Placeholder 1">
            <a:extLst>
              <a:ext uri="{FF2B5EF4-FFF2-40B4-BE49-F238E27FC236}">
                <a16:creationId xmlns:a16="http://schemas.microsoft.com/office/drawing/2014/main" id="{0D654D86-B1C1-6AA7-D11A-4651FA1CFA63}"/>
              </a:ext>
            </a:extLst>
          </p:cNvPr>
          <p:cNvSpPr>
            <a:spLocks noGrp="1"/>
          </p:cNvSpPr>
          <p:nvPr>
            <p:ph type="sldNum" sz="quarter" idx="11"/>
          </p:nvPr>
        </p:nvSpPr>
        <p:spPr/>
        <p:txBody>
          <a:bodyPr/>
          <a:lstStyle/>
          <a:p>
            <a:fld id="{4B73C415-D670-4716-A5EC-CC4D52CA2BAC}" type="slidenum">
              <a:rPr lang="en-US" noProof="0" smtClean="0"/>
              <a:pPr/>
              <a:t>66</a:t>
            </a:fld>
            <a:endParaRPr lang="en-US" noProof="0"/>
          </a:p>
        </p:txBody>
      </p: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3E1DAED-2D64-4AA1-9D19-EDDFF7399CC5}"/>
              </a:ext>
            </a:extLst>
          </p:cNvPr>
          <p:cNvSpPr>
            <a:spLocks noGrp="1"/>
          </p:cNvSpPr>
          <p:nvPr>
            <p:ph type="title"/>
          </p:nvPr>
        </p:nvSpPr>
        <p:spPr>
          <a:xfrm>
            <a:off x="571700" y="2156253"/>
            <a:ext cx="3813429" cy="1734257"/>
          </a:xfrm>
        </p:spPr>
        <p:txBody>
          <a:bodyPr/>
          <a:lstStyle/>
          <a:p>
            <a:r>
              <a:rPr lang="en-US" sz="4000"/>
              <a:t>What are the data used for?</a:t>
            </a:r>
            <a:br>
              <a:rPr lang="en-US" sz="4000"/>
            </a:br>
            <a:endParaRPr lang="en-US" sz="4000"/>
          </a:p>
        </p:txBody>
      </p:sp>
      <p:sp>
        <p:nvSpPr>
          <p:cNvPr id="3" name="Footer Placeholder 2">
            <a:extLst>
              <a:ext uri="{FF2B5EF4-FFF2-40B4-BE49-F238E27FC236}">
                <a16:creationId xmlns:a16="http://schemas.microsoft.com/office/drawing/2014/main" id="{78789EC2-22F0-47A7-B5EB-718A10E5C6AE}"/>
              </a:ext>
            </a:extLst>
          </p:cNvPr>
          <p:cNvSpPr>
            <a:spLocks noGrp="1"/>
          </p:cNvSpPr>
          <p:nvPr>
            <p:ph type="ftr" sz="quarter" idx="10"/>
          </p:nvPr>
        </p:nvSpPr>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rPr>
              <a:t>EOY 2 Reporting and Certification v1.0 April 27, 2026</a:t>
            </a:r>
          </a:p>
        </p:txBody>
      </p:sp>
      <p:sp>
        <p:nvSpPr>
          <p:cNvPr id="20" name="Content Placeholder 5">
            <a:extLst>
              <a:ext uri="{FF2B5EF4-FFF2-40B4-BE49-F238E27FC236}">
                <a16:creationId xmlns:a16="http://schemas.microsoft.com/office/drawing/2014/main" id="{67D87E84-AE7C-4E3D-B13E-F7FB6CA2C50F}"/>
              </a:ext>
            </a:extLst>
          </p:cNvPr>
          <p:cNvSpPr txBox="1">
            <a:spLocks/>
          </p:cNvSpPr>
          <p:nvPr/>
        </p:nvSpPr>
        <p:spPr>
          <a:xfrm>
            <a:off x="5349171" y="1597933"/>
            <a:ext cx="2172857" cy="2499405"/>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State</a:t>
            </a:r>
          </a:p>
          <a:p>
            <a:pPr lvl="1"/>
            <a:r>
              <a:rPr lang="en-US" err="1"/>
              <a:t>DataQuest</a:t>
            </a:r>
            <a:endParaRPr lang="en-US"/>
          </a:p>
          <a:p>
            <a:pPr lvl="1"/>
            <a:r>
              <a:rPr lang="en-US"/>
              <a:t>California Dashboard</a:t>
            </a:r>
          </a:p>
          <a:p>
            <a:pPr lvl="1"/>
            <a:r>
              <a:rPr lang="en-US"/>
              <a:t>SARC</a:t>
            </a:r>
          </a:p>
          <a:p>
            <a:pPr lvl="1"/>
            <a:r>
              <a:rPr lang="en-US"/>
              <a:t>Ed-Data</a:t>
            </a:r>
          </a:p>
        </p:txBody>
      </p:sp>
      <p:sp>
        <p:nvSpPr>
          <p:cNvPr id="21" name="Content Placeholder 5">
            <a:extLst>
              <a:ext uri="{FF2B5EF4-FFF2-40B4-BE49-F238E27FC236}">
                <a16:creationId xmlns:a16="http://schemas.microsoft.com/office/drawing/2014/main" id="{8C3714B6-654A-4D03-8EAD-C4DFF81F903A}"/>
              </a:ext>
            </a:extLst>
          </p:cNvPr>
          <p:cNvSpPr txBox="1">
            <a:spLocks/>
          </p:cNvSpPr>
          <p:nvPr/>
        </p:nvSpPr>
        <p:spPr>
          <a:xfrm>
            <a:off x="7442657" y="1582738"/>
            <a:ext cx="4539343" cy="3677329"/>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Federal</a:t>
            </a:r>
          </a:p>
          <a:p>
            <a:pPr lvl="1"/>
            <a:r>
              <a:rPr lang="en-US" sz="1400" err="1"/>
              <a:t>EDFacts</a:t>
            </a:r>
            <a:r>
              <a:rPr lang="en-US" sz="1400"/>
              <a:t> file submissions and the Consolidated State Performance Report (CSPR)</a:t>
            </a:r>
          </a:p>
          <a:p>
            <a:pPr lvl="1"/>
            <a:r>
              <a:rPr lang="en-US" sz="1400"/>
              <a:t>Migrant Student Information Exchange (MSIX) - Course Completion, Carnegie Unit</a:t>
            </a:r>
          </a:p>
          <a:p>
            <a:pPr lvl="1"/>
            <a:r>
              <a:rPr lang="en-US" sz="1400"/>
              <a:t>Titles VI &amp; IX reports for the Civil Rights Act of 1964</a:t>
            </a:r>
          </a:p>
          <a:p>
            <a:pPr lvl="1"/>
            <a:r>
              <a:rPr lang="en-US" sz="1400"/>
              <a:t>Carl Perkins Reporting </a:t>
            </a:r>
            <a:br>
              <a:rPr lang="en-US" sz="1400"/>
            </a:br>
            <a:r>
              <a:rPr lang="en-US" sz="1400"/>
              <a:t>(CTE Participants and Completers)</a:t>
            </a:r>
          </a:p>
          <a:p>
            <a:pPr lvl="1"/>
            <a:r>
              <a:rPr lang="en-US" sz="1400"/>
              <a:t>Section 1418 of the Individuals with Disabilities Education Act (IDEA) 2004 of the federal statutes (Title 20 USC Chapter 33), Individual with Disabilities Education Act (IDEA)</a:t>
            </a:r>
            <a:br>
              <a:rPr lang="en-US" sz="1000"/>
            </a:br>
            <a:r>
              <a:rPr lang="en-US" sz="1000"/>
              <a:t> </a:t>
            </a:r>
            <a:endParaRPr lang="en-US"/>
          </a:p>
        </p:txBody>
      </p:sp>
      <p:cxnSp>
        <p:nvCxnSpPr>
          <p:cNvPr id="12" name="Straight Connector 11">
            <a:extLst>
              <a:ext uri="{FF2B5EF4-FFF2-40B4-BE49-F238E27FC236}">
                <a16:creationId xmlns:a16="http://schemas.microsoft.com/office/drawing/2014/main" id="{718D0E8D-5423-4577-8397-5D29428CC7C3}"/>
              </a:ext>
              <a:ext uri="{C183D7F6-B498-43B3-948B-1728B52AA6E4}">
                <adec:decorative xmlns:adec="http://schemas.microsoft.com/office/drawing/2017/decorative" val="1"/>
              </a:ext>
            </a:extLst>
          </p:cNvPr>
          <p:cNvCxnSpPr/>
          <p:nvPr/>
        </p:nvCxnSpPr>
        <p:spPr>
          <a:xfrm>
            <a:off x="7249886" y="1894115"/>
            <a:ext cx="0" cy="298268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Slide Number Placeholder 1">
            <a:extLst>
              <a:ext uri="{FF2B5EF4-FFF2-40B4-BE49-F238E27FC236}">
                <a16:creationId xmlns:a16="http://schemas.microsoft.com/office/drawing/2014/main" id="{D694E8C8-1315-6F4D-B7FA-3AD1520E72F0}"/>
              </a:ext>
            </a:extLst>
          </p:cNvPr>
          <p:cNvSpPr>
            <a:spLocks noGrp="1"/>
          </p:cNvSpPr>
          <p:nvPr>
            <p:ph type="sldNum" sz="quarter" idx="11"/>
          </p:nvPr>
        </p:nvSpPr>
        <p:spPr/>
        <p:txBody>
          <a:bodyPr/>
          <a:lstStyle/>
          <a:p>
            <a:fld id="{4B73C415-D670-4716-A5EC-CC4D52CA2BAC}" type="slidenum">
              <a:rPr lang="en-US" noProof="0" smtClean="0"/>
              <a:pPr/>
              <a:t>67</a:t>
            </a:fld>
            <a:endParaRPr lang="en-US" noProof="0"/>
          </a:p>
        </p:txBody>
      </p:sp>
    </p:spTree>
    <p:extLst>
      <p:ext uri="{BB962C8B-B14F-4D97-AF65-F5344CB8AC3E}">
        <p14:creationId xmlns:p14="http://schemas.microsoft.com/office/powerpoint/2010/main" val="3463782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03800"/>
            <a:ext cx="11340000" cy="432000"/>
          </a:xfrm>
        </p:spPr>
        <p:txBody>
          <a:bodyPr/>
          <a:lstStyle/>
          <a:p>
            <a:r>
              <a:rPr lang="en-US" dirty="0"/>
              <a:t>Impact of not certifying EOY 2</a:t>
            </a:r>
          </a:p>
        </p:txBody>
      </p:sp>
      <p:sp>
        <p:nvSpPr>
          <p:cNvPr id="6" name="Footer Placeholder 2">
            <a:extLst>
              <a:ext uri="{FF2B5EF4-FFF2-40B4-BE49-F238E27FC236}">
                <a16:creationId xmlns:a16="http://schemas.microsoft.com/office/drawing/2014/main" id="{C4F07447-1CFE-2FEC-7A65-9D539555919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pic>
        <p:nvPicPr>
          <p:cNvPr id="7" name="Picture 6">
            <a:extLst>
              <a:ext uri="{FF2B5EF4-FFF2-40B4-BE49-F238E27FC236}">
                <a16:creationId xmlns:a16="http://schemas.microsoft.com/office/drawing/2014/main" id="{68E9189B-1771-8618-EC72-191082E2AB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984" y="1717963"/>
            <a:ext cx="11392031" cy="2955636"/>
          </a:xfrm>
          <a:prstGeom prst="rect">
            <a:avLst/>
          </a:prstGeom>
          <a:effectLst>
            <a:outerShdw blurRad="63500" algn="ctr" rotWithShape="0">
              <a:prstClr val="black">
                <a:alpha val="40000"/>
              </a:prstClr>
            </a:outerShdw>
          </a:effectLst>
        </p:spPr>
      </p:pic>
      <p:sp>
        <p:nvSpPr>
          <p:cNvPr id="10" name="Rectangle: Rounded Corners 9">
            <a:extLst>
              <a:ext uri="{FF2B5EF4-FFF2-40B4-BE49-F238E27FC236}">
                <a16:creationId xmlns:a16="http://schemas.microsoft.com/office/drawing/2014/main" id="{6F243652-A909-5ADB-D89C-8B60FD0856A7}"/>
              </a:ext>
            </a:extLst>
          </p:cNvPr>
          <p:cNvSpPr/>
          <p:nvPr/>
        </p:nvSpPr>
        <p:spPr>
          <a:xfrm>
            <a:off x="551744" y="4887681"/>
            <a:ext cx="11088509" cy="421200"/>
          </a:xfrm>
          <a:prstGeom prst="roundRect">
            <a:avLst/>
          </a:prstGeom>
          <a:solidFill>
            <a:srgbClr val="F7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85000"/>
                    <a:lumOff val="15000"/>
                  </a:schemeClr>
                </a:solidFill>
              </a:rPr>
              <a:t>Resource: </a:t>
            </a:r>
            <a:r>
              <a:rPr lang="en-US" sz="1600">
                <a:solidFill>
                  <a:schemeClr val="tx1">
                    <a:lumMod val="85000"/>
                    <a:lumOff val="15000"/>
                  </a:schemeClr>
                </a:solidFill>
                <a:hlinkClick r:id="rId4"/>
              </a:rPr>
              <a:t>https://csis.fcmat.org/document/CALPADSResources/How_CALPADS_Data_are_Used_and_Consequence.pdf</a:t>
            </a:r>
            <a:endParaRPr lang="en-US" sz="160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D6799122-DB0D-7B5E-0B9C-5556A43E61D8}"/>
              </a:ext>
            </a:extLst>
          </p:cNvPr>
          <p:cNvSpPr>
            <a:spLocks noGrp="1"/>
          </p:cNvSpPr>
          <p:nvPr>
            <p:ph type="sldNum" sz="quarter" idx="11"/>
          </p:nvPr>
        </p:nvSpPr>
        <p:spPr/>
        <p:txBody>
          <a:bodyPr/>
          <a:lstStyle/>
          <a:p>
            <a:fld id="{4B73C415-D670-4716-A5EC-CC4D52CA2BAC}" type="slidenum">
              <a:rPr lang="en-US" noProof="0" smtClean="0"/>
              <a:pPr/>
              <a:t>68</a:t>
            </a:fld>
            <a:endParaRPr lang="en-US" noProof="0"/>
          </a:p>
        </p:txBody>
      </p:sp>
    </p:spTree>
    <p:extLst>
      <p:ext uri="{BB962C8B-B14F-4D97-AF65-F5344CB8AC3E}">
        <p14:creationId xmlns:p14="http://schemas.microsoft.com/office/powerpoint/2010/main" val="3083970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67DA9-95C2-4F30-0607-40DF3AF2165F}"/>
            </a:ext>
          </a:extLst>
        </p:cNvPr>
        <p:cNvGrpSpPr/>
        <p:nvPr/>
      </p:nvGrpSpPr>
      <p:grpSpPr>
        <a:xfrm>
          <a:off x="0" y="0"/>
          <a:ext cx="0" cy="0"/>
          <a:chOff x="0" y="0"/>
          <a:chExt cx="0" cy="0"/>
        </a:xfrm>
      </p:grpSpPr>
      <p:sp>
        <p:nvSpPr>
          <p:cNvPr id="24" name="Freeform 1140">
            <a:extLst>
              <a:ext uri="{FF2B5EF4-FFF2-40B4-BE49-F238E27FC236}">
                <a16:creationId xmlns:a16="http://schemas.microsoft.com/office/drawing/2014/main" id="{A02135E1-44FD-2242-BC85-B95BDEFEF4A8}"/>
              </a:ext>
              <a:ext uri="{C183D7F6-B498-43B3-948B-1728B52AA6E4}">
                <adec:decorative xmlns:adec="http://schemas.microsoft.com/office/drawing/2017/decorative" val="1"/>
              </a:ext>
            </a:extLst>
          </p:cNvPr>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FACAF8B0-53A9-5824-0142-BF262CFC6A66}"/>
              </a:ext>
              <a:ext uri="{C183D7F6-B498-43B3-948B-1728B52AA6E4}">
                <adec:decorative xmlns:adec="http://schemas.microsoft.com/office/drawing/2017/decorative" val="1"/>
              </a:ext>
            </a:extLst>
          </p:cNvPr>
          <p:cNvGrpSpPr/>
          <p:nvPr/>
        </p:nvGrpSpPr>
        <p:grpSpPr>
          <a:xfrm>
            <a:off x="1414982" y="1853388"/>
            <a:ext cx="10424409" cy="574676"/>
            <a:chOff x="830263" y="1889125"/>
            <a:chExt cx="10424409" cy="574675"/>
          </a:xfrm>
        </p:grpSpPr>
        <p:sp>
          <p:nvSpPr>
            <p:cNvPr id="8" name="TextBox 7">
              <a:extLst>
                <a:ext uri="{FF2B5EF4-FFF2-40B4-BE49-F238E27FC236}">
                  <a16:creationId xmlns:a16="http://schemas.microsoft.com/office/drawing/2014/main" id="{9E6A835C-074C-2A6C-AE43-E715A0C2601E}"/>
                </a:ext>
              </a:extLst>
            </p:cNvPr>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7/3</a:t>
              </a:r>
            </a:p>
          </p:txBody>
        </p:sp>
        <p:sp>
          <p:nvSpPr>
            <p:cNvPr id="9" name="TextBox 8">
              <a:extLst>
                <a:ext uri="{FF2B5EF4-FFF2-40B4-BE49-F238E27FC236}">
                  <a16:creationId xmlns:a16="http://schemas.microsoft.com/office/drawing/2014/main" id="{B5EFFEF0-0F90-A513-2FFC-E1264F0A9874}"/>
                </a:ext>
              </a:extLst>
            </p:cNvPr>
            <p:cNvSpPr txBox="1"/>
            <p:nvPr/>
          </p:nvSpPr>
          <p:spPr>
            <a:xfrm>
              <a:off x="4831518" y="1915953"/>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IVR and Data Discrepancy errors and reconcile as needed.</a:t>
              </a:r>
            </a:p>
          </p:txBody>
        </p:sp>
        <p:cxnSp>
          <p:nvCxnSpPr>
            <p:cNvPr id="10" name="Straight Connector 9">
              <a:extLst>
                <a:ext uri="{FF2B5EF4-FFF2-40B4-BE49-F238E27FC236}">
                  <a16:creationId xmlns:a16="http://schemas.microsoft.com/office/drawing/2014/main" id="{806FA685-7817-3E84-1D30-3AB8C3A1FECF}"/>
                </a:ext>
              </a:extLst>
            </p:cNvPr>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a:extLst>
                <a:ext uri="{FF2B5EF4-FFF2-40B4-BE49-F238E27FC236}">
                  <a16:creationId xmlns:a16="http://schemas.microsoft.com/office/drawing/2014/main" id="{E5E0AF7E-E8DA-60F0-EB53-E11DB455D2F2}"/>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a:extLst>
                <a:ext uri="{FF2B5EF4-FFF2-40B4-BE49-F238E27FC236}">
                  <a16:creationId xmlns:a16="http://schemas.microsoft.com/office/drawing/2014/main" id="{7D4ADF64-B167-EBD6-4328-611B376D8BE0}"/>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a:extLst>
                <a:ext uri="{FF2B5EF4-FFF2-40B4-BE49-F238E27FC236}">
                  <a16:creationId xmlns:a16="http://schemas.microsoft.com/office/drawing/2014/main" id="{A1AD99C9-3584-9296-A2A4-46235918B1A9}"/>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a:extLst>
                <a:ext uri="{FF2B5EF4-FFF2-40B4-BE49-F238E27FC236}">
                  <a16:creationId xmlns:a16="http://schemas.microsoft.com/office/drawing/2014/main" id="{F9F96CEB-B9D9-05F3-350F-67B302BFACD4}"/>
                </a:ext>
              </a:extLst>
            </p:cNvPr>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E00AC945-1ED7-F1B1-27A0-F81DB5CB0E1F}"/>
              </a:ext>
              <a:ext uri="{C183D7F6-B498-43B3-948B-1728B52AA6E4}">
                <adec:decorative xmlns:adec="http://schemas.microsoft.com/office/drawing/2017/decorative" val="1"/>
              </a:ext>
            </a:extLst>
          </p:cNvPr>
          <p:cNvGrpSpPr/>
          <p:nvPr/>
        </p:nvGrpSpPr>
        <p:grpSpPr>
          <a:xfrm>
            <a:off x="1777460" y="2537709"/>
            <a:ext cx="9907695" cy="577851"/>
            <a:chOff x="1589088" y="2644775"/>
            <a:chExt cx="9907694" cy="577850"/>
          </a:xfrm>
        </p:grpSpPr>
        <p:sp>
          <p:nvSpPr>
            <p:cNvPr id="11" name="TextBox 10">
              <a:extLst>
                <a:ext uri="{FF2B5EF4-FFF2-40B4-BE49-F238E27FC236}">
                  <a16:creationId xmlns:a16="http://schemas.microsoft.com/office/drawing/2014/main" id="{4EDA25E2-D569-49FF-1474-8984A69D9F7D}"/>
                </a:ext>
              </a:extLst>
            </p:cNvPr>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7/4 – 8/3</a:t>
              </a:r>
            </a:p>
          </p:txBody>
        </p:sp>
        <p:sp>
          <p:nvSpPr>
            <p:cNvPr id="12" name="TextBox 11">
              <a:extLst>
                <a:ext uri="{FF2B5EF4-FFF2-40B4-BE49-F238E27FC236}">
                  <a16:creationId xmlns:a16="http://schemas.microsoft.com/office/drawing/2014/main" id="{CD9211D2-1859-AD69-C01D-2525AE1F0F85}"/>
                </a:ext>
              </a:extLst>
            </p:cNvPr>
            <p:cNvSpPr txBox="1"/>
            <p:nvPr/>
          </p:nvSpPr>
          <p:spPr>
            <a:xfrm>
              <a:off x="5385882" y="2700634"/>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a:extLst>
                <a:ext uri="{FF2B5EF4-FFF2-40B4-BE49-F238E27FC236}">
                  <a16:creationId xmlns:a16="http://schemas.microsoft.com/office/drawing/2014/main" id="{6A62AFD0-7B8B-4DD4-2491-727BD2A58146}"/>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a:extLst>
                <a:ext uri="{FF2B5EF4-FFF2-40B4-BE49-F238E27FC236}">
                  <a16:creationId xmlns:a16="http://schemas.microsoft.com/office/drawing/2014/main" id="{88EA809C-3BC8-6100-FEE8-BE79DB1B3A17}"/>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a:extLst>
                <a:ext uri="{FF2B5EF4-FFF2-40B4-BE49-F238E27FC236}">
                  <a16:creationId xmlns:a16="http://schemas.microsoft.com/office/drawing/2014/main" id="{CC8AC438-26FC-ED74-5BCB-73C54AF02BDE}"/>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a:extLst>
                <a:ext uri="{FF2B5EF4-FFF2-40B4-BE49-F238E27FC236}">
                  <a16:creationId xmlns:a16="http://schemas.microsoft.com/office/drawing/2014/main" id="{963B7223-AEDD-CF0C-C74A-C49AFF30D528}"/>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a:extLst>
                <a:ext uri="{FF2B5EF4-FFF2-40B4-BE49-F238E27FC236}">
                  <a16:creationId xmlns:a16="http://schemas.microsoft.com/office/drawing/2014/main" id="{EBFEC24B-A93D-4CEB-B735-5B803CAC36D1}"/>
                </a:ext>
              </a:extLst>
            </p:cNvPr>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98AC0A06-22C5-8E54-02CA-508F40F57A8A}"/>
              </a:ext>
              <a:ext uri="{C183D7F6-B498-43B3-948B-1728B52AA6E4}">
                <adec:decorative xmlns:adec="http://schemas.microsoft.com/office/drawing/2017/decorative" val="1"/>
              </a:ext>
            </a:extLst>
          </p:cNvPr>
          <p:cNvGrpSpPr/>
          <p:nvPr/>
        </p:nvGrpSpPr>
        <p:grpSpPr>
          <a:xfrm>
            <a:off x="1878438" y="3926540"/>
            <a:ext cx="9618768" cy="592831"/>
            <a:chOff x="1408510" y="2759869"/>
            <a:chExt cx="7214077" cy="444622"/>
          </a:xfrm>
        </p:grpSpPr>
        <p:sp>
          <p:nvSpPr>
            <p:cNvPr id="14" name="TextBox 13">
              <a:extLst>
                <a:ext uri="{FF2B5EF4-FFF2-40B4-BE49-F238E27FC236}">
                  <a16:creationId xmlns:a16="http://schemas.microsoft.com/office/drawing/2014/main" id="{138AB754-205D-9766-5FED-E713BD44D2E6}"/>
                </a:ext>
              </a:extLst>
            </p:cNvPr>
            <p:cNvSpPr txBox="1">
              <a:spLocks/>
            </p:cNvSpPr>
            <p:nvPr/>
          </p:nvSpPr>
          <p:spPr>
            <a:xfrm>
              <a:off x="2596458" y="2907317"/>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8/4– 8/10</a:t>
              </a:r>
            </a:p>
          </p:txBody>
        </p:sp>
        <p:sp>
          <p:nvSpPr>
            <p:cNvPr id="15" name="TextBox 14">
              <a:extLst>
                <a:ext uri="{FF2B5EF4-FFF2-40B4-BE49-F238E27FC236}">
                  <a16:creationId xmlns:a16="http://schemas.microsoft.com/office/drawing/2014/main" id="{1123C87B-35AB-B0FD-6B68-A5D9A43199D8}"/>
                </a:ext>
              </a:extLst>
            </p:cNvPr>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(Send earlier if possible)</a:t>
              </a:r>
            </a:p>
          </p:txBody>
        </p:sp>
        <p:cxnSp>
          <p:nvCxnSpPr>
            <p:cNvPr id="16" name="Straight Connector 15">
              <a:extLst>
                <a:ext uri="{FF2B5EF4-FFF2-40B4-BE49-F238E27FC236}">
                  <a16:creationId xmlns:a16="http://schemas.microsoft.com/office/drawing/2014/main" id="{3BD61FDE-BE70-7790-BFF7-0455AF70CD4B}"/>
                </a:ext>
              </a:extLst>
            </p:cNvPr>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a:extLst>
                <a:ext uri="{FF2B5EF4-FFF2-40B4-BE49-F238E27FC236}">
                  <a16:creationId xmlns:a16="http://schemas.microsoft.com/office/drawing/2014/main" id="{376DE304-840F-B21E-BE8E-5FE01083D84E}"/>
                </a:ext>
              </a:extLst>
            </p:cNvPr>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a:extLst>
                <a:ext uri="{FF2B5EF4-FFF2-40B4-BE49-F238E27FC236}">
                  <a16:creationId xmlns:a16="http://schemas.microsoft.com/office/drawing/2014/main" id="{F3A318BC-E6B7-0AA9-DA20-C3DA82EC571D}"/>
                </a:ext>
              </a:extLst>
            </p:cNvPr>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a:extLst>
                <a:ext uri="{FF2B5EF4-FFF2-40B4-BE49-F238E27FC236}">
                  <a16:creationId xmlns:a16="http://schemas.microsoft.com/office/drawing/2014/main" id="{1B5B4CF0-468C-9B0D-934F-C7E63841DE50}"/>
                </a:ext>
              </a:extLst>
            </p:cNvPr>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a:extLst>
                <a:ext uri="{FF2B5EF4-FFF2-40B4-BE49-F238E27FC236}">
                  <a16:creationId xmlns:a16="http://schemas.microsoft.com/office/drawing/2014/main" id="{BAAEC4B9-8EA6-C60D-538F-C320361F79F9}"/>
                </a:ext>
              </a:extLst>
            </p:cNvPr>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a:extLst>
                <a:ext uri="{FF2B5EF4-FFF2-40B4-BE49-F238E27FC236}">
                  <a16:creationId xmlns:a16="http://schemas.microsoft.com/office/drawing/2014/main" id="{6167779D-618C-B9B7-91C9-6E8629D094F9}"/>
                </a:ext>
              </a:extLst>
            </p:cNvPr>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F566123B-C842-F5D1-37FD-1C9E67AE770C}"/>
              </a:ext>
              <a:ext uri="{C183D7F6-B498-43B3-948B-1728B52AA6E4}">
                <adec:decorative xmlns:adec="http://schemas.microsoft.com/office/drawing/2017/decorative" val="1"/>
              </a:ext>
            </a:extLst>
          </p:cNvPr>
          <p:cNvGrpSpPr/>
          <p:nvPr/>
        </p:nvGrpSpPr>
        <p:grpSpPr>
          <a:xfrm>
            <a:off x="708577" y="5622120"/>
            <a:ext cx="4108318" cy="574676"/>
            <a:chOff x="613172" y="4105276"/>
            <a:chExt cx="3081238" cy="431006"/>
          </a:xfrm>
        </p:grpSpPr>
        <p:sp>
          <p:nvSpPr>
            <p:cNvPr id="20" name="TextBox 19">
              <a:extLst>
                <a:ext uri="{FF2B5EF4-FFF2-40B4-BE49-F238E27FC236}">
                  <a16:creationId xmlns:a16="http://schemas.microsoft.com/office/drawing/2014/main" id="{EF049459-A98E-4C28-5755-17C5F8D55C90}"/>
                </a:ext>
              </a:extLst>
            </p:cNvPr>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7030A0"/>
                  </a:solidFill>
                  <a:effectLst/>
                  <a:uLnTx/>
                  <a:uFillTx/>
                  <a:latin typeface="Poppins"/>
                  <a:ea typeface="+mn-ea"/>
                  <a:cs typeface="Poppins" panose="02000000000000000000" pitchFamily="2" charset="0"/>
                </a:rPr>
                <a:t>8/17</a:t>
              </a:r>
              <a:endParaRPr kumimoji="0" lang="en-US" sz="1600" b="1" i="0" u="none" strike="noStrike" kern="1200" cap="none" spc="-31" normalizeH="0" baseline="0" noProof="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a:extLst>
                <a:ext uri="{FF2B5EF4-FFF2-40B4-BE49-F238E27FC236}">
                  <a16:creationId xmlns:a16="http://schemas.microsoft.com/office/drawing/2014/main" id="{53303B8D-3926-6EFD-9554-93CB7E01016B}"/>
                </a:ext>
              </a:extLst>
            </p:cNvPr>
            <p:cNvCxnSpPr/>
            <p:nvPr/>
          </p:nvCxnSpPr>
          <p:spPr>
            <a:xfrm>
              <a:off x="3211965" y="4121461"/>
              <a:ext cx="0" cy="381965"/>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Freeform 1147">
              <a:extLst>
                <a:ext uri="{FF2B5EF4-FFF2-40B4-BE49-F238E27FC236}">
                  <a16:creationId xmlns:a16="http://schemas.microsoft.com/office/drawing/2014/main" id="{C976B77C-0FDE-F4BE-EB85-CDCA09FD85D7}"/>
                </a:ext>
              </a:extLst>
            </p:cNvPr>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a:extLst>
                <a:ext uri="{FF2B5EF4-FFF2-40B4-BE49-F238E27FC236}">
                  <a16:creationId xmlns:a16="http://schemas.microsoft.com/office/drawing/2014/main" id="{E625247C-0507-6ECB-2B8F-4824F617A271}"/>
                </a:ext>
              </a:extLst>
            </p:cNvPr>
            <p:cNvSpPr>
              <a:spLocks noChangeArrowheads="1"/>
            </p:cNvSpPr>
            <p:nvPr/>
          </p:nvSpPr>
          <p:spPr bwMode="auto">
            <a:xfrm>
              <a:off x="1568054" y="4105276"/>
              <a:ext cx="429816" cy="431006"/>
            </a:xfrm>
            <a:prstGeom prst="ellipse">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a:extLst>
                <a:ext uri="{FF2B5EF4-FFF2-40B4-BE49-F238E27FC236}">
                  <a16:creationId xmlns:a16="http://schemas.microsoft.com/office/drawing/2014/main" id="{EA8A2275-E9EE-E19F-31FF-D2049B424471}"/>
                </a:ext>
              </a:extLst>
            </p:cNvPr>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a:extLst>
                <a:ext uri="{FF2B5EF4-FFF2-40B4-BE49-F238E27FC236}">
                  <a16:creationId xmlns:a16="http://schemas.microsoft.com/office/drawing/2014/main" id="{35A9CC68-4788-26E4-6CF0-1F322F7C9F8D}"/>
                </a:ext>
              </a:extLst>
            </p:cNvPr>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a:extLst>
                <a:ext uri="{FF2B5EF4-FFF2-40B4-BE49-F238E27FC236}">
                  <a16:creationId xmlns:a16="http://schemas.microsoft.com/office/drawing/2014/main" id="{4252A1DF-B1A7-5E36-8D7D-BB6E1BF5CC00}"/>
                </a:ext>
              </a:extLst>
            </p:cNvPr>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a:extLst>
              <a:ext uri="{FF2B5EF4-FFF2-40B4-BE49-F238E27FC236}">
                <a16:creationId xmlns:a16="http://schemas.microsoft.com/office/drawing/2014/main" id="{3D09E750-9071-9BD2-9968-C43032DE652E}"/>
              </a:ex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a:extLst>
              <a:ext uri="{FF2B5EF4-FFF2-40B4-BE49-F238E27FC236}">
                <a16:creationId xmlns:a16="http://schemas.microsoft.com/office/drawing/2014/main" id="{73B2D6A4-7259-D075-1C8C-A19DBD867208}"/>
              </a:ext>
              <a:ext uri="{C183D7F6-B498-43B3-948B-1728B52AA6E4}">
                <adec:decorative xmlns:adec="http://schemas.microsoft.com/office/drawing/2017/decorative" val="1"/>
              </a:ext>
            </a:extLst>
          </p:cNvPr>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5FF9C8EA-1B27-9D33-39D4-F9D1DB1E1167}"/>
              </a:ext>
            </a:extLst>
          </p:cNvPr>
          <p:cNvGrpSpPr/>
          <p:nvPr/>
        </p:nvGrpSpPr>
        <p:grpSpPr>
          <a:xfrm>
            <a:off x="583070" y="1176476"/>
            <a:ext cx="9972234" cy="574675"/>
            <a:chOff x="583070" y="1176476"/>
            <a:chExt cx="9972234" cy="574675"/>
          </a:xfrm>
        </p:grpSpPr>
        <p:sp>
          <p:nvSpPr>
            <p:cNvPr id="58" name="TextBox 57">
              <a:extLst>
                <a:ext uri="{FF2B5EF4-FFF2-40B4-BE49-F238E27FC236}">
                  <a16:creationId xmlns:a16="http://schemas.microsoft.com/office/drawing/2014/main" id="{99F95B14-1ABC-0B8E-0D12-5CFA2A467087}"/>
                </a:ext>
              </a:extLst>
            </p:cNvPr>
            <p:cNvSpPr txBox="1">
              <a:spLocks/>
            </p:cNvSpPr>
            <p:nvPr/>
          </p:nvSpPr>
          <p:spPr>
            <a:xfrm>
              <a:off x="2616874" y="1334195"/>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5/5</a:t>
              </a:r>
            </a:p>
          </p:txBody>
        </p:sp>
        <p:sp>
          <p:nvSpPr>
            <p:cNvPr id="59" name="TextBox 58">
              <a:extLst>
                <a:ext uri="{FF2B5EF4-FFF2-40B4-BE49-F238E27FC236}">
                  <a16:creationId xmlns:a16="http://schemas.microsoft.com/office/drawing/2014/main" id="{8E5438B1-0B1A-6DD9-7CAA-6B9C1EFE8D7E}"/>
                </a:ext>
              </a:extLst>
            </p:cNvPr>
            <p:cNvSpPr txBox="1"/>
            <p:nvPr/>
          </p:nvSpPr>
          <p:spPr>
            <a:xfrm>
              <a:off x="4132148" y="1267091"/>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E410424C-3EFF-B5A3-CEE3-8F31C131C74B}"/>
                </a:ext>
              </a:extLst>
            </p:cNvPr>
            <p:cNvCxnSpPr/>
            <p:nvPr/>
          </p:nvCxnSpPr>
          <p:spPr>
            <a:xfrm>
              <a:off x="3948433" y="1220283"/>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D81A34C0-B755-B275-C423-46EC886A614B}"/>
                </a:ext>
              </a:extLst>
            </p:cNvPr>
            <p:cNvSpPr>
              <a:spLocks noEditPoints="1"/>
            </p:cNvSpPr>
            <p:nvPr/>
          </p:nvSpPr>
          <p:spPr bwMode="auto">
            <a:xfrm>
              <a:off x="776745" y="1449526"/>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3C1AF0BB-5BEA-71A1-6792-9ACE140B5C15}"/>
                </a:ext>
              </a:extLst>
            </p:cNvPr>
            <p:cNvSpPr>
              <a:spLocks/>
            </p:cNvSpPr>
            <p:nvPr/>
          </p:nvSpPr>
          <p:spPr bwMode="auto">
            <a:xfrm>
              <a:off x="583070" y="1259026"/>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641B9D81-0FCB-3438-632E-CB30BAD1269E}"/>
                </a:ext>
              </a:extLst>
            </p:cNvPr>
            <p:cNvSpPr>
              <a:spLocks noEditPoints="1"/>
            </p:cNvSpPr>
            <p:nvPr/>
          </p:nvSpPr>
          <p:spPr bwMode="auto">
            <a:xfrm>
              <a:off x="589420" y="1271726"/>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5F67DF38-B2BC-1EB1-63D5-BF2112267282}"/>
                </a:ext>
              </a:extLst>
            </p:cNvPr>
            <p:cNvSpPr>
              <a:spLocks noChangeArrowheads="1"/>
            </p:cNvSpPr>
            <p:nvPr/>
          </p:nvSpPr>
          <p:spPr bwMode="auto">
            <a:xfrm>
              <a:off x="1843545" y="1176476"/>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0EDBBB7B-E987-3119-20B7-A9054CE65EC7}"/>
                </a:ext>
              </a:extLst>
            </p:cNvPr>
            <p:cNvSpPr>
              <a:spLocks noEditPoints="1"/>
            </p:cNvSpPr>
            <p:nvPr/>
          </p:nvSpPr>
          <p:spPr bwMode="auto">
            <a:xfrm>
              <a:off x="2008645" y="1290776"/>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6C3EBA93-2844-19EC-73B8-A24A96750CA0}"/>
              </a:ext>
              <a:ext uri="{C183D7F6-B498-43B3-948B-1728B52AA6E4}">
                <adec:decorative xmlns:adec="http://schemas.microsoft.com/office/drawing/2017/decorative" val="1"/>
              </a:ext>
            </a:extLst>
          </p:cNvPr>
          <p:cNvGrpSpPr/>
          <p:nvPr/>
        </p:nvGrpSpPr>
        <p:grpSpPr>
          <a:xfrm>
            <a:off x="1586922" y="4819851"/>
            <a:ext cx="10089054" cy="577851"/>
            <a:chOff x="1179910" y="3536156"/>
            <a:chExt cx="7566789" cy="433388"/>
          </a:xfrm>
        </p:grpSpPr>
        <p:sp>
          <p:nvSpPr>
            <p:cNvPr id="17" name="TextBox 16">
              <a:extLst>
                <a:ext uri="{FF2B5EF4-FFF2-40B4-BE49-F238E27FC236}">
                  <a16:creationId xmlns:a16="http://schemas.microsoft.com/office/drawing/2014/main" id="{563DCB56-694D-8DF6-594F-331909A7B178}"/>
                </a:ext>
              </a:extLst>
            </p:cNvPr>
            <p:cNvSpPr txBox="1">
              <a:spLocks/>
            </p:cNvSpPr>
            <p:nvPr/>
          </p:nvSpPr>
          <p:spPr>
            <a:xfrm>
              <a:off x="2494590" y="3692346"/>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00B050"/>
                  </a:solidFill>
                  <a:effectLst/>
                  <a:uLnTx/>
                  <a:uFillTx/>
                  <a:latin typeface="Poppins" panose="02000000000000000000" pitchFamily="2" charset="0"/>
                  <a:ea typeface="+mn-ea"/>
                  <a:cs typeface="Poppins" panose="02000000000000000000" pitchFamily="2" charset="0"/>
                </a:rPr>
                <a:t>8/11 – 8/17</a:t>
              </a:r>
            </a:p>
          </p:txBody>
        </p:sp>
        <p:sp>
          <p:nvSpPr>
            <p:cNvPr id="18" name="TextBox 17">
              <a:extLst>
                <a:ext uri="{FF2B5EF4-FFF2-40B4-BE49-F238E27FC236}">
                  <a16:creationId xmlns:a16="http://schemas.microsoft.com/office/drawing/2014/main" id="{16253F0C-7497-8FD1-36A5-E45FB4EE77AF}"/>
                </a:ext>
              </a:extLst>
            </p:cNvPr>
            <p:cNvSpPr txBox="1"/>
            <p:nvPr/>
          </p:nvSpPr>
          <p:spPr>
            <a:xfrm>
              <a:off x="4032528" y="3658682"/>
              <a:ext cx="471417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LEA Approve by Certification Deadline</a:t>
              </a:r>
              <a:endParaRPr kumimoji="0" lang="en-US" sz="1600" b="1" i="0" u="none" strike="noStrike" kern="1200" cap="none" spc="-31" normalizeH="0" baseline="0" noProof="0">
                <a:ln>
                  <a:noFill/>
                </a:ln>
                <a:solidFill>
                  <a:prstClr val="black"/>
                </a:solidFill>
                <a:effectLst/>
                <a:uLnTx/>
                <a:uFillTx/>
                <a:latin typeface="Tahoma"/>
                <a:ea typeface="+mn-ea"/>
                <a:cs typeface="Poppins" panose="02000000000000000000" pitchFamily="2" charset="0"/>
              </a:endParaRPr>
            </a:p>
          </p:txBody>
        </p:sp>
        <p:cxnSp>
          <p:nvCxnSpPr>
            <p:cNvPr id="19" name="Straight Connector 18">
              <a:extLst>
                <a:ext uri="{FF2B5EF4-FFF2-40B4-BE49-F238E27FC236}">
                  <a16:creationId xmlns:a16="http://schemas.microsoft.com/office/drawing/2014/main" id="{B35AB109-0CD9-33F2-9514-4115EAAEA5A7}"/>
                </a:ext>
              </a:extLst>
            </p:cNvPr>
            <p:cNvCxnSpPr/>
            <p:nvPr/>
          </p:nvCxnSpPr>
          <p:spPr>
            <a:xfrm>
              <a:off x="3898520" y="3557475"/>
              <a:ext cx="0" cy="381965"/>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Freeform 1146">
              <a:extLst>
                <a:ext uri="{FF2B5EF4-FFF2-40B4-BE49-F238E27FC236}">
                  <a16:creationId xmlns:a16="http://schemas.microsoft.com/office/drawing/2014/main" id="{367D6812-C0D0-1D75-85B8-4628768F5421}"/>
                </a:ext>
              </a:extLst>
            </p:cNvPr>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a:extLst>
                <a:ext uri="{FF2B5EF4-FFF2-40B4-BE49-F238E27FC236}">
                  <a16:creationId xmlns:a16="http://schemas.microsoft.com/office/drawing/2014/main" id="{9AA66EE5-06D8-B568-E79A-B3A800B18375}"/>
                </a:ext>
              </a:extLst>
            </p:cNvPr>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a:extLst>
                <a:ext uri="{FF2B5EF4-FFF2-40B4-BE49-F238E27FC236}">
                  <a16:creationId xmlns:a16="http://schemas.microsoft.com/office/drawing/2014/main" id="{EA70328D-9382-2E34-601C-F89F89C28D95}"/>
                </a:ext>
              </a:extLst>
            </p:cNvPr>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a:extLst>
                <a:ext uri="{FF2B5EF4-FFF2-40B4-BE49-F238E27FC236}">
                  <a16:creationId xmlns:a16="http://schemas.microsoft.com/office/drawing/2014/main" id="{4FD45E4E-74D1-E64B-774E-9020F09273EA}"/>
                </a:ext>
              </a:extLst>
            </p:cNvPr>
            <p:cNvSpPr>
              <a:spLocks noChangeArrowheads="1"/>
            </p:cNvSpPr>
            <p:nvPr/>
          </p:nvSpPr>
          <p:spPr bwMode="auto">
            <a:xfrm>
              <a:off x="1878808" y="3536156"/>
              <a:ext cx="431006" cy="433388"/>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2BC0089D-3990-5677-8F49-7A5981F7ACBB}"/>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CF80B1D-FA26-CCB0-68FA-B729CC265F73}"/>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4738" y="1932729"/>
            <a:ext cx="407673" cy="407673"/>
          </a:xfrm>
          <a:prstGeom prst="rect">
            <a:avLst/>
          </a:prstGeom>
        </p:spPr>
      </p:pic>
      <p:pic>
        <p:nvPicPr>
          <p:cNvPr id="68" name="Graphic 67" descr="Magnifying glass">
            <a:extLst>
              <a:ext uri="{FF2B5EF4-FFF2-40B4-BE49-F238E27FC236}">
                <a16:creationId xmlns:a16="http://schemas.microsoft.com/office/drawing/2014/main" id="{7D4A2FC4-E1DA-DFD2-290F-6BF1F1025174}"/>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0427" y="2650426"/>
            <a:ext cx="373227" cy="373227"/>
          </a:xfrm>
          <a:prstGeom prst="rect">
            <a:avLst/>
          </a:prstGeom>
        </p:spPr>
      </p:pic>
      <p:sp>
        <p:nvSpPr>
          <p:cNvPr id="46" name="Footer Placeholder 45">
            <a:extLst>
              <a:ext uri="{FF2B5EF4-FFF2-40B4-BE49-F238E27FC236}">
                <a16:creationId xmlns:a16="http://schemas.microsoft.com/office/drawing/2014/main" id="{C74036A8-57AF-5279-954B-23EA0109C4E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67" name="TextBox 66">
            <a:extLst>
              <a:ext uri="{FF2B5EF4-FFF2-40B4-BE49-F238E27FC236}">
                <a16:creationId xmlns:a16="http://schemas.microsoft.com/office/drawing/2014/main" id="{877D6B83-7F4A-B7E5-94F1-ADD919D4517D}"/>
              </a:ext>
            </a:extLst>
          </p:cNvPr>
          <p:cNvSpPr txBox="1"/>
          <p:nvPr/>
        </p:nvSpPr>
        <p:spPr>
          <a:xfrm>
            <a:off x="4664950" y="5758156"/>
            <a:ext cx="6285562" cy="24622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Final Deadline (No Amendment Window)</a:t>
            </a:r>
          </a:p>
        </p:txBody>
      </p:sp>
      <p:grpSp>
        <p:nvGrpSpPr>
          <p:cNvPr id="69" name="Group 68">
            <a:extLst>
              <a:ext uri="{FF2B5EF4-FFF2-40B4-BE49-F238E27FC236}">
                <a16:creationId xmlns:a16="http://schemas.microsoft.com/office/drawing/2014/main" id="{4A064628-B50C-EFCF-872A-4E0C829250F1}"/>
              </a:ext>
              <a:ext uri="{C183D7F6-B498-43B3-948B-1728B52AA6E4}">
                <adec:decorative xmlns:adec="http://schemas.microsoft.com/office/drawing/2017/decorative" val="1"/>
              </a:ext>
            </a:extLst>
          </p:cNvPr>
          <p:cNvGrpSpPr/>
          <p:nvPr/>
        </p:nvGrpSpPr>
        <p:grpSpPr>
          <a:xfrm>
            <a:off x="1928737" y="3265925"/>
            <a:ext cx="9910653" cy="567239"/>
            <a:chOff x="1589088" y="2653271"/>
            <a:chExt cx="9910653" cy="567238"/>
          </a:xfrm>
        </p:grpSpPr>
        <p:sp>
          <p:nvSpPr>
            <p:cNvPr id="70" name="TextBox 69">
              <a:extLst>
                <a:ext uri="{FF2B5EF4-FFF2-40B4-BE49-F238E27FC236}">
                  <a16:creationId xmlns:a16="http://schemas.microsoft.com/office/drawing/2014/main" id="{C695AD50-B202-CACC-83CF-CBF5501DF01A}"/>
                </a:ext>
              </a:extLst>
            </p:cNvPr>
            <p:cNvSpPr txBox="1">
              <a:spLocks/>
            </p:cNvSpPr>
            <p:nvPr/>
          </p:nvSpPr>
          <p:spPr>
            <a:xfrm>
              <a:off x="3127787" y="2746248"/>
              <a:ext cx="1714176" cy="43088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8/3</a:t>
              </a:r>
            </a:p>
          </p:txBody>
        </p:sp>
        <p:sp>
          <p:nvSpPr>
            <p:cNvPr id="71" name="TextBox 70">
              <a:extLst>
                <a:ext uri="{FF2B5EF4-FFF2-40B4-BE49-F238E27FC236}">
                  <a16:creationId xmlns:a16="http://schemas.microsoft.com/office/drawing/2014/main" id="{A2A15B75-D4A9-4F27-F9F7-CD142481D0D8}"/>
                </a:ext>
              </a:extLst>
            </p:cNvPr>
            <p:cNvSpPr txBox="1"/>
            <p:nvPr/>
          </p:nvSpPr>
          <p:spPr>
            <a:xfrm>
              <a:off x="5388841" y="2801041"/>
              <a:ext cx="6110900" cy="24622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Recommended Date for Zero Errors</a:t>
              </a:r>
            </a:p>
          </p:txBody>
        </p:sp>
        <p:cxnSp>
          <p:nvCxnSpPr>
            <p:cNvPr id="72" name="Straight Connector 71">
              <a:extLst>
                <a:ext uri="{FF2B5EF4-FFF2-40B4-BE49-F238E27FC236}">
                  <a16:creationId xmlns:a16="http://schemas.microsoft.com/office/drawing/2014/main" id="{818C75D1-53F1-543D-EEF7-EA0261E1E1CE}"/>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Freeform 1144">
              <a:extLst>
                <a:ext uri="{FF2B5EF4-FFF2-40B4-BE49-F238E27FC236}">
                  <a16:creationId xmlns:a16="http://schemas.microsoft.com/office/drawing/2014/main" id="{69FF1EC8-69F4-4400-4F0F-D7B7937CA4F9}"/>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4" name="Freeform 1157">
              <a:extLst>
                <a:ext uri="{FF2B5EF4-FFF2-40B4-BE49-F238E27FC236}">
                  <a16:creationId xmlns:a16="http://schemas.microsoft.com/office/drawing/2014/main" id="{350CC9CA-9FA0-8CAC-8CB1-0820858647BC}"/>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5" name="Freeform 1158">
              <a:extLst>
                <a:ext uri="{FF2B5EF4-FFF2-40B4-BE49-F238E27FC236}">
                  <a16:creationId xmlns:a16="http://schemas.microsoft.com/office/drawing/2014/main" id="{624266F4-E2AD-C210-ED11-588C013891B5}"/>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6" name="Oval 1161">
              <a:extLst>
                <a:ext uri="{FF2B5EF4-FFF2-40B4-BE49-F238E27FC236}">
                  <a16:creationId xmlns:a16="http://schemas.microsoft.com/office/drawing/2014/main" id="{0D3B6500-BE1A-72C3-8CD5-F4AE9F9406F8}"/>
                </a:ext>
              </a:extLst>
            </p:cNvPr>
            <p:cNvSpPr>
              <a:spLocks noChangeArrowheads="1"/>
            </p:cNvSpPr>
            <p:nvPr/>
          </p:nvSpPr>
          <p:spPr bwMode="auto">
            <a:xfrm>
              <a:off x="2781035" y="2653271"/>
              <a:ext cx="547379" cy="56723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1" normalizeH="0" baseline="0" noProof="0">
                  <a:ln>
                    <a:noFill/>
                  </a:ln>
                  <a:solidFill>
                    <a:srgbClr val="FCFCFC"/>
                  </a:solidFill>
                  <a:effectLst/>
                  <a:uLnTx/>
                  <a:uFillTx/>
                  <a:latin typeface="Poppins" panose="02000000000000000000" pitchFamily="2" charset="0"/>
                  <a:ea typeface="+mn-ea"/>
                  <a:cs typeface="Poppins" panose="02000000000000000000" pitchFamily="2" charset="0"/>
                </a:rPr>
                <a:t>0</a:t>
              </a:r>
            </a:p>
          </p:txBody>
        </p:sp>
      </p:grpSp>
      <p:sp>
        <p:nvSpPr>
          <p:cNvPr id="26" name="Title 25">
            <a:extLst>
              <a:ext uri="{FF2B5EF4-FFF2-40B4-BE49-F238E27FC236}">
                <a16:creationId xmlns:a16="http://schemas.microsoft.com/office/drawing/2014/main" id="{EAD7C000-459B-9538-FE92-9A95E78B7BB9}"/>
              </a:ext>
            </a:extLst>
          </p:cNvPr>
          <p:cNvSpPr>
            <a:spLocks noGrp="1"/>
          </p:cNvSpPr>
          <p:nvPr>
            <p:ph type="title" idx="4294967295"/>
          </p:nvPr>
        </p:nvSpPr>
        <p:spPr>
          <a:xfrm>
            <a:off x="1055578" y="330792"/>
            <a:ext cx="8982501" cy="432000"/>
          </a:xfrm>
        </p:spPr>
        <p:txBody>
          <a:bodyPr/>
          <a:lstStyle/>
          <a:p>
            <a:r>
              <a:rPr lang="en-US">
                <a:solidFill>
                  <a:schemeClr val="tx1"/>
                </a:solidFill>
              </a:rPr>
              <a:t>Suggested Milestones - </a:t>
            </a:r>
            <a:r>
              <a:rPr lang="en-US" b="1" spc="-31">
                <a:solidFill>
                  <a:schemeClr val="tx1"/>
                </a:solidFill>
                <a:cs typeface="Poppins" panose="02000000000000000000" pitchFamily="2" charset="0"/>
              </a:rPr>
              <a:t>EOY 2 - 2025-2026 </a:t>
            </a:r>
            <a:endParaRPr lang="en-US"/>
          </a:p>
        </p:txBody>
      </p:sp>
      <p:grpSp>
        <p:nvGrpSpPr>
          <p:cNvPr id="4" name="Group 3" descr="Clock icon with Nov 21, 2025 zero error reminder">
            <a:extLst>
              <a:ext uri="{FF2B5EF4-FFF2-40B4-BE49-F238E27FC236}">
                <a16:creationId xmlns:a16="http://schemas.microsoft.com/office/drawing/2014/main" id="{77E30347-0C79-1013-90EA-74E42E2FCED4}"/>
              </a:ext>
            </a:extLst>
          </p:cNvPr>
          <p:cNvGrpSpPr/>
          <p:nvPr/>
        </p:nvGrpSpPr>
        <p:grpSpPr>
          <a:xfrm>
            <a:off x="-59819" y="2089071"/>
            <a:ext cx="1965627" cy="2903935"/>
            <a:chOff x="212065" y="1810087"/>
            <a:chExt cx="1965627" cy="2903935"/>
          </a:xfrm>
        </p:grpSpPr>
        <p:grpSp>
          <p:nvGrpSpPr>
            <p:cNvPr id="44" name="Group 43" descr="Hand icon for CDD errors milestone reminder">
              <a:extLst>
                <a:ext uri="{FF2B5EF4-FFF2-40B4-BE49-F238E27FC236}">
                  <a16:creationId xmlns:a16="http://schemas.microsoft.com/office/drawing/2014/main" id="{0E516461-B8D2-1DDF-FF7A-B86896B4D7A3}"/>
                </a:ext>
              </a:extLst>
            </p:cNvPr>
            <p:cNvGrpSpPr/>
            <p:nvPr/>
          </p:nvGrpSpPr>
          <p:grpSpPr>
            <a:xfrm>
              <a:off x="336476" y="3553334"/>
              <a:ext cx="1663960" cy="1160688"/>
              <a:chOff x="398110" y="3871648"/>
              <a:chExt cx="1973143" cy="1321422"/>
            </a:xfrm>
          </p:grpSpPr>
          <p:sp>
            <p:nvSpPr>
              <p:cNvPr id="53" name="TextBox 52">
                <a:extLst>
                  <a:ext uri="{FF2B5EF4-FFF2-40B4-BE49-F238E27FC236}">
                    <a16:creationId xmlns:a16="http://schemas.microsoft.com/office/drawing/2014/main" id="{DBCF8125-8E3E-5202-A44E-5E3A0BB8529C}"/>
                  </a:ext>
                </a:extLst>
              </p:cNvPr>
              <p:cNvSpPr txBox="1"/>
              <p:nvPr/>
            </p:nvSpPr>
            <p:spPr>
              <a:xfrm>
                <a:off x="398110" y="4246995"/>
                <a:ext cx="1953675" cy="9460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F0"/>
                    </a:solidFill>
                    <a:effectLst/>
                    <a:uLnTx/>
                    <a:uFillTx/>
                    <a:latin typeface="Tahoma"/>
                    <a:ea typeface="+mn-ea"/>
                    <a:cs typeface="+mn-cs"/>
                  </a:rPr>
                  <a:t>Recommended date for zero errors</a:t>
                </a:r>
              </a:p>
            </p:txBody>
          </p:sp>
          <p:sp>
            <p:nvSpPr>
              <p:cNvPr id="54" name="TextBox 53">
                <a:extLst>
                  <a:ext uri="{FF2B5EF4-FFF2-40B4-BE49-F238E27FC236}">
                    <a16:creationId xmlns:a16="http://schemas.microsoft.com/office/drawing/2014/main" id="{FBB3418D-86CA-97CB-442D-AD96D50E2FB8}"/>
                  </a:ext>
                </a:extLst>
              </p:cNvPr>
              <p:cNvSpPr txBox="1"/>
              <p:nvPr/>
            </p:nvSpPr>
            <p:spPr>
              <a:xfrm>
                <a:off x="417577" y="3871648"/>
                <a:ext cx="1953676" cy="385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735D"/>
                    </a:solidFill>
                    <a:effectLst/>
                    <a:uLnTx/>
                    <a:uFillTx/>
                    <a:latin typeface="Tahoma"/>
                    <a:ea typeface="+mn-ea"/>
                    <a:cs typeface="+mn-cs"/>
                  </a:rPr>
                  <a:t>Aug 3, 2026</a:t>
                </a:r>
              </a:p>
            </p:txBody>
          </p:sp>
        </p:grpSp>
        <p:pic>
          <p:nvPicPr>
            <p:cNvPr id="50" name="Graphic 49" descr="Alarm clock with solid fill">
              <a:extLst>
                <a:ext uri="{FF2B5EF4-FFF2-40B4-BE49-F238E27FC236}">
                  <a16:creationId xmlns:a16="http://schemas.microsoft.com/office/drawing/2014/main" id="{077EE089-D3DE-D0DB-7C94-B939D12E7E4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12065" y="1810087"/>
              <a:ext cx="1965627" cy="1965627"/>
            </a:xfrm>
            <a:prstGeom prst="rect">
              <a:avLst/>
            </a:prstGeom>
          </p:spPr>
        </p:pic>
      </p:grpSp>
      <p:sp>
        <p:nvSpPr>
          <p:cNvPr id="21" name="Slide Number Placeholder 20">
            <a:extLst>
              <a:ext uri="{FF2B5EF4-FFF2-40B4-BE49-F238E27FC236}">
                <a16:creationId xmlns:a16="http://schemas.microsoft.com/office/drawing/2014/main" id="{B4BB5C5B-1AB4-2C30-CDEB-3AE9C09B141D}"/>
              </a:ext>
            </a:extLst>
          </p:cNvPr>
          <p:cNvSpPr>
            <a:spLocks noGrp="1"/>
          </p:cNvSpPr>
          <p:nvPr>
            <p:ph type="sldNum" sz="quarter" idx="11"/>
          </p:nvPr>
        </p:nvSpPr>
        <p:spPr/>
        <p:txBody>
          <a:bodyPr/>
          <a:lstStyle/>
          <a:p>
            <a:fld id="{4B73C415-D670-4716-A5EC-CC4D52CA2BAC}" type="slidenum">
              <a:rPr lang="en-US" noProof="0" smtClean="0"/>
              <a:pPr/>
              <a:t>69</a:t>
            </a:fld>
            <a:endParaRPr lang="en-US" noProof="0"/>
          </a:p>
        </p:txBody>
      </p:sp>
    </p:spTree>
    <p:extLst>
      <p:ext uri="{BB962C8B-B14F-4D97-AF65-F5344CB8AC3E}">
        <p14:creationId xmlns:p14="http://schemas.microsoft.com/office/powerpoint/2010/main" val="162357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727117-C5A5-425C-A8D0-B7EC3951DD70}"/>
              </a:ext>
            </a:extLst>
          </p:cNvPr>
          <p:cNvSpPr txBox="1"/>
          <p:nvPr/>
        </p:nvSpPr>
        <p:spPr>
          <a:xfrm>
            <a:off x="429638" y="5110192"/>
            <a:ext cx="4866262" cy="830997"/>
          </a:xfrm>
          <a:prstGeom prst="rect">
            <a:avLst/>
          </a:prstGeom>
          <a:solidFill>
            <a:schemeClr val="bg1">
              <a:alpha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The End of Year reporting period is  July 1, 2025– June 30, 2026</a:t>
            </a:r>
          </a:p>
        </p:txBody>
      </p:sp>
      <p:graphicFrame>
        <p:nvGraphicFramePr>
          <p:cNvPr id="10" name="Content Placeholder 3" descr="Graphic of three cubes inside of an arrow illustrating process.">
            <a:extLst>
              <a:ext uri="{FF2B5EF4-FFF2-40B4-BE49-F238E27FC236}">
                <a16:creationId xmlns:a16="http://schemas.microsoft.com/office/drawing/2014/main" id="{67D519F0-0CD2-4BCD-B89E-6BB82737A94F}"/>
              </a:ext>
            </a:extLst>
          </p:cNvPr>
          <p:cNvGraphicFramePr>
            <a:graphicFrameLocks/>
          </p:cNvGraphicFramePr>
          <p:nvPr>
            <p:extLst>
              <p:ext uri="{D42A27DB-BD31-4B8C-83A1-F6EECF244321}">
                <p14:modId xmlns:p14="http://schemas.microsoft.com/office/powerpoint/2010/main" val="2520395560"/>
              </p:ext>
            </p:extLst>
          </p:nvPr>
        </p:nvGraphicFramePr>
        <p:xfrm>
          <a:off x="301255" y="1747808"/>
          <a:ext cx="8690345" cy="3105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1">
            <a:extLst>
              <a:ext uri="{FF2B5EF4-FFF2-40B4-BE49-F238E27FC236}">
                <a16:creationId xmlns:a16="http://schemas.microsoft.com/office/drawing/2014/main" id="{7D00E177-EB66-5901-D302-99C284CA7C80}"/>
              </a:ext>
            </a:extLst>
          </p:cNvPr>
          <p:cNvSpPr>
            <a:spLocks noGrp="1"/>
          </p:cNvSpPr>
          <p:nvPr>
            <p:ph type="ftr" sz="quarter" idx="10"/>
          </p:nvPr>
        </p:nvSpPr>
        <p:spPr>
          <a:xfrm>
            <a:off x="429638" y="639560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14" name="Title 13">
            <a:extLst>
              <a:ext uri="{FF2B5EF4-FFF2-40B4-BE49-F238E27FC236}">
                <a16:creationId xmlns:a16="http://schemas.microsoft.com/office/drawing/2014/main" id="{CFF2FC80-593A-4A7B-BBB1-38EDC5AC8F6A}"/>
              </a:ext>
            </a:extLst>
          </p:cNvPr>
          <p:cNvSpPr>
            <a:spLocks noGrp="1"/>
          </p:cNvSpPr>
          <p:nvPr>
            <p:ph type="title" idx="4294967295"/>
          </p:nvPr>
        </p:nvSpPr>
        <p:spPr>
          <a:xfrm>
            <a:off x="0" y="476250"/>
            <a:ext cx="3941763" cy="708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base" latinLnBrk="0" hangingPunct="1">
              <a:lnSpc>
                <a:spcPct val="100000"/>
              </a:lnSpc>
              <a:spcBef>
                <a:spcPts val="1200"/>
              </a:spcBef>
              <a:spcAft>
                <a:spcPts val="1200"/>
              </a:spcAft>
              <a:buClrTx/>
              <a:buSzTx/>
              <a:buFontTx/>
              <a:buNone/>
              <a:tabLst/>
              <a:defRPr/>
            </a:pPr>
            <a:r>
              <a:rPr kumimoji="0" lang="en-US" sz="4000" b="1" i="0" u="none" strike="noStrike" kern="0" cap="none" spc="0" normalizeH="0" baseline="0" noProof="0">
                <a:ln>
                  <a:noFill/>
                </a:ln>
                <a:solidFill>
                  <a:srgbClr val="000000"/>
                </a:solidFill>
                <a:effectLst>
                  <a:glow>
                    <a:srgbClr val="000000"/>
                  </a:glow>
                  <a:outerShdw sx="0" sy="0">
                    <a:srgbClr val="000000"/>
                  </a:outerShdw>
                  <a:reflection stA="0" endPos="0" fadeDir="0" sx="0" sy="0"/>
                </a:effectLst>
                <a:uLnTx/>
                <a:uFillTx/>
                <a:latin typeface="Arial Black" panose="020B0A04020102020204" pitchFamily="34" charset="0"/>
                <a:ea typeface="Times New Roman" panose="02020603050405020304" pitchFamily="18" charset="0"/>
                <a:cs typeface="Times New Roman" panose="02020603050405020304" pitchFamily="18" charset="0"/>
              </a:rPr>
              <a:t>Key Dates</a:t>
            </a:r>
          </a:p>
        </p:txBody>
      </p:sp>
      <p:sp>
        <p:nvSpPr>
          <p:cNvPr id="2" name="Slide Number Placeholder 1">
            <a:extLst>
              <a:ext uri="{FF2B5EF4-FFF2-40B4-BE49-F238E27FC236}">
                <a16:creationId xmlns:a16="http://schemas.microsoft.com/office/drawing/2014/main" id="{081F4304-5D02-7775-F4C4-A75D75917EC6}"/>
              </a:ext>
            </a:extLst>
          </p:cNvPr>
          <p:cNvSpPr>
            <a:spLocks noGrp="1"/>
          </p:cNvSpPr>
          <p:nvPr>
            <p:ph type="sldNum" sz="quarter" idx="11"/>
          </p:nvPr>
        </p:nvSpPr>
        <p:spPr/>
        <p:txBody>
          <a:bodyPr/>
          <a:lstStyle/>
          <a:p>
            <a:fld id="{4B73C415-D670-4716-A5EC-CC4D52CA2BAC}" type="slidenum">
              <a:rPr lang="en-US" noProof="0" smtClean="0"/>
              <a:pPr/>
              <a:t>7</a:t>
            </a:fld>
            <a:endParaRPr lang="en-US" noProof="0"/>
          </a:p>
        </p:txBody>
      </p:sp>
    </p:spTree>
    <p:extLst>
      <p:ext uri="{BB962C8B-B14F-4D97-AF65-F5344CB8AC3E}">
        <p14:creationId xmlns:p14="http://schemas.microsoft.com/office/powerpoint/2010/main" val="37770191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19510" y="262111"/>
            <a:ext cx="11340000" cy="432000"/>
          </a:xfrm>
        </p:spPr>
        <p:txBody>
          <a:bodyPr/>
          <a:lstStyle/>
          <a:p>
            <a:r>
              <a:rPr lang="en-US"/>
              <a:t>Resources</a:t>
            </a: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 name="Group 3">
            <a:extLst>
              <a:ext uri="{FF2B5EF4-FFF2-40B4-BE49-F238E27FC236}">
                <a16:creationId xmlns:a16="http://schemas.microsoft.com/office/drawing/2014/main" id="{A587C32F-66B5-944B-85D4-47A2E82FAC92}"/>
              </a:ext>
              <a:ext uri="{C183D7F6-B498-43B3-948B-1728B52AA6E4}">
                <adec:decorative xmlns:adec="http://schemas.microsoft.com/office/drawing/2017/decorative" val="1"/>
              </a:ext>
            </a:extLst>
          </p:cNvPr>
          <p:cNvGrpSpPr/>
          <p:nvPr/>
        </p:nvGrpSpPr>
        <p:grpSpPr>
          <a:xfrm>
            <a:off x="5320989" y="1960146"/>
            <a:ext cx="6438521" cy="3231969"/>
            <a:chOff x="5231928" y="1672389"/>
            <a:chExt cx="6438521" cy="3231969"/>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3280065"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4"/>
                </a:rPr>
                <a:t>https://csis.fcmat.org/csis-training/</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30383" y="2392154"/>
              <a:ext cx="494006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6"/>
                </a:rPr>
                <a:t>https://www.youtube.com/c/CSISCALPADSTrainingChannel</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Arial" charset="0"/>
                  <a:hlinkClick r:id="rId8"/>
                </a:rPr>
                <a:t>https://documentation.calpads.org/Support/References</a:t>
              </a:r>
              <a:endParaRPr kumimoji="0" lang="en-US" sz="14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9"/>
                </a:rPr>
                <a:t>https://www.cde.ca.gov/ds/sp/cl/systemdocs.asp</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7" name="Picture 6" descr="A close up of a logo&#10;&#10;Description automatically generated">
              <a:extLst>
                <a:ext uri="{FF2B5EF4-FFF2-40B4-BE49-F238E27FC236}">
                  <a16:creationId xmlns:a16="http://schemas.microsoft.com/office/drawing/2014/main" id="{031C0AB6-FC12-4F72-9B80-9CE2448D68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4B166D5-F62E-4EAF-97AA-3468FE9A63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2"/>
                </a:rPr>
                <a:t>https://csis.fcmat.org/resources</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543908" y="1521378"/>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Tahoma"/>
                <a:ea typeface="+mn-ea"/>
                <a:cs typeface="+mn-cs"/>
              </a:rPr>
              <a:t>Here are some important resources related to EOY reporting.</a:t>
            </a:r>
          </a:p>
        </p:txBody>
      </p:sp>
      <p:sp>
        <p:nvSpPr>
          <p:cNvPr id="5" name="Footer Placeholder 2">
            <a:extLst>
              <a:ext uri="{FF2B5EF4-FFF2-40B4-BE49-F238E27FC236}">
                <a16:creationId xmlns:a16="http://schemas.microsoft.com/office/drawing/2014/main" id="{6A0881E2-A9CF-C825-FDF4-E68225F19B5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pic>
        <p:nvPicPr>
          <p:cNvPr id="8" name="Picture 7">
            <a:extLst>
              <a:ext uri="{FF2B5EF4-FFF2-40B4-BE49-F238E27FC236}">
                <a16:creationId xmlns:a16="http://schemas.microsoft.com/office/drawing/2014/main" id="{75159829-9A97-F73A-903B-459CF7A49A97}"/>
              </a:ext>
            </a:extLst>
          </p:cNvPr>
          <p:cNvPicPr>
            <a:picLocks noChangeAspect="1"/>
          </p:cNvPicPr>
          <p:nvPr/>
        </p:nvPicPr>
        <p:blipFill>
          <a:blip r:embed="rId13"/>
          <a:stretch>
            <a:fillRect/>
          </a:stretch>
        </p:blipFill>
        <p:spPr>
          <a:xfrm>
            <a:off x="5423339" y="1913901"/>
            <a:ext cx="1396105" cy="469433"/>
          </a:xfrm>
          <a:prstGeom prst="rect">
            <a:avLst/>
          </a:prstGeom>
        </p:spPr>
      </p:pic>
      <p:sp>
        <p:nvSpPr>
          <p:cNvPr id="3" name="Slide Number Placeholder 2">
            <a:extLst>
              <a:ext uri="{FF2B5EF4-FFF2-40B4-BE49-F238E27FC236}">
                <a16:creationId xmlns:a16="http://schemas.microsoft.com/office/drawing/2014/main" id="{EA57E9B6-5B6C-3692-AFE1-294A17670B9B}"/>
              </a:ext>
            </a:extLst>
          </p:cNvPr>
          <p:cNvSpPr>
            <a:spLocks noGrp="1"/>
          </p:cNvSpPr>
          <p:nvPr>
            <p:ph type="sldNum" sz="quarter" idx="11"/>
          </p:nvPr>
        </p:nvSpPr>
        <p:spPr/>
        <p:txBody>
          <a:bodyPr/>
          <a:lstStyle/>
          <a:p>
            <a:fld id="{4B73C415-D670-4716-A5EC-CC4D52CA2BAC}" type="slidenum">
              <a:rPr lang="en-US" noProof="0" smtClean="0"/>
              <a:pPr/>
              <a:t>70</a:t>
            </a:fld>
            <a:endParaRPr lang="en-US" noProof="0"/>
          </a:p>
        </p:txBody>
      </p:sp>
    </p:spTree>
    <p:extLst>
      <p:ext uri="{BB962C8B-B14F-4D97-AF65-F5344CB8AC3E}">
        <p14:creationId xmlns:p14="http://schemas.microsoft.com/office/powerpoint/2010/main" val="1992823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You can get help through these channels.</a:t>
            </a:r>
          </a:p>
        </p:txBody>
      </p:sp>
      <p:pic>
        <p:nvPicPr>
          <p:cNvPr id="25" name="Picture Placeholder 24" descr="Screen shot of life preserver">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a:t>916-325-9210</a:t>
            </a:r>
            <a:endParaRPr lang="en-US" sz="160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a:t>Listserv</a:t>
            </a:r>
            <a:endParaRPr lang="en-US">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a:hlinkClick r:id="rId4"/>
              </a:rPr>
              <a:t>https://csis.fcmat.org/ListServ</a:t>
            </a:r>
            <a:endParaRPr lang="en-US" sz="1600"/>
          </a:p>
          <a:p>
            <a:pPr algn="l"/>
            <a:r>
              <a:rPr lang="en-US" sz="1600">
                <a:hlinkClick r:id="rId5"/>
              </a:rPr>
              <a:t>https://www.cde.ca.gov/ds/sp/cl/listservs.asp</a:t>
            </a:r>
            <a:endParaRPr lang="en-US" sz="1600"/>
          </a:p>
          <a:p>
            <a:pPr algn="l"/>
            <a:endParaRPr lang="en-US" sz="160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a:t>Web</a:t>
            </a:r>
            <a:r>
              <a:rPr lang="en-US">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a:hlinkClick r:id="rId6"/>
              </a:rPr>
              <a:t>http://www2.cde.ca.gov/calpadshelp/default.aspx</a:t>
            </a:r>
            <a:endParaRPr lang="en-US" sz="1600"/>
          </a:p>
          <a:p>
            <a:pPr lvl="0" algn="l"/>
            <a:endParaRPr lang="en-US" sz="160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a:hlinkClick r:id="rId7"/>
              </a:rPr>
              <a:t>calpads-support@cde.ca.gov</a:t>
            </a:r>
            <a:endParaRPr lang="en-US" sz="1600"/>
          </a:p>
          <a:p>
            <a:pPr algn="l"/>
            <a:endParaRPr lang="en-US" sz="160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descr="Icon of computer monitor">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A5FD141-5EDF-DC1C-041A-A1A7C248212C}"/>
              </a:ext>
            </a:extLst>
          </p:cNvPr>
          <p:cNvSpPr>
            <a:spLocks noGrp="1"/>
          </p:cNvSpPr>
          <p:nvPr>
            <p:ph type="sldNum" sz="quarter" idx="11"/>
          </p:nvPr>
        </p:nvSpPr>
        <p:spPr/>
        <p:txBody>
          <a:bodyPr/>
          <a:lstStyle/>
          <a:p>
            <a:fld id="{4B73C415-D670-4716-A5EC-CC4D52CA2BAC}" type="slidenum">
              <a:rPr lang="en-US" noProof="0" smtClean="0"/>
              <a:pPr/>
              <a:t>71</a:t>
            </a:fld>
            <a:endParaRPr lang="en-US" noProof="0"/>
          </a:p>
        </p:txBody>
      </p:sp>
    </p:spTree>
    <p:extLst>
      <p:ext uri="{BB962C8B-B14F-4D97-AF65-F5344CB8AC3E}">
        <p14:creationId xmlns:p14="http://schemas.microsoft.com/office/powerpoint/2010/main" val="366903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65991" y="1838181"/>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a:xfrm>
            <a:off x="432000" y="271616"/>
            <a:ext cx="11340000" cy="432000"/>
          </a:xfrm>
        </p:spPr>
        <p:txBody>
          <a:bodyPr/>
          <a:lstStyle/>
          <a:p>
            <a:r>
              <a:rPr lang="en-US"/>
              <a:t>Feedback</a:t>
            </a: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2"/>
          </p:nvPr>
        </p:nvSpPr>
        <p:spPr>
          <a:xfrm>
            <a:off x="1815984" y="1853522"/>
            <a:ext cx="3541655" cy="2224950"/>
          </a:xfrm>
          <a:solidFill>
            <a:srgbClr val="EDECED"/>
          </a:solidFill>
        </p:spPr>
        <p:txBody>
          <a:bodyPr/>
          <a:lstStyle/>
          <a:p>
            <a:r>
              <a:rPr lang="en-US" b="1">
                <a:solidFill>
                  <a:schemeClr val="tx1">
                    <a:lumMod val="75000"/>
                    <a:lumOff val="25000"/>
                  </a:schemeClr>
                </a:solidFill>
              </a:rPr>
              <a:t>        </a:t>
            </a:r>
          </a:p>
          <a:p>
            <a:endParaRPr lang="en-US" b="1">
              <a:solidFill>
                <a:schemeClr val="tx1">
                  <a:lumMod val="75000"/>
                  <a:lumOff val="25000"/>
                </a:schemeClr>
              </a:solidFill>
            </a:endParaRPr>
          </a:p>
          <a:p>
            <a:r>
              <a:rPr lang="en-US" b="1">
                <a:solidFill>
                  <a:schemeClr val="tx1">
                    <a:lumMod val="75000"/>
                    <a:lumOff val="25000"/>
                  </a:schemeClr>
                </a:solidFill>
              </a:rPr>
              <a:t>            I have a question…</a:t>
            </a:r>
            <a:endParaRPr lang="en-US" i="1">
              <a:latin typeface="Calibri" pitchFamily="34" charset="0"/>
            </a:endParaRPr>
          </a:p>
          <a:p>
            <a:endParaRPr lang="en-US">
              <a:solidFill>
                <a:schemeClr val="tx1">
                  <a:lumMod val="75000"/>
                  <a:lumOff val="25000"/>
                </a:schemeClr>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4"/>
          </p:nvPr>
        </p:nvSpPr>
        <p:spPr>
          <a:xfrm>
            <a:off x="6577606" y="301188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gr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grpSp>
      <p:sp>
        <p:nvSpPr>
          <p:cNvPr id="6" name="Footer Placeholder 2">
            <a:extLst>
              <a:ext uri="{FF2B5EF4-FFF2-40B4-BE49-F238E27FC236}">
                <a16:creationId xmlns:a16="http://schemas.microsoft.com/office/drawing/2014/main" id="{03224696-F3D4-24FC-9E51-8140B4132E9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3" name="Slide Number Placeholder 2">
            <a:extLst>
              <a:ext uri="{FF2B5EF4-FFF2-40B4-BE49-F238E27FC236}">
                <a16:creationId xmlns:a16="http://schemas.microsoft.com/office/drawing/2014/main" id="{56A5EDFC-0E9A-4A6D-9A7B-D90B9736AFFE}"/>
              </a:ext>
            </a:extLst>
          </p:cNvPr>
          <p:cNvSpPr>
            <a:spLocks noGrp="1"/>
          </p:cNvSpPr>
          <p:nvPr>
            <p:ph type="sldNum" sz="quarter" idx="11"/>
          </p:nvPr>
        </p:nvSpPr>
        <p:spPr/>
        <p:txBody>
          <a:bodyPr/>
          <a:lstStyle/>
          <a:p>
            <a:fld id="{4B73C415-D670-4716-A5EC-CC4D52CA2BAC}" type="slidenum">
              <a:rPr lang="en-US" noProof="0" smtClean="0"/>
              <a:pPr/>
              <a:t>72</a:t>
            </a:fld>
            <a:endParaRPr lang="en-US" noProof="0"/>
          </a:p>
        </p:txBody>
      </p:sp>
    </p:spTree>
    <p:extLst>
      <p:ext uri="{BB962C8B-B14F-4D97-AF65-F5344CB8AC3E}">
        <p14:creationId xmlns:p14="http://schemas.microsoft.com/office/powerpoint/2010/main" val="2811499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CE021B-165F-5242-A28F-7358B1EBF5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48" y="-1"/>
            <a:ext cx="11336785" cy="6791417"/>
          </a:xfrm>
          <a:prstGeom prst="rect">
            <a:avLst/>
          </a:prstGeo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t>CSIS Training Team</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err="1"/>
              <a:t>csistraining@fcmat.org</a:t>
            </a:r>
            <a:endParaRPr lang="en-US"/>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82150"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82150"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hlinkClick r:id="rId8">
                  <a:extLst>
                    <a:ext uri="{A12FA001-AC4F-418D-AE19-62706E023703}">
                      <ahyp:hlinkClr xmlns:ahyp="http://schemas.microsoft.com/office/drawing/2018/hyperlinkcolor" val="tx"/>
                    </a:ext>
                  </a:extLst>
                </a:hlinkClick>
              </a:rPr>
              <a:t>https://csis.fcmat.org/</a:t>
            </a:r>
            <a:endParaRPr lang="en-US"/>
          </a:p>
        </p:txBody>
      </p:sp>
      <p:pic>
        <p:nvPicPr>
          <p:cNvPr id="15" name="Graphic 14" descr="CALPADS icon">
            <a:extLst>
              <a:ext uri="{FF2B5EF4-FFF2-40B4-BE49-F238E27FC236}">
                <a16:creationId xmlns:a16="http://schemas.microsoft.com/office/drawing/2014/main" id="{F70BEA4E-5272-4EB3-8E71-8C131B18C4C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 calcmode="lin" valueType="num">
                                      <p:cBhvr additive="base">
                                        <p:cTn id="3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 calcmode="lin" valueType="num">
                                      <p:cBhvr additive="base">
                                        <p:cTn id="3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build="p"/>
      <p:bldP spid="18" grpId="0" build="p"/>
      <p:bldP spid="19" grpId="0" build="p"/>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14F5-3583-079E-297D-910102DBD0E3}"/>
              </a:ext>
            </a:extLst>
          </p:cNvPr>
          <p:cNvSpPr>
            <a:spLocks noGrp="1"/>
          </p:cNvSpPr>
          <p:nvPr>
            <p:ph type="title"/>
          </p:nvPr>
        </p:nvSpPr>
        <p:spPr>
          <a:xfrm>
            <a:off x="300214" y="461908"/>
            <a:ext cx="10515600" cy="1325563"/>
          </a:xfrm>
        </p:spPr>
        <p:txBody>
          <a:bodyPr/>
          <a:lstStyle/>
          <a:p>
            <a:r>
              <a:rPr lang="en-US"/>
              <a:t>Data Submission Windows for 2025-26</a:t>
            </a:r>
          </a:p>
        </p:txBody>
      </p:sp>
      <p:sp>
        <p:nvSpPr>
          <p:cNvPr id="3" name="Footer Placeholder 2">
            <a:extLst>
              <a:ext uri="{FF2B5EF4-FFF2-40B4-BE49-F238E27FC236}">
                <a16:creationId xmlns:a16="http://schemas.microsoft.com/office/drawing/2014/main" id="{3AEC8029-B512-69E3-20EE-1C4EEDF4161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2 Reporting and Certification v1.0 April 27, 2026</a:t>
            </a:r>
          </a:p>
        </p:txBody>
      </p:sp>
      <p:sp>
        <p:nvSpPr>
          <p:cNvPr id="33" name="Text Placeholder 5">
            <a:extLst>
              <a:ext uri="{FF2B5EF4-FFF2-40B4-BE49-F238E27FC236}">
                <a16:creationId xmlns:a16="http://schemas.microsoft.com/office/drawing/2014/main" id="{79B207CB-D244-D84D-7C6C-462E42F0D9A6}"/>
              </a:ext>
            </a:extLst>
          </p:cNvPr>
          <p:cNvSpPr txBox="1">
            <a:spLocks/>
          </p:cNvSpPr>
          <p:nvPr/>
        </p:nvSpPr>
        <p:spPr>
          <a:xfrm>
            <a:off x="422592" y="3436633"/>
            <a:ext cx="415608" cy="201776"/>
          </a:xfrm>
          <a:prstGeom prst="rect">
            <a:avLst/>
          </a:prstGeom>
        </p:spPr>
        <p:txBody>
          <a:bodyPr vert="horz" lIns="91440" tIns="45720" rIns="91440" bIns="45720" rtlCol="0" anchor="ct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Arial Black"/>
                <a:ea typeface="+mn-ea"/>
                <a:cs typeface="+mn-cs"/>
              </a:rPr>
              <a:t>Oct</a:t>
            </a:r>
          </a:p>
        </p:txBody>
      </p:sp>
      <p:sp>
        <p:nvSpPr>
          <p:cNvPr id="34" name="Text Placeholder 7">
            <a:extLst>
              <a:ext uri="{FF2B5EF4-FFF2-40B4-BE49-F238E27FC236}">
                <a16:creationId xmlns:a16="http://schemas.microsoft.com/office/drawing/2014/main" id="{8B42F629-F3A2-2776-A1DC-8616B1D09AF2}"/>
              </a:ext>
            </a:extLst>
          </p:cNvPr>
          <p:cNvSpPr txBox="1">
            <a:spLocks/>
          </p:cNvSpPr>
          <p:nvPr/>
        </p:nvSpPr>
        <p:spPr>
          <a:xfrm>
            <a:off x="1358557" y="3305474"/>
            <a:ext cx="407314"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Nov</a:t>
            </a:r>
          </a:p>
        </p:txBody>
      </p:sp>
      <p:sp>
        <p:nvSpPr>
          <p:cNvPr id="35" name="Text Placeholder 10">
            <a:extLst>
              <a:ext uri="{FF2B5EF4-FFF2-40B4-BE49-F238E27FC236}">
                <a16:creationId xmlns:a16="http://schemas.microsoft.com/office/drawing/2014/main" id="{785424A4-674F-3C34-B79F-38CA5D0A9CA4}"/>
              </a:ext>
            </a:extLst>
          </p:cNvPr>
          <p:cNvSpPr txBox="1">
            <a:spLocks/>
          </p:cNvSpPr>
          <p:nvPr/>
        </p:nvSpPr>
        <p:spPr>
          <a:xfrm>
            <a:off x="2321135" y="3308710"/>
            <a:ext cx="40708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Dec</a:t>
            </a:r>
          </a:p>
        </p:txBody>
      </p:sp>
      <p:sp>
        <p:nvSpPr>
          <p:cNvPr id="36" name="Text Placeholder 12">
            <a:extLst>
              <a:ext uri="{FF2B5EF4-FFF2-40B4-BE49-F238E27FC236}">
                <a16:creationId xmlns:a16="http://schemas.microsoft.com/office/drawing/2014/main" id="{BF78EA3C-E929-AFA4-E9C8-EA03940F2F21}"/>
              </a:ext>
            </a:extLst>
          </p:cNvPr>
          <p:cNvSpPr txBox="1">
            <a:spLocks/>
          </p:cNvSpPr>
          <p:nvPr/>
        </p:nvSpPr>
        <p:spPr>
          <a:xfrm>
            <a:off x="3249580" y="3402682"/>
            <a:ext cx="41560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lumMod val="75000"/>
                    <a:lumOff val="25000"/>
                  </a:prstClr>
                </a:solidFill>
                <a:effectLst/>
                <a:uLnTx/>
                <a:uFillTx/>
                <a:latin typeface="Tahoma"/>
                <a:ea typeface="+mn-ea"/>
                <a:cs typeface="+mn-cs"/>
              </a:rPr>
              <a:t>Jan</a:t>
            </a:r>
          </a:p>
        </p:txBody>
      </p:sp>
      <p:sp>
        <p:nvSpPr>
          <p:cNvPr id="37" name="Text Placeholder 15">
            <a:extLst>
              <a:ext uri="{FF2B5EF4-FFF2-40B4-BE49-F238E27FC236}">
                <a16:creationId xmlns:a16="http://schemas.microsoft.com/office/drawing/2014/main" id="{F8EB9830-ED26-ABF0-7127-D71B752F8781}"/>
              </a:ext>
            </a:extLst>
          </p:cNvPr>
          <p:cNvSpPr txBox="1">
            <a:spLocks/>
          </p:cNvSpPr>
          <p:nvPr/>
        </p:nvSpPr>
        <p:spPr>
          <a:xfrm>
            <a:off x="4203238" y="3320132"/>
            <a:ext cx="405516"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Feb</a:t>
            </a:r>
          </a:p>
        </p:txBody>
      </p:sp>
      <p:sp>
        <p:nvSpPr>
          <p:cNvPr id="39" name="Text Placeholder 18">
            <a:extLst>
              <a:ext uri="{FF2B5EF4-FFF2-40B4-BE49-F238E27FC236}">
                <a16:creationId xmlns:a16="http://schemas.microsoft.com/office/drawing/2014/main" id="{40A46336-FE5D-2C0A-8FCB-178D909E26C1}"/>
              </a:ext>
            </a:extLst>
          </p:cNvPr>
          <p:cNvSpPr txBox="1">
            <a:spLocks/>
          </p:cNvSpPr>
          <p:nvPr/>
        </p:nvSpPr>
        <p:spPr>
          <a:xfrm>
            <a:off x="6091981" y="3309726"/>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Apr</a:t>
            </a:r>
          </a:p>
        </p:txBody>
      </p:sp>
      <p:sp>
        <p:nvSpPr>
          <p:cNvPr id="40" name="Text Placeholder 20">
            <a:extLst>
              <a:ext uri="{FF2B5EF4-FFF2-40B4-BE49-F238E27FC236}">
                <a16:creationId xmlns:a16="http://schemas.microsoft.com/office/drawing/2014/main" id="{A216D965-1FCA-C4AC-0CBB-F460AAC09C18}"/>
              </a:ext>
            </a:extLst>
          </p:cNvPr>
          <p:cNvSpPr txBox="1">
            <a:spLocks/>
          </p:cNvSpPr>
          <p:nvPr/>
        </p:nvSpPr>
        <p:spPr>
          <a:xfrm>
            <a:off x="7028912" y="3304415"/>
            <a:ext cx="41560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May</a:t>
            </a:r>
          </a:p>
        </p:txBody>
      </p:sp>
      <p:sp>
        <p:nvSpPr>
          <p:cNvPr id="41" name="Text Placeholder 22">
            <a:extLst>
              <a:ext uri="{FF2B5EF4-FFF2-40B4-BE49-F238E27FC236}">
                <a16:creationId xmlns:a16="http://schemas.microsoft.com/office/drawing/2014/main" id="{08175D33-5B78-175D-FDB2-469E024BD5C8}"/>
              </a:ext>
            </a:extLst>
          </p:cNvPr>
          <p:cNvSpPr txBox="1">
            <a:spLocks/>
          </p:cNvSpPr>
          <p:nvPr/>
        </p:nvSpPr>
        <p:spPr>
          <a:xfrm>
            <a:off x="7985875" y="3318682"/>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Jun</a:t>
            </a:r>
          </a:p>
        </p:txBody>
      </p:sp>
      <p:sp>
        <p:nvSpPr>
          <p:cNvPr id="42" name="Text Placeholder 24">
            <a:extLst>
              <a:ext uri="{FF2B5EF4-FFF2-40B4-BE49-F238E27FC236}">
                <a16:creationId xmlns:a16="http://schemas.microsoft.com/office/drawing/2014/main" id="{FC5A5131-D534-A5A5-FC38-2AB0CDB4AA7D}"/>
              </a:ext>
            </a:extLst>
          </p:cNvPr>
          <p:cNvSpPr txBox="1">
            <a:spLocks/>
          </p:cNvSpPr>
          <p:nvPr/>
        </p:nvSpPr>
        <p:spPr>
          <a:xfrm>
            <a:off x="8917615" y="3305013"/>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Jul</a:t>
            </a:r>
          </a:p>
        </p:txBody>
      </p:sp>
      <p:sp>
        <p:nvSpPr>
          <p:cNvPr id="43" name="Text Placeholder 27">
            <a:extLst>
              <a:ext uri="{FF2B5EF4-FFF2-40B4-BE49-F238E27FC236}">
                <a16:creationId xmlns:a16="http://schemas.microsoft.com/office/drawing/2014/main" id="{6C838589-7774-5747-9DA7-AAE6803DF273}"/>
              </a:ext>
            </a:extLst>
          </p:cNvPr>
          <p:cNvSpPr txBox="1">
            <a:spLocks/>
          </p:cNvSpPr>
          <p:nvPr/>
        </p:nvSpPr>
        <p:spPr>
          <a:xfrm>
            <a:off x="9849355" y="3301930"/>
            <a:ext cx="41078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Aug</a:t>
            </a:r>
          </a:p>
        </p:txBody>
      </p:sp>
      <p:sp>
        <p:nvSpPr>
          <p:cNvPr id="44" name="Text Placeholder 28">
            <a:extLst>
              <a:ext uri="{FF2B5EF4-FFF2-40B4-BE49-F238E27FC236}">
                <a16:creationId xmlns:a16="http://schemas.microsoft.com/office/drawing/2014/main" id="{3143DADA-39F7-BEF5-B6D5-EA8AFF00DA86}"/>
              </a:ext>
            </a:extLst>
          </p:cNvPr>
          <p:cNvSpPr txBox="1">
            <a:spLocks/>
          </p:cNvSpPr>
          <p:nvPr/>
        </p:nvSpPr>
        <p:spPr>
          <a:xfrm>
            <a:off x="10801067" y="3303424"/>
            <a:ext cx="41078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Sep</a:t>
            </a:r>
          </a:p>
        </p:txBody>
      </p:sp>
      <p:sp>
        <p:nvSpPr>
          <p:cNvPr id="45" name="Text Placeholder 30">
            <a:extLst>
              <a:ext uri="{FF2B5EF4-FFF2-40B4-BE49-F238E27FC236}">
                <a16:creationId xmlns:a16="http://schemas.microsoft.com/office/drawing/2014/main" id="{CD626A96-C0E9-9997-6E9D-B33751E8F4DC}"/>
              </a:ext>
            </a:extLst>
          </p:cNvPr>
          <p:cNvSpPr txBox="1">
            <a:spLocks/>
          </p:cNvSpPr>
          <p:nvPr/>
        </p:nvSpPr>
        <p:spPr>
          <a:xfrm>
            <a:off x="438368" y="2600309"/>
            <a:ext cx="3735636" cy="282229"/>
          </a:xfrm>
          <a:prstGeom prst="rect">
            <a:avLst/>
          </a:prstGeom>
          <a:solidFill>
            <a:srgbClr val="2E9290"/>
          </a:solidFill>
        </p:spPr>
        <p:txBody>
          <a:bodyPr vert="horz" lIns="0" tIns="0" rIns="0" bIns="0" rtlCol="0" anchor="ctr">
            <a:noAutofit/>
          </a:bodyPr>
          <a:lstStyle>
            <a:defPPr>
              <a:defRPr lang="en-US"/>
            </a:defPPr>
            <a:lvl1pPr marR="0" lvl="0" indent="0" algn="ctr" fontAlgn="auto">
              <a:lnSpc>
                <a:spcPct val="100000"/>
              </a:lnSpc>
              <a:spcBef>
                <a:spcPts val="1000"/>
              </a:spcBef>
              <a:spcAft>
                <a:spcPts val="500"/>
              </a:spcAft>
              <a:buClr>
                <a:srgbClr val="3DC1BD"/>
              </a:buClr>
              <a:buSzTx/>
              <a:buFont typeface="Arial" panose="020B0604020202020204" pitchFamily="34" charset="0"/>
              <a:buNone/>
              <a:tabLst/>
              <a:defRPr sz="1200" b="1">
                <a:solidFill>
                  <a:schemeClr val="bg1"/>
                </a:solidFill>
              </a:defRPr>
            </a:lvl1pPr>
            <a:lvl2pPr marL="542925" indent="-276225">
              <a:lnSpc>
                <a:spcPct val="100000"/>
              </a:lnSpc>
              <a:spcBef>
                <a:spcPts val="500"/>
              </a:spcBef>
              <a:spcAft>
                <a:spcPts val="500"/>
              </a:spcAft>
              <a:buFont typeface="Arial" panose="020B0604020202020204" pitchFamily="34" charset="0"/>
              <a:buChar char="•"/>
              <a:defRPr sz="1600">
                <a:solidFill>
                  <a:schemeClr val="tx2"/>
                </a:solidFill>
              </a:defRPr>
            </a:lvl2pPr>
            <a:lvl3pPr marL="809625" indent="-266700">
              <a:lnSpc>
                <a:spcPct val="100000"/>
              </a:lnSpc>
              <a:spcBef>
                <a:spcPts val="500"/>
              </a:spcBef>
              <a:spcAft>
                <a:spcPts val="500"/>
              </a:spcAft>
              <a:buFont typeface="Arial" panose="020B0604020202020204" pitchFamily="34" charset="0"/>
              <a:buChar char="•"/>
              <a:defRPr sz="1600">
                <a:solidFill>
                  <a:schemeClr val="tx2"/>
                </a:solidFill>
              </a:defRPr>
            </a:lvl3pPr>
            <a:lvl4pPr marL="1076325" indent="-266700">
              <a:lnSpc>
                <a:spcPct val="100000"/>
              </a:lnSpc>
              <a:spcBef>
                <a:spcPts val="500"/>
              </a:spcBef>
              <a:spcAft>
                <a:spcPts val="500"/>
              </a:spcAft>
              <a:buFont typeface="Arial" panose="020B0604020202020204" pitchFamily="34" charset="0"/>
              <a:buChar char="•"/>
              <a:defRPr sz="1400">
                <a:solidFill>
                  <a:schemeClr val="tx2"/>
                </a:solidFill>
              </a:defRPr>
            </a:lvl4pPr>
            <a:lvl5pPr marL="1343025" indent="-266700">
              <a:lnSpc>
                <a:spcPct val="100000"/>
              </a:lnSpc>
              <a:spcBef>
                <a:spcPts val="500"/>
              </a:spcBef>
              <a:spcAft>
                <a:spcPts val="500"/>
              </a:spcAft>
              <a:buFont typeface="Arial" panose="020B0604020202020204" pitchFamily="34" charset="0"/>
              <a:buChar char="•"/>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Fall 1 </a:t>
            </a:r>
            <a:r>
              <a:rPr kumimoji="0" lang="en-US" sz="1200" b="0" i="0" u="none" strike="noStrike" kern="1200" cap="none" spc="0" normalizeH="0" baseline="0" noProof="0">
                <a:ln>
                  <a:noFill/>
                </a:ln>
                <a:solidFill>
                  <a:srgbClr val="FCFCFC"/>
                </a:solidFill>
                <a:effectLst/>
                <a:uLnTx/>
                <a:uFillTx/>
                <a:latin typeface="Tahoma"/>
                <a:ea typeface="+mn-ea"/>
                <a:cs typeface="+mn-cs"/>
              </a:rPr>
              <a:t>Submission</a:t>
            </a:r>
          </a:p>
        </p:txBody>
      </p:sp>
      <p:grpSp>
        <p:nvGrpSpPr>
          <p:cNvPr id="46" name="Group 45">
            <a:extLst>
              <a:ext uri="{FF2B5EF4-FFF2-40B4-BE49-F238E27FC236}">
                <a16:creationId xmlns:a16="http://schemas.microsoft.com/office/drawing/2014/main" id="{E2BC6484-C2F9-3267-DD89-8EAB6EAFDB46}"/>
              </a:ext>
              <a:ext uri="{C183D7F6-B498-43B3-948B-1728B52AA6E4}">
                <adec:decorative xmlns:adec="http://schemas.microsoft.com/office/drawing/2017/decorative" val="1"/>
              </a:ext>
            </a:extLst>
          </p:cNvPr>
          <p:cNvGrpSpPr/>
          <p:nvPr/>
        </p:nvGrpSpPr>
        <p:grpSpPr>
          <a:xfrm>
            <a:off x="630359" y="3610178"/>
            <a:ext cx="10374684" cy="421950"/>
            <a:chOff x="630359" y="3799174"/>
            <a:chExt cx="10374684" cy="163099"/>
          </a:xfrm>
        </p:grpSpPr>
        <p:cxnSp>
          <p:nvCxnSpPr>
            <p:cNvPr id="47" name="Straight Connector 46">
              <a:extLst>
                <a:ext uri="{FF2B5EF4-FFF2-40B4-BE49-F238E27FC236}">
                  <a16:creationId xmlns:a16="http://schemas.microsoft.com/office/drawing/2014/main" id="{08BE6DA5-0283-A125-182F-63F56C98AD64}"/>
                </a:ext>
              </a:extLst>
            </p:cNvPr>
            <p:cNvCxnSpPr>
              <a:cxnSpLocks/>
            </p:cNvCxnSpPr>
            <p:nvPr/>
          </p:nvCxnSpPr>
          <p:spPr>
            <a:xfrm>
              <a:off x="630359" y="3807372"/>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2CF58E5-B0FA-D0A9-B49A-D49A5C00781B}"/>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1AF6F8-2E53-0900-6F52-8C08D63507C9}"/>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0B2943-54EB-9975-1A7C-3E20918F9AE8}"/>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2280996-5DBF-50FA-56F1-C9819B824EDB}"/>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86A69D1-A736-4929-8A3E-1FE2CE95DD3B}"/>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C6491F2-94BC-BE80-A2EB-AB21F78C0119}"/>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D605446-D51E-B2F6-5656-278676152D80}"/>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44A7EA-CB69-9714-9EF3-8506CF7284A4}"/>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4762F11-6086-F22F-240E-5CABDA6419C2}"/>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6ECAF45-C405-0F7D-E66C-C0FCAE629733}"/>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9C7D5E0-1C5D-7368-91F1-CD2E0CEE65DA}"/>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509AF0E-98E5-47D1-79D9-14404BA45EF4}"/>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D786E81-FB36-8DEF-A834-6EC7D6A8B944}"/>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EE21086-2F22-39F4-EFB9-8ADF9770663E}"/>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6A72D2E-472F-845A-B62D-E281EFEAF907}"/>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EE8F06E-3C1F-AD61-7FDD-5D71F022524B}"/>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0896437-B1D3-F490-0A37-E085B44AF88D}"/>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5B23EF-674F-D175-5C4A-4664B9C29D2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DEFD22-F03B-BF7A-8CFD-5B22EC86D6C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1E5E8B1-C3B9-0982-D6A3-562172054B52}"/>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19F1359-3B26-7138-2812-D2E060C15BA2}"/>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8EDB60-2814-5BC4-196A-AE057DE1D652}"/>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71" name="Text Placeholder 9">
            <a:extLst>
              <a:ext uri="{FF2B5EF4-FFF2-40B4-BE49-F238E27FC236}">
                <a16:creationId xmlns:a16="http://schemas.microsoft.com/office/drawing/2014/main" id="{399829B3-3990-4F5E-2B69-1AA106BB3B54}"/>
              </a:ext>
            </a:extLst>
          </p:cNvPr>
          <p:cNvSpPr txBox="1">
            <a:spLocks/>
          </p:cNvSpPr>
          <p:nvPr/>
        </p:nvSpPr>
        <p:spPr>
          <a:xfrm>
            <a:off x="438368" y="3246869"/>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a:ln>
                  <a:noFill/>
                </a:ln>
                <a:solidFill>
                  <a:srgbClr val="555FAD"/>
                </a:solidFill>
                <a:effectLst/>
                <a:uLnTx/>
                <a:uFillTx/>
                <a:latin typeface="Tahoma"/>
                <a:ea typeface="+mn-ea"/>
                <a:cs typeface="+mn-cs"/>
              </a:rPr>
              <a:t>2025</a:t>
            </a:r>
          </a:p>
        </p:txBody>
      </p:sp>
      <p:sp>
        <p:nvSpPr>
          <p:cNvPr id="73" name="Text Placeholder 30">
            <a:extLst>
              <a:ext uri="{FF2B5EF4-FFF2-40B4-BE49-F238E27FC236}">
                <a16:creationId xmlns:a16="http://schemas.microsoft.com/office/drawing/2014/main" id="{3D0A7328-04F3-8EE0-7263-6022E315926F}"/>
              </a:ext>
            </a:extLst>
          </p:cNvPr>
          <p:cNvSpPr txBox="1">
            <a:spLocks/>
          </p:cNvSpPr>
          <p:nvPr/>
        </p:nvSpPr>
        <p:spPr>
          <a:xfrm>
            <a:off x="437231" y="3931408"/>
            <a:ext cx="4820871" cy="282229"/>
          </a:xfrm>
          <a:prstGeom prst="rect">
            <a:avLst/>
          </a:prstGeom>
          <a:solidFill>
            <a:srgbClr val="FF725C"/>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Fall 2 </a:t>
            </a:r>
            <a:r>
              <a:rPr kumimoji="0" lang="en-US" sz="1200" b="0" i="0" u="none" strike="noStrike" kern="1200" cap="none" spc="0" normalizeH="0" baseline="0" noProof="0">
                <a:ln>
                  <a:noFill/>
                </a:ln>
                <a:solidFill>
                  <a:srgbClr val="FCFCFC"/>
                </a:solidFill>
                <a:effectLst/>
                <a:uLnTx/>
                <a:uFillTx/>
                <a:latin typeface="Tahoma"/>
                <a:ea typeface="+mn-ea"/>
                <a:cs typeface="+mn-cs"/>
              </a:rPr>
              <a:t>Submission</a:t>
            </a:r>
          </a:p>
        </p:txBody>
      </p:sp>
      <p:sp>
        <p:nvSpPr>
          <p:cNvPr id="74" name="Text Placeholder 30">
            <a:extLst>
              <a:ext uri="{FF2B5EF4-FFF2-40B4-BE49-F238E27FC236}">
                <a16:creationId xmlns:a16="http://schemas.microsoft.com/office/drawing/2014/main" id="{2321DD32-3D8F-E1DD-6D97-E8BC8BB7AF94}"/>
              </a:ext>
            </a:extLst>
          </p:cNvPr>
          <p:cNvSpPr txBox="1">
            <a:spLocks/>
          </p:cNvSpPr>
          <p:nvPr/>
        </p:nvSpPr>
        <p:spPr>
          <a:xfrm>
            <a:off x="7425573" y="3927994"/>
            <a:ext cx="2895796" cy="282229"/>
          </a:xfrm>
          <a:prstGeom prst="rect">
            <a:avLst/>
          </a:prstGeom>
          <a:solidFill>
            <a:srgbClr val="555FAD"/>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EOY </a:t>
            </a:r>
            <a:r>
              <a:rPr kumimoji="0" lang="en-US" sz="1200" b="0" i="0" u="none" strike="noStrike" kern="1200" cap="none" spc="0" normalizeH="0" baseline="0" noProof="0">
                <a:ln>
                  <a:noFill/>
                </a:ln>
                <a:solidFill>
                  <a:srgbClr val="FCFCFC"/>
                </a:solidFill>
                <a:effectLst/>
                <a:uLnTx/>
                <a:uFillTx/>
                <a:latin typeface="Tahoma"/>
                <a:ea typeface="+mn-ea"/>
                <a:cs typeface="+mn-cs"/>
              </a:rPr>
              <a:t>Submissions</a:t>
            </a:r>
            <a:r>
              <a:rPr kumimoji="0" lang="en-US" sz="1200" b="1" i="0" u="none" strike="noStrike" kern="1200" cap="none" spc="0" normalizeH="0" baseline="0" noProof="0">
                <a:ln>
                  <a:noFill/>
                </a:ln>
                <a:solidFill>
                  <a:srgbClr val="FCFCFC"/>
                </a:solidFill>
                <a:effectLst/>
                <a:uLnTx/>
                <a:uFillTx/>
                <a:latin typeface="Tahoma"/>
                <a:ea typeface="+mn-ea"/>
                <a:cs typeface="+mn-cs"/>
              </a:rPr>
              <a:t> </a:t>
            </a:r>
          </a:p>
        </p:txBody>
      </p:sp>
      <p:grpSp>
        <p:nvGrpSpPr>
          <p:cNvPr id="75" name="Group 74">
            <a:extLst>
              <a:ext uri="{FF2B5EF4-FFF2-40B4-BE49-F238E27FC236}">
                <a16:creationId xmlns:a16="http://schemas.microsoft.com/office/drawing/2014/main" id="{41279F1C-DC5B-A604-BE5B-33C80290DABA}"/>
              </a:ext>
              <a:ext uri="{C183D7F6-B498-43B3-948B-1728B52AA6E4}">
                <adec:decorative xmlns:adec="http://schemas.microsoft.com/office/drawing/2017/decorative" val="1"/>
              </a:ext>
            </a:extLst>
          </p:cNvPr>
          <p:cNvGrpSpPr/>
          <p:nvPr/>
        </p:nvGrpSpPr>
        <p:grpSpPr>
          <a:xfrm>
            <a:off x="262421" y="1361129"/>
            <a:ext cx="1321859" cy="1191575"/>
            <a:chOff x="431799" y="1918590"/>
            <a:chExt cx="1321859" cy="1212957"/>
          </a:xfrm>
        </p:grpSpPr>
        <p:cxnSp>
          <p:nvCxnSpPr>
            <p:cNvPr id="76" name="Straight Arrow Connector 75">
              <a:extLst>
                <a:ext uri="{FF2B5EF4-FFF2-40B4-BE49-F238E27FC236}">
                  <a16:creationId xmlns:a16="http://schemas.microsoft.com/office/drawing/2014/main" id="{C1A475C9-BE3C-09C3-7388-72C5B095B897}"/>
                </a:ext>
                <a:ext uri="{C183D7F6-B498-43B3-948B-1728B52AA6E4}">
                  <adec:decorative xmlns:adec="http://schemas.microsoft.com/office/drawing/2017/decorative" val="1"/>
                </a:ext>
              </a:extLst>
            </p:cNvPr>
            <p:cNvCxnSpPr>
              <a:cxnSpLocks/>
            </p:cNvCxnSpPr>
            <p:nvPr/>
          </p:nvCxnSpPr>
          <p:spPr>
            <a:xfrm>
              <a:off x="620711" y="2341399"/>
              <a:ext cx="0" cy="79014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95AADE4-4EA4-192B-A837-7FF9AF9A6736}"/>
                </a:ext>
              </a:extLst>
            </p:cNvPr>
            <p:cNvGrpSpPr/>
            <p:nvPr/>
          </p:nvGrpSpPr>
          <p:grpSpPr>
            <a:xfrm>
              <a:off x="431799" y="1918590"/>
              <a:ext cx="1321859" cy="432000"/>
              <a:chOff x="431798" y="1724805"/>
              <a:chExt cx="1809315" cy="561975"/>
            </a:xfrm>
          </p:grpSpPr>
          <p:sp>
            <p:nvSpPr>
              <p:cNvPr id="78" name="Text Placeholder 30">
                <a:extLst>
                  <a:ext uri="{FF2B5EF4-FFF2-40B4-BE49-F238E27FC236}">
                    <a16:creationId xmlns:a16="http://schemas.microsoft.com/office/drawing/2014/main" id="{FE55ED1B-BF62-7D45-2E65-4A688E9A0404}"/>
                  </a:ext>
                </a:extLst>
              </p:cNvPr>
              <p:cNvSpPr txBox="1">
                <a:spLocks/>
              </p:cNvSpPr>
              <p:nvPr/>
            </p:nvSpPr>
            <p:spPr>
              <a:xfrm>
                <a:off x="431798"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Census Day</a:t>
                </a:r>
              </a:p>
            </p:txBody>
          </p:sp>
          <p:sp>
            <p:nvSpPr>
              <p:cNvPr id="79" name="Text Placeholder 31">
                <a:extLst>
                  <a:ext uri="{FF2B5EF4-FFF2-40B4-BE49-F238E27FC236}">
                    <a16:creationId xmlns:a16="http://schemas.microsoft.com/office/drawing/2014/main" id="{B1B9D6BD-3AFD-AEE3-C678-68E312087657}"/>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Oct 1, 2025</a:t>
                </a:r>
              </a:p>
            </p:txBody>
          </p:sp>
        </p:grpSp>
      </p:grpSp>
      <p:grpSp>
        <p:nvGrpSpPr>
          <p:cNvPr id="80" name="Group 79" descr="Fall 1 Certification Deadline in mid December">
            <a:extLst>
              <a:ext uri="{FF2B5EF4-FFF2-40B4-BE49-F238E27FC236}">
                <a16:creationId xmlns:a16="http://schemas.microsoft.com/office/drawing/2014/main" id="{E9A20505-FB30-35B7-7582-E63D71C185F1}"/>
              </a:ext>
            </a:extLst>
          </p:cNvPr>
          <p:cNvGrpSpPr/>
          <p:nvPr/>
        </p:nvGrpSpPr>
        <p:grpSpPr>
          <a:xfrm>
            <a:off x="2032406" y="1341712"/>
            <a:ext cx="1625415" cy="428157"/>
            <a:chOff x="2214999" y="1392388"/>
            <a:chExt cx="2205824" cy="561975"/>
          </a:xfrm>
        </p:grpSpPr>
        <p:sp>
          <p:nvSpPr>
            <p:cNvPr id="81" name="Text Placeholder 30">
              <a:extLst>
                <a:ext uri="{FF2B5EF4-FFF2-40B4-BE49-F238E27FC236}">
                  <a16:creationId xmlns:a16="http://schemas.microsoft.com/office/drawing/2014/main" id="{D482520D-53F1-33AD-872E-A21CC54AE409}"/>
                </a:ext>
                <a:ext uri="{C183D7F6-B498-43B3-948B-1728B52AA6E4}">
                  <adec:decorative xmlns:adec="http://schemas.microsoft.com/office/drawing/2017/decorative" val="1"/>
                </a:ext>
              </a:extLst>
            </p:cNvPr>
            <p:cNvSpPr txBox="1">
              <a:spLocks/>
            </p:cNvSpPr>
            <p:nvPr/>
          </p:nvSpPr>
          <p:spPr>
            <a:xfrm>
              <a:off x="2214999" y="1392388"/>
              <a:ext cx="2205824"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Certification</a:t>
              </a: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 Deadline</a:t>
              </a:r>
            </a:p>
          </p:txBody>
        </p:sp>
        <p:sp>
          <p:nvSpPr>
            <p:cNvPr id="82" name="Text Placeholder 31">
              <a:extLst>
                <a:ext uri="{FF2B5EF4-FFF2-40B4-BE49-F238E27FC236}">
                  <a16:creationId xmlns:a16="http://schemas.microsoft.com/office/drawing/2014/main" id="{54B27F02-A630-1808-C93D-5436323ABA0E}"/>
                </a:ext>
              </a:extLst>
            </p:cNvPr>
            <p:cNvSpPr txBox="1">
              <a:spLocks/>
            </p:cNvSpPr>
            <p:nvPr/>
          </p:nvSpPr>
          <p:spPr>
            <a:xfrm>
              <a:off x="2616819" y="1680191"/>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Dec 12, 2025</a:t>
              </a:r>
            </a:p>
          </p:txBody>
        </p:sp>
      </p:grpSp>
      <p:grpSp>
        <p:nvGrpSpPr>
          <p:cNvPr id="83" name="Group 82">
            <a:extLst>
              <a:ext uri="{FF2B5EF4-FFF2-40B4-BE49-F238E27FC236}">
                <a16:creationId xmlns:a16="http://schemas.microsoft.com/office/drawing/2014/main" id="{9E010193-AE7D-6F12-520E-74A3C8858320}"/>
              </a:ext>
              <a:ext uri="{C183D7F6-B498-43B3-948B-1728B52AA6E4}">
                <adec:decorative xmlns:adec="http://schemas.microsoft.com/office/drawing/2017/decorative" val="1"/>
              </a:ext>
            </a:extLst>
          </p:cNvPr>
          <p:cNvGrpSpPr/>
          <p:nvPr/>
        </p:nvGrpSpPr>
        <p:grpSpPr>
          <a:xfrm>
            <a:off x="3735902" y="1343423"/>
            <a:ext cx="1321860" cy="428157"/>
            <a:chOff x="2277402" y="1728649"/>
            <a:chExt cx="1793875" cy="561975"/>
          </a:xfrm>
        </p:grpSpPr>
        <p:sp>
          <p:nvSpPr>
            <p:cNvPr id="84" name="Text Placeholder 30">
              <a:extLst>
                <a:ext uri="{FF2B5EF4-FFF2-40B4-BE49-F238E27FC236}">
                  <a16:creationId xmlns:a16="http://schemas.microsoft.com/office/drawing/2014/main" id="{7BB2DC28-D4CA-63FA-2CC6-FE1E4B027ED5}"/>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Final</a:t>
              </a: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 </a:t>
              </a: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Deadline</a:t>
              </a:r>
            </a:p>
          </p:txBody>
        </p:sp>
        <p:sp>
          <p:nvSpPr>
            <p:cNvPr id="85" name="Text Placeholder 31">
              <a:extLst>
                <a:ext uri="{FF2B5EF4-FFF2-40B4-BE49-F238E27FC236}">
                  <a16:creationId xmlns:a16="http://schemas.microsoft.com/office/drawing/2014/main" id="{BB80B59E-42DD-011B-2AE3-F8150333D002}"/>
                </a:ext>
              </a:extLst>
            </p:cNvPr>
            <p:cNvSpPr txBox="1">
              <a:spLocks/>
            </p:cNvSpPr>
            <p:nvPr/>
          </p:nvSpPr>
          <p:spPr>
            <a:xfrm>
              <a:off x="2329131" y="2042904"/>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January 23, 2026</a:t>
              </a:r>
            </a:p>
          </p:txBody>
        </p:sp>
      </p:grpSp>
      <p:grpSp>
        <p:nvGrpSpPr>
          <p:cNvPr id="86" name="Group 85">
            <a:extLst>
              <a:ext uri="{FF2B5EF4-FFF2-40B4-BE49-F238E27FC236}">
                <a16:creationId xmlns:a16="http://schemas.microsoft.com/office/drawing/2014/main" id="{1B70BC6F-FA81-846B-5A74-B495D996C4B7}"/>
              </a:ext>
              <a:ext uri="{C183D7F6-B498-43B3-948B-1728B52AA6E4}">
                <adec:decorative xmlns:adec="http://schemas.microsoft.com/office/drawing/2017/decorative" val="1"/>
              </a:ext>
            </a:extLst>
          </p:cNvPr>
          <p:cNvGrpSpPr/>
          <p:nvPr/>
        </p:nvGrpSpPr>
        <p:grpSpPr>
          <a:xfrm>
            <a:off x="4336633" y="4267411"/>
            <a:ext cx="1739684" cy="888719"/>
            <a:chOff x="2753762" y="4589858"/>
            <a:chExt cx="1739684" cy="888719"/>
          </a:xfrm>
        </p:grpSpPr>
        <p:cxnSp>
          <p:nvCxnSpPr>
            <p:cNvPr id="87" name="Straight Arrow Connector 86">
              <a:extLst>
                <a:ext uri="{FF2B5EF4-FFF2-40B4-BE49-F238E27FC236}">
                  <a16:creationId xmlns:a16="http://schemas.microsoft.com/office/drawing/2014/main" id="{1BC4A08F-A07C-3989-40F2-0135B74DEF9E}"/>
                </a:ext>
                <a:ext uri="{C183D7F6-B498-43B3-948B-1728B52AA6E4}">
                  <adec:decorative xmlns:adec="http://schemas.microsoft.com/office/drawing/2017/decorative" val="1"/>
                </a:ext>
              </a:extLst>
            </p:cNvPr>
            <p:cNvCxnSpPr>
              <a:cxnSpLocks/>
            </p:cNvCxnSpPr>
            <p:nvPr/>
          </p:nvCxnSpPr>
          <p:spPr>
            <a:xfrm rot="10800000" flipH="1">
              <a:off x="3657869" y="4589858"/>
              <a:ext cx="1" cy="7769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04C8AC1C-3F8B-3F22-4FD7-5925752CCC13}"/>
                </a:ext>
              </a:extLst>
            </p:cNvPr>
            <p:cNvGrpSpPr/>
            <p:nvPr/>
          </p:nvGrpSpPr>
          <p:grpSpPr>
            <a:xfrm>
              <a:off x="2753762" y="4943920"/>
              <a:ext cx="1739684" cy="534657"/>
              <a:chOff x="2225673" y="1274451"/>
              <a:chExt cx="1793875" cy="561975"/>
            </a:xfrm>
          </p:grpSpPr>
          <p:sp>
            <p:nvSpPr>
              <p:cNvPr id="89" name="Text Placeholder 30">
                <a:extLst>
                  <a:ext uri="{FF2B5EF4-FFF2-40B4-BE49-F238E27FC236}">
                    <a16:creationId xmlns:a16="http://schemas.microsoft.com/office/drawing/2014/main" id="{693B05E8-225A-A267-825E-93C67119D131}"/>
                  </a:ext>
                </a:extLst>
              </p:cNvPr>
              <p:cNvSpPr txBox="1">
                <a:spLocks/>
              </p:cNvSpPr>
              <p:nvPr/>
            </p:nvSpPr>
            <p:spPr>
              <a:xfrm>
                <a:off x="2225673" y="1274451"/>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Fall 2 Deadline</a:t>
                </a:r>
              </a:p>
            </p:txBody>
          </p:sp>
          <p:sp>
            <p:nvSpPr>
              <p:cNvPr id="90" name="Text Placeholder 31">
                <a:extLst>
                  <a:ext uri="{FF2B5EF4-FFF2-40B4-BE49-F238E27FC236}">
                    <a16:creationId xmlns:a16="http://schemas.microsoft.com/office/drawing/2014/main" id="{2FFF2158-323D-E1C6-E2FF-18C2DDDA11B7}"/>
                  </a:ext>
                </a:extLst>
              </p:cNvPr>
              <p:cNvSpPr txBox="1">
                <a:spLocks/>
              </p:cNvSpPr>
              <p:nvPr/>
            </p:nvSpPr>
            <p:spPr>
              <a:xfrm>
                <a:off x="2225673" y="1594295"/>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Feb 27, 2026</a:t>
                </a:r>
              </a:p>
            </p:txBody>
          </p:sp>
        </p:grpSp>
      </p:grpSp>
      <p:grpSp>
        <p:nvGrpSpPr>
          <p:cNvPr id="91" name="Group 90">
            <a:extLst>
              <a:ext uri="{FF2B5EF4-FFF2-40B4-BE49-F238E27FC236}">
                <a16:creationId xmlns:a16="http://schemas.microsoft.com/office/drawing/2014/main" id="{E41C764F-B8E6-B1A5-4E7B-94620E2A3F81}"/>
              </a:ext>
              <a:ext uri="{C183D7F6-B498-43B3-948B-1728B52AA6E4}">
                <adec:decorative xmlns:adec="http://schemas.microsoft.com/office/drawing/2017/decorative" val="1"/>
              </a:ext>
            </a:extLst>
          </p:cNvPr>
          <p:cNvGrpSpPr/>
          <p:nvPr/>
        </p:nvGrpSpPr>
        <p:grpSpPr>
          <a:xfrm>
            <a:off x="6574675" y="4268224"/>
            <a:ext cx="1739683" cy="888719"/>
            <a:chOff x="2814710" y="4620799"/>
            <a:chExt cx="1739683" cy="851389"/>
          </a:xfrm>
        </p:grpSpPr>
        <p:cxnSp>
          <p:nvCxnSpPr>
            <p:cNvPr id="92" name="Straight Arrow Connector 91">
              <a:extLst>
                <a:ext uri="{FF2B5EF4-FFF2-40B4-BE49-F238E27FC236}">
                  <a16:creationId xmlns:a16="http://schemas.microsoft.com/office/drawing/2014/main" id="{E8EED1E8-7EA9-9356-2CD9-FB91F3A516F6}"/>
                </a:ext>
                <a:ext uri="{C183D7F6-B498-43B3-948B-1728B52AA6E4}">
                  <adec:decorative xmlns:adec="http://schemas.microsoft.com/office/drawing/2017/decorative" val="1"/>
                </a:ext>
              </a:extLst>
            </p:cNvPr>
            <p:cNvCxnSpPr>
              <a:cxnSpLocks/>
            </p:cNvCxnSpPr>
            <p:nvPr/>
          </p:nvCxnSpPr>
          <p:spPr>
            <a:xfrm flipV="1">
              <a:off x="3673769" y="4620799"/>
              <a:ext cx="1" cy="74604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3" name="Text Placeholder 30">
              <a:extLst>
                <a:ext uri="{FF2B5EF4-FFF2-40B4-BE49-F238E27FC236}">
                  <a16:creationId xmlns:a16="http://schemas.microsoft.com/office/drawing/2014/main" id="{2726A7E8-A532-0E28-BCAA-068D55031A84}"/>
                </a:ext>
              </a:extLst>
            </p:cNvPr>
            <p:cNvSpPr txBox="1">
              <a:spLocks/>
            </p:cNvSpPr>
            <p:nvPr/>
          </p:nvSpPr>
          <p:spPr>
            <a:xfrm>
              <a:off x="2814710" y="4959989"/>
              <a:ext cx="1739683" cy="512199"/>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Start of Submission</a:t>
              </a:r>
            </a:p>
          </p:txBody>
        </p:sp>
      </p:grpSp>
      <p:grpSp>
        <p:nvGrpSpPr>
          <p:cNvPr id="94" name="Group 93">
            <a:extLst>
              <a:ext uri="{FF2B5EF4-FFF2-40B4-BE49-F238E27FC236}">
                <a16:creationId xmlns:a16="http://schemas.microsoft.com/office/drawing/2014/main" id="{BF8D3293-52ED-16CC-99FA-54677BA8078C}"/>
              </a:ext>
              <a:ext uri="{C183D7F6-B498-43B3-948B-1728B52AA6E4}">
                <adec:decorative xmlns:adec="http://schemas.microsoft.com/office/drawing/2017/decorative" val="1"/>
              </a:ext>
            </a:extLst>
          </p:cNvPr>
          <p:cNvGrpSpPr/>
          <p:nvPr/>
        </p:nvGrpSpPr>
        <p:grpSpPr>
          <a:xfrm>
            <a:off x="8863617" y="4267411"/>
            <a:ext cx="2036710" cy="1552849"/>
            <a:chOff x="2456734" y="4335916"/>
            <a:chExt cx="2036710" cy="1552849"/>
          </a:xfrm>
        </p:grpSpPr>
        <p:cxnSp>
          <p:nvCxnSpPr>
            <p:cNvPr id="95" name="Straight Arrow Connector 94">
              <a:extLst>
                <a:ext uri="{FF2B5EF4-FFF2-40B4-BE49-F238E27FC236}">
                  <a16:creationId xmlns:a16="http://schemas.microsoft.com/office/drawing/2014/main" id="{6BCB7EB9-4828-85A2-33F3-529043C5A113}"/>
                </a:ext>
                <a:ext uri="{C183D7F6-B498-43B3-948B-1728B52AA6E4}">
                  <adec:decorative xmlns:adec="http://schemas.microsoft.com/office/drawing/2017/decorative" val="1"/>
                </a:ext>
              </a:extLst>
            </p:cNvPr>
            <p:cNvCxnSpPr>
              <a:cxnSpLocks/>
            </p:cNvCxnSpPr>
            <p:nvPr/>
          </p:nvCxnSpPr>
          <p:spPr>
            <a:xfrm flipV="1">
              <a:off x="3444498" y="4335916"/>
              <a:ext cx="0" cy="65237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C7C15901-9239-9103-05E9-EB62BA85A27B}"/>
                </a:ext>
              </a:extLst>
            </p:cNvPr>
            <p:cNvGrpSpPr/>
            <p:nvPr/>
          </p:nvGrpSpPr>
          <p:grpSpPr>
            <a:xfrm>
              <a:off x="2456734" y="4686074"/>
              <a:ext cx="2036710" cy="1202691"/>
              <a:chOff x="1919394" y="1003431"/>
              <a:chExt cx="2100154" cy="1264143"/>
            </a:xfrm>
          </p:grpSpPr>
          <p:sp>
            <p:nvSpPr>
              <p:cNvPr id="97" name="Text Placeholder 30">
                <a:extLst>
                  <a:ext uri="{FF2B5EF4-FFF2-40B4-BE49-F238E27FC236}">
                    <a16:creationId xmlns:a16="http://schemas.microsoft.com/office/drawing/2014/main" id="{241E01E0-89F3-48C6-9F23-DC989716963C}"/>
                  </a:ext>
                </a:extLst>
              </p:cNvPr>
              <p:cNvSpPr txBox="1">
                <a:spLocks/>
              </p:cNvSpPr>
              <p:nvPr/>
            </p:nvSpPr>
            <p:spPr>
              <a:xfrm>
                <a:off x="1919394" y="1003431"/>
                <a:ext cx="1793875" cy="75738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Certification Deadline EOY 1</a:t>
                </a:r>
              </a:p>
            </p:txBody>
          </p:sp>
          <p:sp>
            <p:nvSpPr>
              <p:cNvPr id="98" name="Text Placeholder 31">
                <a:extLst>
                  <a:ext uri="{FF2B5EF4-FFF2-40B4-BE49-F238E27FC236}">
                    <a16:creationId xmlns:a16="http://schemas.microsoft.com/office/drawing/2014/main" id="{5104B4B6-DFA4-87F8-822F-0E9291F8724D}"/>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grpSp>
      </p:grpSp>
      <p:sp>
        <p:nvSpPr>
          <p:cNvPr id="99" name="Text Placeholder 31">
            <a:extLst>
              <a:ext uri="{FF2B5EF4-FFF2-40B4-BE49-F238E27FC236}">
                <a16:creationId xmlns:a16="http://schemas.microsoft.com/office/drawing/2014/main" id="{DD98C344-ADF7-4C14-F251-0F5322E8EB38}"/>
              </a:ext>
            </a:extLst>
          </p:cNvPr>
          <p:cNvSpPr txBox="1">
            <a:spLocks/>
          </p:cNvSpPr>
          <p:nvPr/>
        </p:nvSpPr>
        <p:spPr>
          <a:xfrm>
            <a:off x="6801503" y="4929751"/>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May 5, 2026</a:t>
            </a:r>
          </a:p>
        </p:txBody>
      </p:sp>
      <p:sp>
        <p:nvSpPr>
          <p:cNvPr id="100" name="Text Placeholder 31">
            <a:extLst>
              <a:ext uri="{FF2B5EF4-FFF2-40B4-BE49-F238E27FC236}">
                <a16:creationId xmlns:a16="http://schemas.microsoft.com/office/drawing/2014/main" id="{F9A1324A-55DE-ABC0-B4B2-2C6C43B57FF8}"/>
              </a:ext>
            </a:extLst>
          </p:cNvPr>
          <p:cNvSpPr txBox="1">
            <a:spLocks/>
          </p:cNvSpPr>
          <p:nvPr/>
        </p:nvSpPr>
        <p:spPr>
          <a:xfrm>
            <a:off x="9091474" y="4974416"/>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July 17, 2026</a:t>
            </a:r>
          </a:p>
        </p:txBody>
      </p:sp>
      <p:sp>
        <p:nvSpPr>
          <p:cNvPr id="101" name="Text Placeholder 30">
            <a:extLst>
              <a:ext uri="{FF2B5EF4-FFF2-40B4-BE49-F238E27FC236}">
                <a16:creationId xmlns:a16="http://schemas.microsoft.com/office/drawing/2014/main" id="{251CEA51-96EF-D4B4-EEEF-B2650535EFD9}"/>
              </a:ext>
            </a:extLst>
          </p:cNvPr>
          <p:cNvSpPr txBox="1">
            <a:spLocks/>
          </p:cNvSpPr>
          <p:nvPr/>
        </p:nvSpPr>
        <p:spPr>
          <a:xfrm>
            <a:off x="430993" y="2948655"/>
            <a:ext cx="10226355" cy="285334"/>
          </a:xfrm>
          <a:prstGeom prst="rect">
            <a:avLst/>
          </a:prstGeom>
          <a:solidFill>
            <a:schemeClr val="accent3">
              <a:lumMod val="60000"/>
              <a:lumOff val="40000"/>
            </a:schemeClr>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Cohort Processing </a:t>
            </a:r>
            <a:r>
              <a:rPr kumimoji="0" lang="en-US" sz="1200" b="0" i="0" u="none" strike="noStrike" kern="1200" cap="none" spc="0" normalizeH="0" baseline="0" noProof="0">
                <a:ln>
                  <a:noFill/>
                </a:ln>
                <a:solidFill>
                  <a:srgbClr val="FCFCFC"/>
                </a:solidFill>
                <a:effectLst/>
                <a:uLnTx/>
                <a:uFillTx/>
                <a:latin typeface="Tahoma"/>
                <a:ea typeface="+mn-ea"/>
                <a:cs typeface="+mn-cs"/>
              </a:rPr>
              <a:t>-</a:t>
            </a:r>
            <a:r>
              <a:rPr kumimoji="0" lang="en-US" sz="1200" b="1" i="0" u="none" strike="noStrike" kern="1200" cap="none" spc="0" normalizeH="0" baseline="0" noProof="0">
                <a:ln>
                  <a:noFill/>
                </a:ln>
                <a:solidFill>
                  <a:srgbClr val="FCFCFC"/>
                </a:solidFill>
                <a:effectLst/>
                <a:uLnTx/>
                <a:uFillTx/>
                <a:latin typeface="Tahoma"/>
                <a:ea typeface="+mn-ea"/>
                <a:cs typeface="+mn-cs"/>
              </a:rPr>
              <a:t> </a:t>
            </a:r>
            <a:r>
              <a:rPr kumimoji="0" lang="en-US" sz="1200" b="0" i="1" u="none" strike="noStrike" kern="1200" cap="none" spc="0" normalizeH="0" baseline="0" noProof="0">
                <a:ln>
                  <a:noFill/>
                </a:ln>
                <a:solidFill>
                  <a:srgbClr val="FCFCFC"/>
                </a:solidFill>
                <a:effectLst/>
                <a:uLnTx/>
                <a:uFillTx/>
                <a:latin typeface="Tahoma"/>
                <a:ea typeface="+mn-ea"/>
                <a:cs typeface="+mn-cs"/>
              </a:rPr>
              <a:t>ongoing</a:t>
            </a:r>
          </a:p>
        </p:txBody>
      </p:sp>
      <p:grpSp>
        <p:nvGrpSpPr>
          <p:cNvPr id="103" name="Group 102">
            <a:extLst>
              <a:ext uri="{FF2B5EF4-FFF2-40B4-BE49-F238E27FC236}">
                <a16:creationId xmlns:a16="http://schemas.microsoft.com/office/drawing/2014/main" id="{2956978E-D65A-0F72-5A48-03976464DAF5}"/>
              </a:ext>
              <a:ext uri="{C183D7F6-B498-43B3-948B-1728B52AA6E4}">
                <adec:decorative xmlns:adec="http://schemas.microsoft.com/office/drawing/2017/decorative" val="1"/>
              </a:ext>
            </a:extLst>
          </p:cNvPr>
          <p:cNvGrpSpPr/>
          <p:nvPr/>
        </p:nvGrpSpPr>
        <p:grpSpPr>
          <a:xfrm>
            <a:off x="10263218" y="1661818"/>
            <a:ext cx="1220898" cy="1279972"/>
            <a:chOff x="2867319" y="1913242"/>
            <a:chExt cx="1220898" cy="1279972"/>
          </a:xfrm>
        </p:grpSpPr>
        <p:cxnSp>
          <p:nvCxnSpPr>
            <p:cNvPr id="104" name="Straight Arrow Connector 103">
              <a:extLst>
                <a:ext uri="{FF2B5EF4-FFF2-40B4-BE49-F238E27FC236}">
                  <a16:creationId xmlns:a16="http://schemas.microsoft.com/office/drawing/2014/main" id="{E5346D32-013D-483D-941A-B6B6CFEFFD9D}"/>
                </a:ext>
                <a:ext uri="{C183D7F6-B498-43B3-948B-1728B52AA6E4}">
                  <adec:decorative xmlns:adec="http://schemas.microsoft.com/office/drawing/2017/decorative" val="1"/>
                </a:ext>
              </a:extLst>
            </p:cNvPr>
            <p:cNvCxnSpPr>
              <a:cxnSpLocks/>
            </p:cNvCxnSpPr>
            <p:nvPr/>
          </p:nvCxnSpPr>
          <p:spPr>
            <a:xfrm>
              <a:off x="3242720" y="2341399"/>
              <a:ext cx="0" cy="85181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5542A0FD-2EC3-7B62-E26E-B3D84CF03F5E}"/>
                </a:ext>
              </a:extLst>
            </p:cNvPr>
            <p:cNvGrpSpPr/>
            <p:nvPr/>
          </p:nvGrpSpPr>
          <p:grpSpPr>
            <a:xfrm>
              <a:off x="2867319" y="1913242"/>
              <a:ext cx="1220898" cy="428157"/>
              <a:chOff x="3276727" y="1728649"/>
              <a:chExt cx="1656861" cy="561975"/>
            </a:xfrm>
          </p:grpSpPr>
          <p:sp>
            <p:nvSpPr>
              <p:cNvPr id="106" name="Text Placeholder 30">
                <a:extLst>
                  <a:ext uri="{FF2B5EF4-FFF2-40B4-BE49-F238E27FC236}">
                    <a16:creationId xmlns:a16="http://schemas.microsoft.com/office/drawing/2014/main" id="{5BC81207-2992-7718-27A6-16C92EF55F8D}"/>
                  </a:ext>
                  <a:ext uri="{C183D7F6-B498-43B3-948B-1728B52AA6E4}">
                    <adec:decorative xmlns:adec="http://schemas.microsoft.com/office/drawing/2017/decorative" val="1"/>
                  </a:ext>
                </a:extLst>
              </p:cNvPr>
              <p:cNvSpPr txBox="1">
                <a:spLocks/>
              </p:cNvSpPr>
              <p:nvPr/>
            </p:nvSpPr>
            <p:spPr>
              <a:xfrm>
                <a:off x="3318172" y="1728649"/>
                <a:ext cx="1573970"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Cohort Pull</a:t>
                </a:r>
              </a:p>
            </p:txBody>
          </p:sp>
          <p:sp>
            <p:nvSpPr>
              <p:cNvPr id="107" name="Text Placeholder 31">
                <a:extLst>
                  <a:ext uri="{FF2B5EF4-FFF2-40B4-BE49-F238E27FC236}">
                    <a16:creationId xmlns:a16="http://schemas.microsoft.com/office/drawing/2014/main" id="{6674DE16-EA31-922C-4444-343ED8E6BC4A}"/>
                  </a:ext>
                </a:extLst>
              </p:cNvPr>
              <p:cNvSpPr txBox="1">
                <a:spLocks/>
              </p:cNvSpPr>
              <p:nvPr/>
            </p:nvSpPr>
            <p:spPr>
              <a:xfrm>
                <a:off x="3276727" y="2011507"/>
                <a:ext cx="1656861" cy="2705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August 17, 2026</a:t>
                </a:r>
              </a:p>
            </p:txBody>
          </p:sp>
        </p:grpSp>
      </p:grpSp>
      <p:grpSp>
        <p:nvGrpSpPr>
          <p:cNvPr id="110" name="Group 109">
            <a:extLst>
              <a:ext uri="{FF2B5EF4-FFF2-40B4-BE49-F238E27FC236}">
                <a16:creationId xmlns:a16="http://schemas.microsoft.com/office/drawing/2014/main" id="{5C5BDCF7-2032-C0E8-3D74-72659503AF08}"/>
              </a:ext>
              <a:ext uri="{C183D7F6-B498-43B3-948B-1728B52AA6E4}">
                <adec:decorative xmlns:adec="http://schemas.microsoft.com/office/drawing/2017/decorative" val="1"/>
              </a:ext>
            </a:extLst>
          </p:cNvPr>
          <p:cNvGrpSpPr/>
          <p:nvPr/>
        </p:nvGrpSpPr>
        <p:grpSpPr>
          <a:xfrm>
            <a:off x="10234873" y="4614264"/>
            <a:ext cx="1528388" cy="1375592"/>
            <a:chOff x="2329131" y="969339"/>
            <a:chExt cx="1697735" cy="1445878"/>
          </a:xfrm>
        </p:grpSpPr>
        <p:sp>
          <p:nvSpPr>
            <p:cNvPr id="111" name="Text Placeholder 30">
              <a:extLst>
                <a:ext uri="{FF2B5EF4-FFF2-40B4-BE49-F238E27FC236}">
                  <a16:creationId xmlns:a16="http://schemas.microsoft.com/office/drawing/2014/main" id="{8A4595DE-D40C-02A8-9B43-0584F6E8A136}"/>
                </a:ext>
              </a:extLst>
            </p:cNvPr>
            <p:cNvSpPr txBox="1">
              <a:spLocks/>
            </p:cNvSpPr>
            <p:nvPr/>
          </p:nvSpPr>
          <p:spPr>
            <a:xfrm>
              <a:off x="2794380" y="969339"/>
              <a:ext cx="1232486" cy="1445878"/>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Final Deadline EOY 1</a:t>
              </a: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Final Deadline EOY 2 </a:t>
              </a:r>
            </a:p>
          </p:txBody>
        </p:sp>
        <p:sp>
          <p:nvSpPr>
            <p:cNvPr id="112" name="Text Placeholder 31">
              <a:extLst>
                <a:ext uri="{FF2B5EF4-FFF2-40B4-BE49-F238E27FC236}">
                  <a16:creationId xmlns:a16="http://schemas.microsoft.com/office/drawing/2014/main" id="{47ACFD8A-8907-8C45-D824-3F07E14C5ADB}"/>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grpSp>
      <p:sp>
        <p:nvSpPr>
          <p:cNvPr id="113" name="Text Placeholder 31">
            <a:extLst>
              <a:ext uri="{FF2B5EF4-FFF2-40B4-BE49-F238E27FC236}">
                <a16:creationId xmlns:a16="http://schemas.microsoft.com/office/drawing/2014/main" id="{EAAB4923-21E9-4575-EF43-1D78056BC27C}"/>
              </a:ext>
            </a:extLst>
          </p:cNvPr>
          <p:cNvSpPr txBox="1">
            <a:spLocks/>
          </p:cNvSpPr>
          <p:nvPr/>
        </p:nvSpPr>
        <p:spPr>
          <a:xfrm>
            <a:off x="10576256" y="4965225"/>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July 31, 2026</a:t>
            </a:r>
          </a:p>
        </p:txBody>
      </p:sp>
      <p:cxnSp>
        <p:nvCxnSpPr>
          <p:cNvPr id="116" name="Connector: Elbow 115">
            <a:extLst>
              <a:ext uri="{FF2B5EF4-FFF2-40B4-BE49-F238E27FC236}">
                <a16:creationId xmlns:a16="http://schemas.microsoft.com/office/drawing/2014/main" id="{5F139F00-B2C7-76BE-DF62-28B03455C50F}"/>
              </a:ext>
              <a:ext uri="{C183D7F6-B498-43B3-948B-1728B52AA6E4}">
                <adec:decorative xmlns:adec="http://schemas.microsoft.com/office/drawing/2017/decorative" val="1"/>
              </a:ext>
            </a:extLst>
          </p:cNvPr>
          <p:cNvCxnSpPr>
            <a:cxnSpLocks/>
            <a:stCxn id="84" idx="2"/>
            <a:endCxn id="45" idx="3"/>
          </p:cNvCxnSpPr>
          <p:nvPr/>
        </p:nvCxnSpPr>
        <p:spPr>
          <a:xfrm rot="5400000">
            <a:off x="3800496" y="2145088"/>
            <a:ext cx="969844" cy="222828"/>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6A12F48-6C0C-1BBC-3B27-28EA18BBEBC9}"/>
              </a:ext>
              <a:ext uri="{C183D7F6-B498-43B3-948B-1728B52AA6E4}">
                <adec:decorative xmlns:adec="http://schemas.microsoft.com/office/drawing/2017/decorative" val="1"/>
              </a:ext>
            </a:extLst>
          </p:cNvPr>
          <p:cNvCxnSpPr>
            <a:cxnSpLocks/>
          </p:cNvCxnSpPr>
          <p:nvPr/>
        </p:nvCxnSpPr>
        <p:spPr>
          <a:xfrm>
            <a:off x="2995064" y="1769822"/>
            <a:ext cx="0" cy="78287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7" name="Text Placeholder 9">
            <a:extLst>
              <a:ext uri="{FF2B5EF4-FFF2-40B4-BE49-F238E27FC236}">
                <a16:creationId xmlns:a16="http://schemas.microsoft.com/office/drawing/2014/main" id="{C4CDD087-4FF0-6EB2-0C8E-81392B243B36}"/>
              </a:ext>
            </a:extLst>
          </p:cNvPr>
          <p:cNvSpPr txBox="1">
            <a:spLocks/>
          </p:cNvSpPr>
          <p:nvPr/>
        </p:nvSpPr>
        <p:spPr>
          <a:xfrm>
            <a:off x="3244998" y="3250396"/>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a:ln>
                  <a:noFill/>
                </a:ln>
                <a:solidFill>
                  <a:srgbClr val="555FAD"/>
                </a:solidFill>
                <a:effectLst/>
                <a:uLnTx/>
                <a:uFillTx/>
                <a:latin typeface="Tahoma"/>
                <a:ea typeface="+mn-ea"/>
                <a:cs typeface="+mn-cs"/>
              </a:rPr>
              <a:t>2026</a:t>
            </a:r>
          </a:p>
        </p:txBody>
      </p:sp>
      <p:sp>
        <p:nvSpPr>
          <p:cNvPr id="128" name="Text Placeholder 15">
            <a:extLst>
              <a:ext uri="{FF2B5EF4-FFF2-40B4-BE49-F238E27FC236}">
                <a16:creationId xmlns:a16="http://schemas.microsoft.com/office/drawing/2014/main" id="{BA419D0D-0151-7235-00CB-C60A47668FF8}"/>
              </a:ext>
            </a:extLst>
          </p:cNvPr>
          <p:cNvSpPr txBox="1">
            <a:spLocks/>
          </p:cNvSpPr>
          <p:nvPr/>
        </p:nvSpPr>
        <p:spPr>
          <a:xfrm>
            <a:off x="5133058" y="3325212"/>
            <a:ext cx="415607"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Mar</a:t>
            </a:r>
          </a:p>
        </p:txBody>
      </p:sp>
      <p:cxnSp>
        <p:nvCxnSpPr>
          <p:cNvPr id="133" name="Connector: Elbow 132">
            <a:extLst>
              <a:ext uri="{FF2B5EF4-FFF2-40B4-BE49-F238E27FC236}">
                <a16:creationId xmlns:a16="http://schemas.microsoft.com/office/drawing/2014/main" id="{F6D73130-CDFE-A35E-1162-58048FC2CAEA}"/>
              </a:ext>
              <a:ext uri="{C183D7F6-B498-43B3-948B-1728B52AA6E4}">
                <adec:decorative xmlns:adec="http://schemas.microsoft.com/office/drawing/2017/decorative" val="1"/>
              </a:ext>
            </a:extLst>
          </p:cNvPr>
          <p:cNvCxnSpPr>
            <a:cxnSpLocks/>
            <a:stCxn id="111" idx="0"/>
          </p:cNvCxnSpPr>
          <p:nvPr/>
        </p:nvCxnSpPr>
        <p:spPr>
          <a:xfrm rot="16200000" flipV="1">
            <a:off x="10519113" y="3924888"/>
            <a:ext cx="542046" cy="836705"/>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 Placeholder 30">
            <a:extLst>
              <a:ext uri="{FF2B5EF4-FFF2-40B4-BE49-F238E27FC236}">
                <a16:creationId xmlns:a16="http://schemas.microsoft.com/office/drawing/2014/main" id="{F6F28D32-9E03-E853-1F79-6AB2EC913919}"/>
              </a:ext>
            </a:extLst>
          </p:cNvPr>
          <p:cNvSpPr txBox="1">
            <a:spLocks/>
          </p:cNvSpPr>
          <p:nvPr/>
        </p:nvSpPr>
        <p:spPr>
          <a:xfrm>
            <a:off x="773630" y="4914157"/>
            <a:ext cx="1370010" cy="244936"/>
          </a:xfrm>
          <a:prstGeom prst="rect">
            <a:avLst/>
          </a:prstGeom>
          <a:no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0" i="0" u="none" strike="noStrike" kern="1200" cap="none" spc="0" normalizeH="0" baseline="0" noProof="0">
                <a:ln>
                  <a:noFill/>
                </a:ln>
                <a:solidFill>
                  <a:srgbClr val="151569"/>
                </a:solidFill>
                <a:effectLst/>
                <a:uLnTx/>
                <a:uFillTx/>
                <a:latin typeface="Tahoma"/>
                <a:ea typeface="+mn-ea"/>
                <a:cs typeface="+mn-cs"/>
              </a:rPr>
              <a:t>Amendment Windows</a:t>
            </a:r>
          </a:p>
        </p:txBody>
      </p:sp>
      <p:sp>
        <p:nvSpPr>
          <p:cNvPr id="19" name="Text Placeholder 30">
            <a:extLst>
              <a:ext uri="{FF2B5EF4-FFF2-40B4-BE49-F238E27FC236}">
                <a16:creationId xmlns:a16="http://schemas.microsoft.com/office/drawing/2014/main" id="{197B3BDE-3BC5-B56C-50A3-003945C08CA3}"/>
              </a:ext>
              <a:ext uri="{C183D7F6-B498-43B3-948B-1728B52AA6E4}">
                <adec:decorative xmlns:adec="http://schemas.microsoft.com/office/drawing/2017/decorative" val="1"/>
              </a:ext>
            </a:extLst>
          </p:cNvPr>
          <p:cNvSpPr txBox="1">
            <a:spLocks/>
          </p:cNvSpPr>
          <p:nvPr/>
        </p:nvSpPr>
        <p:spPr>
          <a:xfrm>
            <a:off x="532247" y="4943511"/>
            <a:ext cx="191140" cy="201776"/>
          </a:xfrm>
          <a:prstGeom prst="rect">
            <a:avLst/>
          </a:prstGeom>
          <a:pattFill prst="dashVert">
            <a:fgClr>
              <a:srgbClr val="72928C"/>
            </a:fgClr>
            <a:bgClr>
              <a:srgbClr val="99DFDD"/>
            </a:bgClr>
          </a:pattFill>
          <a:ln w="15875">
            <a:solidFill>
              <a:srgbClr val="31A19E"/>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srgbClr val="151569"/>
              </a:solidFill>
              <a:effectLst/>
              <a:uLnTx/>
              <a:uFillTx/>
              <a:latin typeface="Tahoma"/>
              <a:ea typeface="+mn-ea"/>
              <a:cs typeface="+mn-cs"/>
            </a:endParaRPr>
          </a:p>
        </p:txBody>
      </p:sp>
      <p:sp>
        <p:nvSpPr>
          <p:cNvPr id="22" name="Text Placeholder 30">
            <a:extLst>
              <a:ext uri="{FF2B5EF4-FFF2-40B4-BE49-F238E27FC236}">
                <a16:creationId xmlns:a16="http://schemas.microsoft.com/office/drawing/2014/main" id="{C1E2F816-2BD6-8B73-36AB-EFAE85C2DE1F}"/>
              </a:ext>
              <a:ext uri="{C183D7F6-B498-43B3-948B-1728B52AA6E4}">
                <adec:decorative xmlns:adec="http://schemas.microsoft.com/office/drawing/2017/decorative" val="1"/>
              </a:ext>
            </a:extLst>
          </p:cNvPr>
          <p:cNvSpPr txBox="1">
            <a:spLocks/>
          </p:cNvSpPr>
          <p:nvPr/>
        </p:nvSpPr>
        <p:spPr>
          <a:xfrm>
            <a:off x="2995064" y="2609160"/>
            <a:ext cx="1165456" cy="263758"/>
          </a:xfrm>
          <a:prstGeom prst="rect">
            <a:avLst/>
          </a:prstGeom>
          <a:pattFill prst="dashVert">
            <a:fgClr>
              <a:srgbClr val="72928C"/>
            </a:fgClr>
            <a:bgClr>
              <a:srgbClr val="99DFDD"/>
            </a:bgClr>
          </a:pattFill>
          <a:ln w="15875">
            <a:no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1" i="0" u="none" strike="noStrike" kern="1200" cap="none" spc="0" normalizeH="0" baseline="0" noProof="0">
                <a:ln>
                  <a:noFill/>
                </a:ln>
                <a:solidFill>
                  <a:srgbClr val="151569"/>
                </a:solidFill>
                <a:effectLst/>
                <a:uLnTx/>
                <a:uFillTx/>
                <a:latin typeface="Tahoma"/>
                <a:ea typeface="+mn-ea"/>
                <a:cs typeface="+mn-cs"/>
              </a:rPr>
              <a:t>Fall 1</a:t>
            </a:r>
          </a:p>
        </p:txBody>
      </p:sp>
      <p:sp>
        <p:nvSpPr>
          <p:cNvPr id="23" name="Text Placeholder 30">
            <a:extLst>
              <a:ext uri="{FF2B5EF4-FFF2-40B4-BE49-F238E27FC236}">
                <a16:creationId xmlns:a16="http://schemas.microsoft.com/office/drawing/2014/main" id="{40602953-7B9C-AA0E-B4D8-E67D081C812D}"/>
              </a:ext>
              <a:ext uri="{C183D7F6-B498-43B3-948B-1728B52AA6E4}">
                <adec:decorative xmlns:adec="http://schemas.microsoft.com/office/drawing/2017/decorative" val="1"/>
              </a:ext>
            </a:extLst>
          </p:cNvPr>
          <p:cNvSpPr txBox="1">
            <a:spLocks/>
          </p:cNvSpPr>
          <p:nvPr/>
        </p:nvSpPr>
        <p:spPr>
          <a:xfrm>
            <a:off x="9853588" y="3934826"/>
            <a:ext cx="460364" cy="271164"/>
          </a:xfrm>
          <a:prstGeom prst="rect">
            <a:avLst/>
          </a:prstGeom>
          <a:pattFill prst="dashVert">
            <a:fgClr>
              <a:srgbClr val="72928C"/>
            </a:fgClr>
            <a:bgClr>
              <a:srgbClr val="99DFDD"/>
            </a:bgClr>
          </a:pattFill>
          <a:ln w="15875">
            <a:no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1" i="0" u="none" strike="noStrike" kern="1200" cap="none" spc="0" normalizeH="0" baseline="0" noProof="0" dirty="0">
                <a:ln>
                  <a:noFill/>
                </a:ln>
                <a:solidFill>
                  <a:srgbClr val="151569"/>
                </a:solidFill>
                <a:effectLst/>
                <a:uLnTx/>
                <a:uFillTx/>
                <a:latin typeface="Tahoma"/>
                <a:ea typeface="+mn-ea"/>
                <a:cs typeface="+mn-cs"/>
              </a:rPr>
              <a:t>EOY 1</a:t>
            </a:r>
          </a:p>
        </p:txBody>
      </p:sp>
      <p:sp>
        <p:nvSpPr>
          <p:cNvPr id="6" name="TextBox 5">
            <a:extLst>
              <a:ext uri="{FF2B5EF4-FFF2-40B4-BE49-F238E27FC236}">
                <a16:creationId xmlns:a16="http://schemas.microsoft.com/office/drawing/2014/main" id="{C245C7EB-EE38-D834-DDE4-9C87ECBE5ED1}"/>
              </a:ext>
            </a:extLst>
          </p:cNvPr>
          <p:cNvSpPr txBox="1"/>
          <p:nvPr/>
        </p:nvSpPr>
        <p:spPr>
          <a:xfrm>
            <a:off x="10602470" y="5487442"/>
            <a:ext cx="121203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DC1BD"/>
              </a:buClr>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August 17, 2026</a:t>
            </a:r>
          </a:p>
        </p:txBody>
      </p:sp>
      <p:grpSp>
        <p:nvGrpSpPr>
          <p:cNvPr id="5" name="Group 4">
            <a:extLst>
              <a:ext uri="{FF2B5EF4-FFF2-40B4-BE49-F238E27FC236}">
                <a16:creationId xmlns:a16="http://schemas.microsoft.com/office/drawing/2014/main" id="{CB92D094-18A0-25E4-9F5D-EED8A7D0A0B0}"/>
              </a:ext>
              <a:ext uri="{C183D7F6-B498-43B3-948B-1728B52AA6E4}">
                <adec:decorative xmlns:adec="http://schemas.microsoft.com/office/drawing/2017/decorative" val="1"/>
              </a:ext>
            </a:extLst>
          </p:cNvPr>
          <p:cNvGrpSpPr/>
          <p:nvPr/>
        </p:nvGrpSpPr>
        <p:grpSpPr>
          <a:xfrm>
            <a:off x="4670333" y="2538934"/>
            <a:ext cx="3983344" cy="391357"/>
            <a:chOff x="4661622" y="2584779"/>
            <a:chExt cx="3992051" cy="383723"/>
          </a:xfrm>
        </p:grpSpPr>
        <p:sp>
          <p:nvSpPr>
            <p:cNvPr id="7" name="Text Placeholder 30">
              <a:extLst>
                <a:ext uri="{FF2B5EF4-FFF2-40B4-BE49-F238E27FC236}">
                  <a16:creationId xmlns:a16="http://schemas.microsoft.com/office/drawing/2014/main" id="{7E0148C9-8367-38E5-CF03-D222AB413B03}"/>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ELPAC Summative Testing </a:t>
              </a:r>
              <a:endParaRPr kumimoji="0" lang="en-US" sz="8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8" name="TextBox 7">
              <a:extLst>
                <a:ext uri="{FF2B5EF4-FFF2-40B4-BE49-F238E27FC236}">
                  <a16:creationId xmlns:a16="http://schemas.microsoft.com/office/drawing/2014/main" id="{08858852-8CEE-07F2-9B23-58B91B7B4EA9}"/>
                </a:ext>
              </a:extLst>
            </p:cNvPr>
            <p:cNvSpPr txBox="1"/>
            <p:nvPr/>
          </p:nvSpPr>
          <p:spPr>
            <a:xfrm>
              <a:off x="6005600" y="2727084"/>
              <a:ext cx="1220202" cy="241418"/>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2/2 to 5/31/2026</a:t>
              </a:r>
            </a:p>
          </p:txBody>
        </p:sp>
      </p:grpSp>
      <p:grpSp>
        <p:nvGrpSpPr>
          <p:cNvPr id="9" name="Group 8">
            <a:extLst>
              <a:ext uri="{FF2B5EF4-FFF2-40B4-BE49-F238E27FC236}">
                <a16:creationId xmlns:a16="http://schemas.microsoft.com/office/drawing/2014/main" id="{849D61FC-EB95-1628-566F-6ED7717809F5}"/>
              </a:ext>
              <a:ext uri="{C183D7F6-B498-43B3-948B-1728B52AA6E4}">
                <adec:decorative xmlns:adec="http://schemas.microsoft.com/office/drawing/2017/decorative" val="1"/>
              </a:ext>
            </a:extLst>
          </p:cNvPr>
          <p:cNvGrpSpPr/>
          <p:nvPr/>
        </p:nvGrpSpPr>
        <p:grpSpPr>
          <a:xfrm>
            <a:off x="5236185" y="2046218"/>
            <a:ext cx="3408781" cy="389800"/>
            <a:chOff x="4661622" y="2584779"/>
            <a:chExt cx="3992051" cy="389800"/>
          </a:xfrm>
        </p:grpSpPr>
        <p:sp>
          <p:nvSpPr>
            <p:cNvPr id="10" name="Text Placeholder 30">
              <a:extLst>
                <a:ext uri="{FF2B5EF4-FFF2-40B4-BE49-F238E27FC236}">
                  <a16:creationId xmlns:a16="http://schemas.microsoft.com/office/drawing/2014/main" id="{8A5BB308-C0C1-6435-0431-CE26356417FB}"/>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CAASPP Testing </a:t>
              </a:r>
              <a:endParaRPr kumimoji="0" lang="en-US" sz="8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11" name="TextBox 10">
              <a:extLst>
                <a:ext uri="{FF2B5EF4-FFF2-40B4-BE49-F238E27FC236}">
                  <a16:creationId xmlns:a16="http://schemas.microsoft.com/office/drawing/2014/main" id="{9843746D-8399-4CCE-39B0-EAEADF2D48DD}"/>
                </a:ext>
              </a:extLst>
            </p:cNvPr>
            <p:cNvSpPr txBox="1"/>
            <p:nvPr/>
          </p:nvSpPr>
          <p:spPr>
            <a:xfrm>
              <a:off x="5852991" y="2728358"/>
              <a:ext cx="165286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1/20 to 6/30/2026</a:t>
              </a:r>
            </a:p>
          </p:txBody>
        </p:sp>
      </p:grpSp>
      <p:sp>
        <p:nvSpPr>
          <p:cNvPr id="13" name="Text Placeholder 30">
            <a:extLst>
              <a:ext uri="{FF2B5EF4-FFF2-40B4-BE49-F238E27FC236}">
                <a16:creationId xmlns:a16="http://schemas.microsoft.com/office/drawing/2014/main" id="{87B1DA2F-004E-C167-3FC4-EC5811025369}"/>
              </a:ext>
            </a:extLst>
          </p:cNvPr>
          <p:cNvSpPr txBox="1">
            <a:spLocks/>
          </p:cNvSpPr>
          <p:nvPr/>
        </p:nvSpPr>
        <p:spPr>
          <a:xfrm>
            <a:off x="8749644" y="1431587"/>
            <a:ext cx="1311366" cy="1004431"/>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Initial ELPAC Testing Window opens</a:t>
            </a:r>
          </a:p>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   </a:t>
            </a:r>
            <a:r>
              <a:rPr kumimoji="0" lang="en-US" sz="1100" b="0" i="0" u="none" strike="noStrike" kern="1200" cap="none" spc="0" normalizeH="0" baseline="0" noProof="0">
                <a:ln>
                  <a:noFill/>
                </a:ln>
                <a:solidFill>
                  <a:prstClr val="black">
                    <a:lumMod val="75000"/>
                    <a:lumOff val="25000"/>
                  </a:prstClr>
                </a:solidFill>
                <a:effectLst/>
                <a:uLnTx/>
                <a:uFillTx/>
                <a:latin typeface="Tahoma"/>
                <a:ea typeface="+mn-ea"/>
                <a:cs typeface="+mn-cs"/>
              </a:rPr>
              <a:t>July 1, 2024</a:t>
            </a:r>
            <a:endParaRPr kumimoji="0" lang="en-US" sz="1100" b="0" i="0" u="none" strike="noStrike" kern="1200" cap="none" spc="0" normalizeH="0" baseline="0" noProof="0">
              <a:ln>
                <a:noFill/>
              </a:ln>
              <a:solidFill>
                <a:prstClr val="black">
                  <a:lumMod val="75000"/>
                  <a:lumOff val="25000"/>
                </a:prstClr>
              </a:solidFill>
              <a:effectLst/>
              <a:uLnTx/>
              <a:uFillTx/>
              <a:latin typeface="Tahoma"/>
              <a:ea typeface="+mn-ea"/>
              <a:cs typeface="Arial"/>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cxnSp>
        <p:nvCxnSpPr>
          <p:cNvPr id="16" name="Connector: Elbow 15">
            <a:extLst>
              <a:ext uri="{FF2B5EF4-FFF2-40B4-BE49-F238E27FC236}">
                <a16:creationId xmlns:a16="http://schemas.microsoft.com/office/drawing/2014/main" id="{221DDC50-00EE-B98B-BA56-D93F1ED34822}"/>
              </a:ext>
            </a:extLst>
          </p:cNvPr>
          <p:cNvCxnSpPr>
            <a:stCxn id="13" idx="2"/>
          </p:cNvCxnSpPr>
          <p:nvPr/>
        </p:nvCxnSpPr>
        <p:spPr>
          <a:xfrm rot="5400000">
            <a:off x="8995515" y="2531978"/>
            <a:ext cx="505772" cy="31385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B036307E-E876-D2E5-1D25-FBAF9DE8F23A}"/>
              </a:ext>
            </a:extLst>
          </p:cNvPr>
          <p:cNvSpPr/>
          <p:nvPr/>
        </p:nvSpPr>
        <p:spPr>
          <a:xfrm>
            <a:off x="5308516" y="3903177"/>
            <a:ext cx="2071248" cy="651776"/>
          </a:xfrm>
          <a:prstGeom prst="roundRect">
            <a:avLst>
              <a:gd name="adj" fmla="val 8035"/>
            </a:avLst>
          </a:prstGeom>
          <a:noFill/>
          <a:ln w="3810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ahoma"/>
                <a:ea typeface="+mn-ea"/>
                <a:cs typeface="+mn-cs"/>
              </a:rPr>
              <a:t>GAP</a:t>
            </a:r>
          </a:p>
        </p:txBody>
      </p:sp>
      <p:sp>
        <p:nvSpPr>
          <p:cNvPr id="12" name="Text Placeholder 30">
            <a:extLst>
              <a:ext uri="{FF2B5EF4-FFF2-40B4-BE49-F238E27FC236}">
                <a16:creationId xmlns:a16="http://schemas.microsoft.com/office/drawing/2014/main" id="{F26C29B3-02C7-A979-20F2-CB516B5F3538}"/>
              </a:ext>
            </a:extLst>
          </p:cNvPr>
          <p:cNvSpPr txBox="1">
            <a:spLocks/>
          </p:cNvSpPr>
          <p:nvPr/>
        </p:nvSpPr>
        <p:spPr>
          <a:xfrm>
            <a:off x="9588997" y="3567881"/>
            <a:ext cx="2167677" cy="285334"/>
          </a:xfrm>
          <a:prstGeom prst="rect">
            <a:avLst/>
          </a:prstGeom>
          <a:solidFill>
            <a:srgbClr val="97296A"/>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 AY 26-27</a:t>
            </a:r>
            <a:endParaRPr kumimoji="0" lang="en-US" sz="1200" b="1" i="1" u="none" strike="noStrike" kern="1200" cap="none" spc="0" normalizeH="0" baseline="0" noProof="0">
              <a:ln>
                <a:noFill/>
              </a:ln>
              <a:solidFill>
                <a:srgbClr val="FCFCFC"/>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C0E2EE15-CB85-1C94-9EA0-F0849488CEAA}"/>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spTree>
    <p:extLst>
      <p:ext uri="{BB962C8B-B14F-4D97-AF65-F5344CB8AC3E}">
        <p14:creationId xmlns:p14="http://schemas.microsoft.com/office/powerpoint/2010/main" val="3022412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
            <a:extLst>
              <a:ext uri="{FF2B5EF4-FFF2-40B4-BE49-F238E27FC236}">
                <a16:creationId xmlns:a16="http://schemas.microsoft.com/office/drawing/2014/main" id="{B3794147-FF86-410F-A466-B22813D8D83E}"/>
              </a:ext>
            </a:extLst>
          </p:cNvPr>
          <p:cNvSpPr>
            <a:spLocks noGrp="1"/>
          </p:cNvSpPr>
          <p:nvPr>
            <p:ph idx="1"/>
          </p:nvPr>
        </p:nvSpPr>
        <p:spPr>
          <a:xfrm>
            <a:off x="432000" y="675976"/>
            <a:ext cx="4646239" cy="5506047"/>
          </a:xfrm>
        </p:spPr>
        <p:txBody>
          <a:bodyPr/>
          <a:lstStyle/>
          <a:p>
            <a:pPr marR="0">
              <a:lnSpc>
                <a:spcPct val="90000"/>
              </a:lnSpc>
              <a:spcBef>
                <a:spcPts val="1000"/>
              </a:spcBef>
              <a:spcAft>
                <a:spcPts val="500"/>
              </a:spcAft>
              <a:buClr>
                <a:schemeClr val="accent1"/>
              </a:buClr>
              <a:tabLst>
                <a:tab pos="628650" algn="l"/>
              </a:tabLst>
            </a:pPr>
            <a:r>
              <a:rPr lang="en-US" sz="2400" kern="1200">
                <a:solidFill>
                  <a:schemeClr val="tx1">
                    <a:lumMod val="75000"/>
                    <a:lumOff val="25000"/>
                  </a:schemeClr>
                </a:solidFill>
                <a:effectLst/>
                <a:latin typeface="+mn-lt"/>
                <a:ea typeface="+mn-ea"/>
                <a:cs typeface="+mn-cs"/>
              </a:rPr>
              <a:t>Provide course section completer counts by State Course Code completed during the current academic year</a:t>
            </a:r>
          </a:p>
          <a:p>
            <a:pPr marR="0">
              <a:lnSpc>
                <a:spcPct val="90000"/>
              </a:lnSpc>
              <a:spcBef>
                <a:spcPts val="1000"/>
              </a:spcBef>
              <a:spcAft>
                <a:spcPts val="500"/>
              </a:spcAft>
              <a:buClr>
                <a:schemeClr val="accent1"/>
              </a:buClr>
              <a:tabLst>
                <a:tab pos="628650" algn="l"/>
              </a:tabLst>
            </a:pPr>
            <a:r>
              <a:rPr lang="en-US" sz="2400" kern="1200">
                <a:solidFill>
                  <a:schemeClr val="tx1">
                    <a:lumMod val="75000"/>
                    <a:lumOff val="25000"/>
                  </a:schemeClr>
                </a:solidFill>
                <a:effectLst/>
                <a:latin typeface="+mn-lt"/>
                <a:ea typeface="+mn-ea"/>
                <a:cs typeface="+mn-cs"/>
              </a:rPr>
              <a:t>Provide counts of CTE participants, and completers for Perkins reporting</a:t>
            </a:r>
          </a:p>
          <a:p>
            <a:pPr marR="0">
              <a:lnSpc>
                <a:spcPct val="90000"/>
              </a:lnSpc>
              <a:spcBef>
                <a:spcPts val="1000"/>
              </a:spcBef>
              <a:spcAft>
                <a:spcPts val="500"/>
              </a:spcAft>
              <a:buClr>
                <a:schemeClr val="accent1"/>
              </a:buClr>
              <a:tabLst>
                <a:tab pos="628650" algn="l"/>
              </a:tabLst>
            </a:pPr>
            <a:r>
              <a:rPr lang="en-US" sz="2400" kern="1200">
                <a:solidFill>
                  <a:schemeClr val="tx1">
                    <a:lumMod val="75000"/>
                    <a:lumOff val="25000"/>
                  </a:schemeClr>
                </a:solidFill>
                <a:effectLst/>
                <a:latin typeface="+mn-lt"/>
                <a:ea typeface="+mn-ea"/>
                <a:cs typeface="+mn-cs"/>
              </a:rPr>
              <a:t>Provide counts of student completion of specific work-based learning programs</a:t>
            </a:r>
          </a:p>
          <a:p>
            <a:pPr marR="0">
              <a:lnSpc>
                <a:spcPct val="90000"/>
              </a:lnSpc>
              <a:spcBef>
                <a:spcPts val="1000"/>
              </a:spcBef>
              <a:spcAft>
                <a:spcPts val="500"/>
              </a:spcAft>
              <a:buClr>
                <a:schemeClr val="accent1"/>
              </a:buClr>
              <a:tabLst>
                <a:tab pos="628650" algn="l"/>
              </a:tabLst>
            </a:pPr>
            <a:r>
              <a:rPr lang="en-US" sz="2400" kern="1200">
                <a:solidFill>
                  <a:schemeClr val="tx1">
                    <a:lumMod val="75000"/>
                    <a:lumOff val="25000"/>
                  </a:schemeClr>
                </a:solidFill>
                <a:effectLst/>
                <a:latin typeface="+mn-lt"/>
                <a:ea typeface="+mn-ea"/>
                <a:cs typeface="+mn-cs"/>
              </a:rPr>
              <a:t>Provide count of students who graduated during the academic year, as well as other school completers</a:t>
            </a:r>
          </a:p>
          <a:p>
            <a:pPr marR="0">
              <a:lnSpc>
                <a:spcPct val="90000"/>
              </a:lnSpc>
              <a:spcBef>
                <a:spcPts val="1000"/>
              </a:spcBef>
              <a:spcAft>
                <a:spcPts val="500"/>
              </a:spcAft>
              <a:buClr>
                <a:schemeClr val="accent1"/>
              </a:buClr>
              <a:tabLst>
                <a:tab pos="628650" algn="l"/>
              </a:tabLst>
            </a:pPr>
            <a:endParaRPr lang="en-US" sz="2400" kern="1200">
              <a:solidFill>
                <a:schemeClr val="tx1">
                  <a:lumMod val="75000"/>
                  <a:lumOff val="25000"/>
                </a:schemeClr>
              </a:solidFill>
              <a:effectLst/>
              <a:latin typeface="+mn-lt"/>
              <a:ea typeface="+mn-ea"/>
              <a:cs typeface="+mn-cs"/>
            </a:endParaRPr>
          </a:p>
        </p:txBody>
      </p:sp>
      <p:sp>
        <p:nvSpPr>
          <p:cNvPr id="14" name="Title 1">
            <a:extLst>
              <a:ext uri="{FF2B5EF4-FFF2-40B4-BE49-F238E27FC236}">
                <a16:creationId xmlns:a16="http://schemas.microsoft.com/office/drawing/2014/main" id="{778EDD31-C789-4251-BA47-77C7B09354BD}"/>
              </a:ext>
            </a:extLst>
          </p:cNvPr>
          <p:cNvSpPr txBox="1">
            <a:spLocks noGrp="1"/>
          </p:cNvSpPr>
          <p:nvPr>
            <p:ph type="title" idx="4294967295"/>
          </p:nvPr>
        </p:nvSpPr>
        <p:spPr>
          <a:xfrm>
            <a:off x="5681783" y="4222952"/>
            <a:ext cx="5749483" cy="214241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a:ln>
                  <a:noFill/>
                </a:ln>
                <a:solidFill>
                  <a:schemeClr val="bg1"/>
                </a:solidFill>
                <a:effectLst/>
                <a:uLnTx/>
                <a:uFillTx/>
                <a:latin typeface="+mj-lt"/>
                <a:ea typeface="+mj-ea"/>
                <a:cs typeface="+mj-cs"/>
              </a:rPr>
              <a:t>End of Year 2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150" normalizeH="0" baseline="0" noProof="0">
                <a:ln>
                  <a:noFill/>
                </a:ln>
                <a:solidFill>
                  <a:schemeClr val="bg1"/>
                </a:solidFill>
                <a:effectLst/>
                <a:uLnTx/>
                <a:uFillTx/>
                <a:latin typeface="+mj-lt"/>
                <a:ea typeface="+mj-ea"/>
                <a:cs typeface="+mj-cs"/>
              </a:rPr>
              <a:t>Course Completion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150" normalizeH="0" baseline="0" noProof="0">
                <a:ln>
                  <a:noFill/>
                </a:ln>
                <a:solidFill>
                  <a:schemeClr val="bg1"/>
                </a:solidFill>
                <a:effectLst/>
                <a:uLnTx/>
                <a:uFillTx/>
                <a:latin typeface="+mj-lt"/>
                <a:ea typeface="+mj-ea"/>
                <a:cs typeface="+mj-cs"/>
              </a:rPr>
              <a:t>Career Technical Education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150" normalizeH="0" baseline="0" noProof="0">
                <a:ln>
                  <a:noFill/>
                </a:ln>
                <a:solidFill>
                  <a:schemeClr val="bg1"/>
                </a:solidFill>
                <a:effectLst/>
                <a:uLnTx/>
                <a:uFillTx/>
                <a:latin typeface="+mj-lt"/>
                <a:ea typeface="+mj-ea"/>
                <a:cs typeface="+mj-cs"/>
              </a:rPr>
              <a:t>Work-Based Learning</a:t>
            </a:r>
            <a:br>
              <a:rPr kumimoji="0" lang="en-US" sz="2800" b="0" i="0" u="none" strike="noStrike" kern="1200" cap="none" spc="-150" normalizeH="0" baseline="0" noProof="0">
                <a:ln>
                  <a:noFill/>
                </a:ln>
                <a:solidFill>
                  <a:schemeClr val="bg1"/>
                </a:solidFill>
                <a:effectLst/>
                <a:uLnTx/>
                <a:uFillTx/>
                <a:latin typeface="+mj-lt"/>
                <a:ea typeface="+mj-ea"/>
                <a:cs typeface="+mj-cs"/>
              </a:rPr>
            </a:br>
            <a:r>
              <a:rPr kumimoji="0" lang="en-US" sz="2800" b="0" i="0" u="none" strike="noStrike" kern="1200" cap="none" spc="-150" normalizeH="0" baseline="0" noProof="0">
                <a:ln>
                  <a:noFill/>
                </a:ln>
                <a:solidFill>
                  <a:schemeClr val="bg1"/>
                </a:solidFill>
                <a:effectLst/>
                <a:uLnTx/>
                <a:uFillTx/>
                <a:latin typeface="+mj-lt"/>
                <a:ea typeface="+mj-ea"/>
                <a:cs typeface="+mj-cs"/>
              </a:rPr>
              <a:t>One -Year Graduates</a:t>
            </a:r>
          </a:p>
        </p:txBody>
      </p:sp>
      <p:pic>
        <p:nvPicPr>
          <p:cNvPr id="17" name="Picture 16" descr="Glasses on top of a book">
            <a:extLst>
              <a:ext uri="{FF2B5EF4-FFF2-40B4-BE49-F238E27FC236}">
                <a16:creationId xmlns:a16="http://schemas.microsoft.com/office/drawing/2014/main" id="{DCE4E43A-D64D-45F9-B683-567CD5307F23}"/>
              </a:ext>
            </a:extLst>
          </p:cNvPr>
          <p:cNvPicPr>
            <a:picLocks noChangeAspect="1"/>
          </p:cNvPicPr>
          <p:nvPr/>
        </p:nvPicPr>
        <p:blipFill rotWithShape="1">
          <a:blip r:embed="rId3"/>
          <a:srcRect t="12019" r="-2" b="462"/>
          <a:stretch/>
        </p:blipFill>
        <p:spPr>
          <a:xfrm>
            <a:off x="5353050" y="10"/>
            <a:ext cx="6406950" cy="3714737"/>
          </a:xfrm>
          <a:prstGeom prst="rect">
            <a:avLst/>
          </a:prstGeom>
          <a:noFill/>
          <a:ln>
            <a:noFill/>
          </a:ln>
        </p:spPr>
      </p:pic>
      <p:sp>
        <p:nvSpPr>
          <p:cNvPr id="5" name="Footer Placeholder 4">
            <a:extLst>
              <a:ext uri="{FF2B5EF4-FFF2-40B4-BE49-F238E27FC236}">
                <a16:creationId xmlns:a16="http://schemas.microsoft.com/office/drawing/2014/main" id="{3456FE3B-A681-5E57-B4B1-E646127F115F}"/>
              </a:ext>
            </a:extLst>
          </p:cNvPr>
          <p:cNvSpPr>
            <a:spLocks noGrp="1"/>
          </p:cNvSpPr>
          <p:nvPr>
            <p:ph type="ftr" sz="quarter" idx="13"/>
          </p:nvPr>
        </p:nvSpPr>
        <p:spPr/>
        <p:txBody>
          <a:bodyPr/>
          <a:lstStyle/>
          <a:p>
            <a:r>
              <a:rPr lang="en-US" noProof="0"/>
              <a:t>EOY 2 Reporting and Certification v1.0 April 27, 2026</a:t>
            </a:r>
          </a:p>
        </p:txBody>
      </p:sp>
      <p:sp>
        <p:nvSpPr>
          <p:cNvPr id="2" name="Slide Number Placeholder 1">
            <a:extLst>
              <a:ext uri="{FF2B5EF4-FFF2-40B4-BE49-F238E27FC236}">
                <a16:creationId xmlns:a16="http://schemas.microsoft.com/office/drawing/2014/main" id="{F0AC0D21-9EE9-8EB6-E814-E4B18E172A21}"/>
              </a:ext>
            </a:extLst>
          </p:cNvPr>
          <p:cNvSpPr>
            <a:spLocks noGrp="1"/>
          </p:cNvSpPr>
          <p:nvPr>
            <p:ph type="sldNum" sz="quarter" idx="11"/>
          </p:nvPr>
        </p:nvSpPr>
        <p:spPr/>
        <p:txBody>
          <a:bodyPr/>
          <a:lstStyle/>
          <a:p>
            <a:fld id="{4B73C415-D670-4716-A5EC-CC4D52CA2BAC}" type="slidenum">
              <a:rPr lang="en-US" noProof="0" smtClean="0"/>
              <a:pPr/>
              <a:t>9</a:t>
            </a:fld>
            <a:endParaRPr lang="en-US" noProof="0"/>
          </a:p>
        </p:txBody>
      </p:sp>
    </p:spTree>
    <p:extLst>
      <p:ext uri="{BB962C8B-B14F-4D97-AF65-F5344CB8AC3E}">
        <p14:creationId xmlns:p14="http://schemas.microsoft.com/office/powerpoint/2010/main" val="17023991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2.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3.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course provides an overview of EOY 2 and a review of the data submission reported for course completion and Career Technical Education (CTE). Additionally, the certification process and reports review are covered in detail. It also covers certification errors, how to use the CALPADS documentation for troubleshooting error resolution, and common problems with EOY 2.</DocShortBody>
    <DocBody xmlns="186db01c-c4a5-44d8-a310-3ab2db9d5f5c">This course provides an overview of EOY 2 and a review of the data submission reported for course completion and Career Technical Education (CTE). Additionally, the certification process and reports review are covered in detail. It also covers certification errors, how to use the CALPADS documentation for troubleshooting error resolution, and common problems with EOY 2.</DocBody>
    <DocTitle xmlns="186db01c-c4a5-44d8-a310-3ab2db9d5f5c">End of Year - 2 Reporting &amp; Certification PowerPoint Presentation with Notes v1.0</DocTitle>
    <ReportPeriod xmlns="186db01c-c4a5-44d8-a310-3ab2db9d5f5c">EOY</ReportPeriod>
    <_dlc_DocId xmlns="88c68383-87e6-47d9-bddd-bf3f846e2f30">V2FRC72ACC37-661584439-391</_dlc_DocId>
    <_dlc_DocIdUrl xmlns="88c68383-87e6-47d9-bddd-bf3f846e2f30">
      <Url>https://fcmat2.sharepoint.com/sites/intranet/_layouts/15/DocIdRedir.aspx?ID=V2FRC72ACC37-661584439-391</Url>
      <Description>V2FRC72ACC37-661584439-391</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500331502726e6ee78a19402ad27c2f0">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6675ecbc38033e011870a916ecb4e618"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BF639D7-D675-43A8-887A-905AD2C45387}">
  <ds:schemaRefs>
    <ds:schemaRef ds:uri="http://schemas.microsoft.com/office/infopath/2007/PartnerControls"/>
    <ds:schemaRef ds:uri="http://www.w3.org/XML/1998/namespace"/>
    <ds:schemaRef ds:uri="43b4253e-c274-4962-85a2-d8f7662acfe4"/>
    <ds:schemaRef ds:uri="b92034fb-4666-4cb2-aacd-159b1af3bd6a"/>
    <ds:schemaRef ds:uri="http://purl.org/dc/elements/1.1/"/>
    <ds:schemaRef ds:uri="http://schemas.openxmlformats.org/package/2006/metadata/core-properties"/>
    <ds:schemaRef ds:uri="http://schemas.microsoft.com/office/2006/documentManagement/types"/>
    <ds:schemaRef ds:uri="http://purl.org/dc/term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00947E8-CF15-4E63-93B2-0267FC24C733}"/>
</file>

<file path=customXml/itemProps3.xml><?xml version="1.0" encoding="utf-8"?>
<ds:datastoreItem xmlns:ds="http://schemas.openxmlformats.org/officeDocument/2006/customXml" ds:itemID="{5F63855A-5DBB-4280-89F1-1928624081C6}">
  <ds:schemaRefs>
    <ds:schemaRef ds:uri="http://schemas.microsoft.com/sharepoint/v3/contenttype/forms"/>
  </ds:schemaRefs>
</ds:datastoreItem>
</file>

<file path=customXml/itemProps4.xml><?xml version="1.0" encoding="utf-8"?>
<ds:datastoreItem xmlns:ds="http://schemas.openxmlformats.org/officeDocument/2006/customXml" ds:itemID="{0F825D27-CE5B-47BF-B765-95F6D7287B04}"/>
</file>

<file path=docProps/app.xml><?xml version="1.0" encoding="utf-8"?>
<Properties xmlns="http://schemas.openxmlformats.org/officeDocument/2006/extended-properties" xmlns:vt="http://schemas.openxmlformats.org/officeDocument/2006/docPropsVTypes">
  <Template>CALPADS-PowerPoint-Template (1)</Template>
  <TotalTime>0</TotalTime>
  <Words>18137</Words>
  <Application>Microsoft Office PowerPoint</Application>
  <PresentationFormat>Widescreen</PresentationFormat>
  <Paragraphs>1782</Paragraphs>
  <Slides>73</Slides>
  <Notes>72</Notes>
  <HiddenSlides>2</HiddenSlides>
  <MMClips>0</MMClips>
  <ScaleCrop>false</ScaleCrop>
  <HeadingPairs>
    <vt:vector size="4" baseType="variant">
      <vt:variant>
        <vt:lpstr>Theme</vt:lpstr>
      </vt:variant>
      <vt:variant>
        <vt:i4>7</vt:i4>
      </vt:variant>
      <vt:variant>
        <vt:lpstr>Slide Titles</vt:lpstr>
      </vt:variant>
      <vt:variant>
        <vt:i4>73</vt:i4>
      </vt:variant>
    </vt:vector>
  </HeadingPairs>
  <TitlesOfParts>
    <vt:vector size="80" baseType="lpstr">
      <vt:lpstr>CALPADS-PowerPoint-Template</vt:lpstr>
      <vt:lpstr>1_CALPADS-PowerPoint-Template</vt:lpstr>
      <vt:lpstr>3_Office Theme</vt:lpstr>
      <vt:lpstr>5_Office Theme</vt:lpstr>
      <vt:lpstr>2_Office Theme</vt:lpstr>
      <vt:lpstr>Office Theme</vt:lpstr>
      <vt:lpstr>4_Office Theme</vt:lpstr>
      <vt:lpstr>CALPADS EOY 2 Reporting &amp; Certification </vt:lpstr>
      <vt:lpstr>CALPADS Training Road Map</vt:lpstr>
      <vt:lpstr>Target Audience</vt:lpstr>
      <vt:lpstr>Objective</vt:lpstr>
      <vt:lpstr>Agenda</vt:lpstr>
      <vt:lpstr>Overview</vt:lpstr>
      <vt:lpstr>Key Dates</vt:lpstr>
      <vt:lpstr>Data Submission Windows for 2025-26</vt:lpstr>
      <vt:lpstr>End of Year 2   Course Completion Career Technical Education Work-Based Learning One -Year Graduates</vt:lpstr>
      <vt:lpstr>The Big Picture</vt:lpstr>
      <vt:lpstr> CCI Measures of College Readiness*  </vt:lpstr>
      <vt:lpstr> CCI Measures of Career Readiness*  </vt:lpstr>
      <vt:lpstr>DASHBOARD College/Career Indicator Clarification</vt:lpstr>
      <vt:lpstr>EOY 2 Reporting Survival Kit</vt:lpstr>
      <vt:lpstr>Resources</vt:lpstr>
      <vt:lpstr>Data Collected</vt:lpstr>
      <vt:lpstr>EOY 2 Data Collected</vt:lpstr>
      <vt:lpstr>Record Relationships</vt:lpstr>
      <vt:lpstr>File Reporting Matrix</vt:lpstr>
      <vt:lpstr>Reporting Reminder</vt:lpstr>
      <vt:lpstr>Course Completion</vt:lpstr>
      <vt:lpstr>CRSC Attributes </vt:lpstr>
      <vt:lpstr>Course Completion (CRSC)</vt:lpstr>
      <vt:lpstr>Dashboard CCI Courses</vt:lpstr>
      <vt:lpstr>Course Completion AP/IB Reporting (CRSC)</vt:lpstr>
      <vt:lpstr>Course Completion CTE Reporting(CRSC)</vt:lpstr>
      <vt:lpstr>SCSC Attributes</vt:lpstr>
      <vt:lpstr>Course Completion (SCSC)</vt:lpstr>
      <vt:lpstr>Student Career Technical Education</vt:lpstr>
      <vt:lpstr>SCTE Data Collected</vt:lpstr>
      <vt:lpstr>CTE Student Groups</vt:lpstr>
      <vt:lpstr>Mapping CTE information</vt:lpstr>
      <vt:lpstr>Valid Code Combo CTE Resources</vt:lpstr>
      <vt:lpstr>Reporting a CTE Completer</vt:lpstr>
      <vt:lpstr>How CTE Non-Completers are determined </vt:lpstr>
      <vt:lpstr>Work-Based Learning </vt:lpstr>
      <vt:lpstr>WBLR Data Collected</vt:lpstr>
      <vt:lpstr>Work-Based Learning Type Code</vt:lpstr>
      <vt:lpstr>WBLR Data Fields</vt:lpstr>
      <vt:lpstr>*NEW* Employer Performance Evaluation Code in AY2023-2024</vt:lpstr>
      <vt:lpstr>Inclusion of One-Year Graduates and Completers Report</vt:lpstr>
      <vt:lpstr>Checklist</vt:lpstr>
      <vt:lpstr>Certification  </vt:lpstr>
      <vt:lpstr>Certification Workflow</vt:lpstr>
      <vt:lpstr>EOY 2 Errors</vt:lpstr>
      <vt:lpstr>More EOY 2 Errors</vt:lpstr>
      <vt:lpstr>SCTE0698E2</vt:lpstr>
      <vt:lpstr>EOY 2 Reports</vt:lpstr>
      <vt:lpstr>EOY 2 Reports</vt:lpstr>
      <vt:lpstr>Report 1.22 – Graduates and Completers</vt:lpstr>
      <vt:lpstr>Report 1.23 – Graduates and Completers Student List</vt:lpstr>
      <vt:lpstr>Report 3.9 Course Sections Completed Count by Content Area for Departmentalized Courses</vt:lpstr>
      <vt:lpstr>Report 3.10 Course Sections Completed Count and Details for Departmentalized Courses</vt:lpstr>
      <vt:lpstr>EOY 2 - Reviewing CTE Data</vt:lpstr>
      <vt:lpstr>Report 3.11 Course Sections Completed Student List for Departmentalized Courses</vt:lpstr>
      <vt:lpstr>Report 3.14 CTE Noncompleter Participants – Count</vt:lpstr>
      <vt:lpstr>EOY 2 - Reviewing CTE Data</vt:lpstr>
      <vt:lpstr>CTE Core Indicators </vt:lpstr>
      <vt:lpstr>Report 3.15 CTE Noncompleter Participants– Student List </vt:lpstr>
      <vt:lpstr>Report 3.16 – Educational Options Course Completion Student Count</vt:lpstr>
      <vt:lpstr>Report 3.19 CTE Completers – Count by Pathway </vt:lpstr>
      <vt:lpstr>Report 3.20 - Career Technical Education Completers - Student List </vt:lpstr>
      <vt:lpstr>Report 18.1 Work-Based Learning - Count </vt:lpstr>
      <vt:lpstr>Report 18.2 Work-Based Learning – Student List  </vt:lpstr>
      <vt:lpstr>Wrap Up</vt:lpstr>
      <vt:lpstr>Submission Summary</vt:lpstr>
      <vt:lpstr>What are the data used for? </vt:lpstr>
      <vt:lpstr>Impact of not certifying EOY 2</vt:lpstr>
      <vt:lpstr>Suggested Milestones - EOY 2 - 2025-2026 </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Year - 2 Reporting &amp; Certification PowerPoint Presentation with Notes v1.0</dc:title>
  <dc:creator/>
  <cp:lastModifiedBy/>
  <cp:revision>2</cp:revision>
  <dcterms:created xsi:type="dcterms:W3CDTF">2019-08-13T21:00:18Z</dcterms:created>
  <dcterms:modified xsi:type="dcterms:W3CDTF">2026-04-27T21:33:49Z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709f11ed-b083-40c8-b3e8-ca51051ebeb1</vt:lpwstr>
  </property>
  <property fmtid="{D5CDD505-2E9C-101B-9397-08002B2CF9AE}" pid="4" name="Document Status">
    <vt:lpwstr>2-In Review</vt:lpwstr>
  </property>
  <property fmtid="{D5CDD505-2E9C-101B-9397-08002B2CF9AE}" pid="5" name="MediaServiceImageTags">
    <vt:lpwstr/>
  </property>
</Properties>
</file>